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6"/>
  </p:notesMasterIdLst>
  <p:handoutMasterIdLst>
    <p:handoutMasterId r:id="rId47"/>
  </p:handoutMasterIdLst>
  <p:sldIdLst>
    <p:sldId id="256" r:id="rId2"/>
    <p:sldId id="288" r:id="rId3"/>
    <p:sldId id="341" r:id="rId4"/>
    <p:sldId id="342" r:id="rId5"/>
    <p:sldId id="343" r:id="rId6"/>
    <p:sldId id="337" r:id="rId7"/>
    <p:sldId id="338" r:id="rId8"/>
    <p:sldId id="340" r:id="rId9"/>
    <p:sldId id="339" r:id="rId10"/>
    <p:sldId id="289" r:id="rId11"/>
    <p:sldId id="296" r:id="rId12"/>
    <p:sldId id="297" r:id="rId13"/>
    <p:sldId id="293" r:id="rId14"/>
    <p:sldId id="292" r:id="rId15"/>
    <p:sldId id="304" r:id="rId16"/>
    <p:sldId id="306" r:id="rId17"/>
    <p:sldId id="321" r:id="rId18"/>
    <p:sldId id="307" r:id="rId19"/>
    <p:sldId id="332" r:id="rId20"/>
    <p:sldId id="290" r:id="rId21"/>
    <p:sldId id="311" r:id="rId22"/>
    <p:sldId id="317" r:id="rId23"/>
    <p:sldId id="344" r:id="rId24"/>
    <p:sldId id="348" r:id="rId25"/>
    <p:sldId id="353" r:id="rId26"/>
    <p:sldId id="354" r:id="rId27"/>
    <p:sldId id="356" r:id="rId28"/>
    <p:sldId id="358" r:id="rId29"/>
    <p:sldId id="361" r:id="rId30"/>
    <p:sldId id="363" r:id="rId31"/>
    <p:sldId id="372" r:id="rId32"/>
    <p:sldId id="373" r:id="rId33"/>
    <p:sldId id="374" r:id="rId34"/>
    <p:sldId id="378" r:id="rId35"/>
    <p:sldId id="379" r:id="rId36"/>
    <p:sldId id="380" r:id="rId37"/>
    <p:sldId id="382" r:id="rId38"/>
    <p:sldId id="383" r:id="rId39"/>
    <p:sldId id="385" r:id="rId40"/>
    <p:sldId id="387" r:id="rId41"/>
    <p:sldId id="389" r:id="rId42"/>
    <p:sldId id="418" r:id="rId43"/>
    <p:sldId id="419" r:id="rId44"/>
    <p:sldId id="421" r:id="rId45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Michael Schilmoeller, 2/10/2010" initials="" lastIdx="4" clrIdx="0"/>
  <p:cmAuthor id="1" name=" Michael Schilmoeller, 4/19/2010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0066"/>
    <a:srgbClr val="0000CC"/>
    <a:srgbClr val="FFFF00"/>
    <a:srgbClr val="006699"/>
    <a:srgbClr val="003366"/>
    <a:srgbClr val="336699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2" autoAdjust="0"/>
    <p:restoredTop sz="87775" autoAdjust="0"/>
  </p:normalViewPr>
  <p:slideViewPr>
    <p:cSldViewPr snapToGrid="0">
      <p:cViewPr varScale="1">
        <p:scale>
          <a:sx n="55" d="100"/>
          <a:sy n="55" d="100"/>
        </p:scale>
        <p:origin x="-8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50C44684-9330-4945-B70C-88F1955CEC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D2A47AD4-2005-4D0D-B3DB-4369A5FEB7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E9B576-EBB6-4D34-B169-FFEF1724DE4B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7AD4-2005-4D0D-B3DB-4369A5FEB7A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7AD4-2005-4D0D-B3DB-4369A5FEB7A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1BA1E-A63F-4085-B208-14EF6D6BCC73}" type="slidenum">
              <a:rPr lang="en-US"/>
              <a:pPr/>
              <a:t>6</a:t>
            </a:fld>
            <a:endParaRPr lang="en-US"/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6C59D648-1CEC-4508-95AA-E0742D40A40A}" type="slidenum">
              <a:rPr lang="en-US" sz="1200">
                <a:latin typeface="Times New Roman" pitchFamily="18" charset="0"/>
              </a:rPr>
              <a:pPr algn="r" defTabSz="931863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055A2E-FDDA-4E3B-8B15-4F5A25728BD1}" type="slidenum">
              <a:rPr lang="en-US"/>
              <a:pPr/>
              <a:t>7</a:t>
            </a:fld>
            <a:endParaRPr lang="en-US"/>
          </a:p>
        </p:txBody>
      </p:sp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/>
            <a:fld id="{35526B22-A603-4C35-8050-5F192D5AD3B1}" type="slidenum">
              <a:rPr lang="en-US" sz="1200">
                <a:latin typeface="Times New Roman" pitchFamily="18" charset="0"/>
              </a:rPr>
              <a:pPr algn="r" defTabSz="931863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A916DB-C052-4AF0-87E3-B8676DB4FEE0}" type="slidenum">
              <a:rPr lang="en-US"/>
              <a:pPr/>
              <a:t>8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</p:spPr>
        <p:txBody>
          <a:bodyPr/>
          <a:lstStyle/>
          <a:p>
            <a:r>
              <a:rPr lang="en-US"/>
              <a:t>The modeling process consists of several elements.</a:t>
            </a:r>
          </a:p>
          <a:p>
            <a:pPr>
              <a:buFontTx/>
              <a:buChar char="•"/>
            </a:pPr>
            <a:r>
              <a:rPr lang="en-US"/>
              <a:t>The portfolio calculates costs for a given future and plan</a:t>
            </a:r>
          </a:p>
          <a:p>
            <a:pPr>
              <a:buFontTx/>
              <a:buChar char="•"/>
            </a:pPr>
            <a:r>
              <a:rPr lang="en-US"/>
              <a:t>Another module changes futures to produce the distribution of costs</a:t>
            </a:r>
          </a:p>
          <a:p>
            <a:pPr>
              <a:buFontTx/>
              <a:buChar char="•"/>
            </a:pPr>
            <a:r>
              <a:rPr lang="en-US"/>
              <a:t>A third module changes plans, and tries to locate least-cost plans for each level of risk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742C2-7F0B-4512-BFE6-BBF9909B4CAB}" type="slidenum">
              <a:rPr lang="en-US"/>
              <a:pPr/>
              <a:t>9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1742C2-7F0B-4512-BFE6-BBF9909B4CAB}" type="slidenum">
              <a:rPr lang="en-US"/>
              <a:pPr/>
              <a:t>19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estimate is based on a</a:t>
            </a:r>
            <a:r>
              <a:rPr lang="en-US" baseline="0" dirty="0" smtClean="0"/>
              <a:t> 2005 article (http://www.betanews.com/article/IBM-Rents-Out-Supercomputer-Time/1110515653) entitled, </a:t>
            </a:r>
            <a:r>
              <a:rPr lang="en-US" b="1" dirty="0" smtClean="0"/>
              <a:t>IBM Rents Out Supercomputer Time</a:t>
            </a:r>
            <a:r>
              <a:rPr lang="en-US" b="0" dirty="0" smtClean="0"/>
              <a:t>.</a:t>
            </a:r>
            <a:r>
              <a:rPr lang="en-US" b="0" baseline="0" dirty="0" smtClean="0"/>
              <a:t>  Time on their 5.7 Teraflop unit goes for $1/hour.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47AD4-2005-4D0D-B3DB-4369A5FEB7A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24D2DC3-AE18-4210-803A-884763BF8DD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7943" name="Rectangle 7"/>
          <p:cNvSpPr>
            <a:spLocks noChangeArrowheads="1"/>
          </p:cNvSpPr>
          <p:nvPr userDrawn="1"/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en-US" sz="1400">
              <a:latin typeface="Tahoma" pitchFamily="34" charset="0"/>
            </a:endParaRPr>
          </a:p>
        </p:txBody>
      </p:sp>
      <p:pic>
        <p:nvPicPr>
          <p:cNvPr id="167945" name="Picture 9" descr="Background with Logo 0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9713" y="5927725"/>
            <a:ext cx="219075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ABBF7-E812-4BDA-84DD-BF80993891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BE403-A76E-4A6E-8870-8260FF4F1A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2A9ED-B611-4893-8AB2-D78EBAEE3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CEC80-F969-48BD-BDBF-5E42AF7B02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0F1A9-5B20-45AA-AF44-A558F089AB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B16D2-FD13-4464-8AE6-72C4FCE64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BBAF7-CC9D-4C06-B9E5-82A5F6F988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8661A-9F3E-43D8-BBA1-FE46E94D3C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E1E9F-745C-4D47-AEE2-FEB1F7C253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48DA3-55FC-40C9-A198-7433ED12BC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D0C8725-A9E7-4C42-B57F-20AE5A3C47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8795" name="Rectangle 11"/>
          <p:cNvSpPr>
            <a:spLocks noChangeArrowheads="1"/>
          </p:cNvSpPr>
          <p:nvPr userDrawn="1"/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en-US" sz="1400">
              <a:latin typeface="Tahoma" pitchFamily="34" charset="0"/>
            </a:endParaRPr>
          </a:p>
        </p:txBody>
      </p:sp>
      <p:sp>
        <p:nvSpPr>
          <p:cNvPr id="118796" name="Rectangle 12"/>
          <p:cNvSpPr>
            <a:spLocks noChangeArrowheads="1"/>
          </p:cNvSpPr>
          <p:nvPr userDrawn="1"/>
        </p:nvSpPr>
        <p:spPr bwMode="auto">
          <a:xfrm>
            <a:off x="3276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1400">
                <a:latin typeface="Tahoma" pitchFamily="34" charset="0"/>
              </a:rPr>
              <a:t>  </a:t>
            </a:r>
            <a:fld id="{08676DC1-45CC-4E53-9F61-3AD3D9AF8508}" type="slidenum">
              <a:rPr lang="en-US" sz="1400">
                <a:latin typeface="Tahoma" pitchFamily="34" charset="0"/>
              </a:rPr>
              <a:pPr algn="ctr"/>
              <a:t>‹#›</a:t>
            </a:fld>
            <a:endParaRPr lang="en-US" sz="1400">
              <a:latin typeface="Tahoma" pitchFamily="34" charset="0"/>
            </a:endParaRPr>
          </a:p>
        </p:txBody>
      </p:sp>
      <p:pic>
        <p:nvPicPr>
          <p:cNvPr id="118807" name="Picture 23" descr="Background with Logo 0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9713" y="5927725"/>
            <a:ext cx="2190750" cy="762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Program%20Files/NWPCC/RPM/L813mini_P.xl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../Spinner_L813LR_EUCI.xl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6418" y="1392383"/>
            <a:ext cx="8229600" cy="1579418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SAAC Review</a:t>
            </a:r>
            <a:endParaRPr lang="en-US" sz="24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1108" y="4451925"/>
            <a:ext cx="5453063" cy="120073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Michael Schilmoeller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Thursday May 19, 2011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SAAC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NPV Costs and Risk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8655" y="1443213"/>
            <a:ext cx="6636797" cy="428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4133" y="6321778"/>
            <a:ext cx="325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Scope of uncertainty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75200" y="2427111"/>
            <a:ext cx="250613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C:\Documents and Settings\Michael Schilmoeller\Desktop\NWPCC - Council\SAAC\Presentation materials\L813 NPV Costs.xlsm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Estimating the number of branches</a:t>
            </a:r>
          </a:p>
          <a:p>
            <a:pPr lvl="1"/>
            <a:r>
              <a:rPr lang="en-US" sz="2000" dirty="0" smtClean="0"/>
              <a:t>Assume possible 3 values (high, medium, low) for each of 9 variables, 80 periods, with two subperiods each; plus 70 possible hydro years, one for each of 20 years, on- and off-peak energy determined by hydro year</a:t>
            </a:r>
          </a:p>
          <a:p>
            <a:pPr lvl="1"/>
            <a:r>
              <a:rPr lang="en-US" sz="2000" dirty="0" smtClean="0"/>
              <a:t>Number of estimates cases, assuming independence: 6,048,000</a:t>
            </a:r>
          </a:p>
          <a:p>
            <a:r>
              <a:rPr lang="en-US" sz="2800" dirty="0" smtClean="0"/>
              <a:t>Studies, given equal number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2800" dirty="0" smtClean="0"/>
              <a:t>of possible values for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/>
              <a:t> uncertainties</a:t>
            </a:r>
            <a:r>
              <a:rPr lang="en-US" dirty="0" smtClean="0"/>
              <a:t>: </a:t>
            </a:r>
          </a:p>
          <a:p>
            <a:r>
              <a:rPr lang="en-US" sz="2800" dirty="0" smtClean="0"/>
              <a:t>Impact of adding an uncertainty: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</a:t>
            </a: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4133" y="6321778"/>
            <a:ext cx="502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Decision trees &amp; Monte Carlo simulation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133850" y="4262870"/>
          <a:ext cx="3487738" cy="444500"/>
        </p:xfrm>
        <a:graphic>
          <a:graphicData uri="http://schemas.openxmlformats.org/presentationml/2006/ole">
            <p:oleObj spid="_x0000_s7169" name="Equation" r:id="rId3" imgW="1993680" imgH="2538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116781" y="4759613"/>
          <a:ext cx="1011383" cy="605055"/>
        </p:xfrm>
        <a:graphic>
          <a:graphicData uri="http://schemas.openxmlformats.org/presentationml/2006/ole">
            <p:oleObj spid="_x0000_s7170" name="Equation" r:id="rId4" imgW="6094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MC represents the more likely values</a:t>
            </a:r>
          </a:p>
          <a:p>
            <a:r>
              <a:rPr lang="en-US" sz="2800" dirty="0" smtClean="0"/>
              <a:t>The number of samples is determined by the accuracy requirement for the statistics of interest</a:t>
            </a:r>
          </a:p>
          <a:p>
            <a:r>
              <a:rPr lang="en-US" sz="2800" dirty="0" smtClean="0"/>
              <a:t>The number of samples </a:t>
            </a:r>
            <a:r>
              <a:rPr lang="en-US" sz="2800" b="1" i="1" dirty="0" err="1" smtClean="0"/>
              <a:t>m</a:t>
            </a:r>
            <a:r>
              <a:rPr lang="en-US" sz="2800" b="1" i="1" baseline="-25000" dirty="0" err="1" smtClean="0"/>
              <a:t>k</a:t>
            </a:r>
            <a:r>
              <a:rPr lang="en-US" sz="2800" dirty="0" smtClean="0"/>
              <a:t> necessary to obtain a given level of precision in estimates of averages grows much more slowly than the number of variables </a:t>
            </a:r>
            <a:r>
              <a:rPr lang="en-US" sz="2800" b="1" i="1" dirty="0" smtClean="0"/>
              <a:t>k</a:t>
            </a:r>
            <a:r>
              <a:rPr lang="en-US" sz="2800" dirty="0" smtClean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3" y="6321778"/>
            <a:ext cx="502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Decision trees &amp; Monte Carlo simulation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446894" y="4844472"/>
          <a:ext cx="1804181" cy="1005609"/>
        </p:xfrm>
        <a:graphic>
          <a:graphicData uri="http://schemas.openxmlformats.org/presentationml/2006/ole">
            <p:oleObj spid="_x0000_s6147" name="Equation" r:id="rId3" imgW="7743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73400"/>
          </a:xfrm>
        </p:spPr>
        <p:txBody>
          <a:bodyPr/>
          <a:lstStyle/>
          <a:p>
            <a:r>
              <a:rPr lang="en-US" dirty="0" smtClean="0"/>
              <a:t>How many samples are necessary to achieve reasonable cost and risk estimates?</a:t>
            </a:r>
          </a:p>
          <a:p>
            <a:r>
              <a:rPr lang="en-US" dirty="0" smtClean="0"/>
              <a:t>How precise is the sample mean of the tail, that is, TailVaR</a:t>
            </a:r>
            <a:r>
              <a:rPr lang="en-US" baseline="-25000" dirty="0" smtClean="0"/>
              <a:t>90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4133" y="6321778"/>
            <a:ext cx="46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 to Number of Futures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Assumed Distribution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18" y="1622072"/>
            <a:ext cx="8381594" cy="386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4133" y="6321778"/>
            <a:ext cx="46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 to Number of Futures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79911" y="2731912"/>
            <a:ext cx="240453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C:\Documents and Settings\Michael Schilmoeller\Desktop\NWPCC - Council\SAAC\Presentation materials\L813 NPV Costs 02.xlsm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6321778"/>
            <a:ext cx="46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 to Number of Futures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71940"/>
          </a:xfrm>
        </p:spPr>
        <p:txBody>
          <a:bodyPr/>
          <a:lstStyle/>
          <a:p>
            <a:r>
              <a:rPr lang="en-US" dirty="0" smtClean="0"/>
              <a:t>Dependence of Tail Average </a:t>
            </a:r>
            <a:br>
              <a:rPr lang="en-US" dirty="0" smtClean="0"/>
            </a:br>
            <a:r>
              <a:rPr lang="en-US" dirty="0" smtClean="0"/>
              <a:t>on Sample Size</a:t>
            </a:r>
            <a:endParaRPr lang="en-US" dirty="0"/>
          </a:p>
        </p:txBody>
      </p:sp>
      <p:pic>
        <p:nvPicPr>
          <p:cNvPr id="11267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464" y="2121408"/>
            <a:ext cx="6858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503334" y="2870842"/>
            <a:ext cx="2404534" cy="9002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C:\Documents and Settings\Michael Schilmoeller\Desktop\NWPCC - Council\SAAC\Presentation materials\L813 NPV Costs 02.xlsm, worksheet “Samples_75”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2337955" y="3596024"/>
            <a:ext cx="11845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=</a:t>
            </a:r>
            <a:r>
              <a:rPr lang="en-US" dirty="0" smtClean="0"/>
              <a:t>1.677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131" y="1559983"/>
            <a:ext cx="2003425" cy="129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and Sample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427"/>
            <a:ext cx="8229600" cy="1154289"/>
          </a:xfrm>
        </p:spPr>
        <p:txBody>
          <a:bodyPr/>
          <a:lstStyle/>
          <a:p>
            <a:r>
              <a:rPr lang="en-US" dirty="0" smtClean="0"/>
              <a:t>Estimated accuracy of TailVaR</a:t>
            </a:r>
            <a:r>
              <a:rPr lang="en-US" baseline="-25000" dirty="0" smtClean="0"/>
              <a:t>90</a:t>
            </a:r>
            <a:r>
              <a:rPr lang="en-US" dirty="0" smtClean="0"/>
              <a:t> statistic is still only </a:t>
            </a:r>
            <a:r>
              <a:rPr lang="en-US" dirty="0" smtClean="0">
                <a:latin typeface="Arial"/>
                <a:cs typeface="Arial"/>
              </a:rPr>
              <a:t>± $3.3 B (2</a:t>
            </a:r>
            <a:r>
              <a:rPr lang="el-GR" dirty="0" smtClean="0"/>
              <a:t>σ</a:t>
            </a:r>
            <a:r>
              <a:rPr lang="en-US" dirty="0" smtClean="0"/>
              <a:t>)!*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6209" y="2578163"/>
            <a:ext cx="5211009" cy="335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4133" y="6321778"/>
            <a:ext cx="46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 to Number of Futures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1836" y="4455466"/>
            <a:ext cx="323048" cy="20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147253" y="4395354"/>
            <a:ext cx="1466811" cy="146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400" b="1" kern="0" dirty="0" smtClean="0">
                <a:latin typeface="+mn-lt"/>
                <a:cs typeface="+mn-cs"/>
              </a:rPr>
              <a:t>*Stay tuned to see why the precision is actually 1000x better than this!</a:t>
            </a:r>
            <a:endParaRPr kumimoji="0" lang="en-US" sz="1400" b="1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Relative to the Efficient Frontier</a:t>
            </a:r>
            <a:endParaRPr lang="en-US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199" y="1632819"/>
            <a:ext cx="5763142" cy="41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 bwMode="auto">
          <a:xfrm>
            <a:off x="2930238" y="5237018"/>
            <a:ext cx="1641763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auto">
          <a:xfrm rot="16200000" flipV="1">
            <a:off x="1740479" y="4140777"/>
            <a:ext cx="1368137" cy="69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73436" y="4395355"/>
            <a:ext cx="1330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C:\Backups\Plan 6\Studies\L813\Analysis of Optimization Run_L813vL811.xls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474133" y="6321778"/>
            <a:ext cx="46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 to Number of Futures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Best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06882"/>
          </a:xfrm>
        </p:spPr>
        <p:txBody>
          <a:bodyPr/>
          <a:lstStyle/>
          <a:p>
            <a:r>
              <a:rPr lang="en-US" dirty="0" smtClean="0"/>
              <a:t>Each plan is exposed to exactly the same set of futures, except for electricity price</a:t>
            </a:r>
          </a:p>
          <a:p>
            <a:r>
              <a:rPr lang="en-US" dirty="0" smtClean="0"/>
              <a:t>Look for the plan that minimizes cost and risk</a:t>
            </a:r>
          </a:p>
          <a:p>
            <a:pPr lvl="0"/>
            <a:r>
              <a:rPr lang="en-US" dirty="0" smtClean="0"/>
              <a:t>Challenge:  there may be many plans (Sixth Plan possible resource portfolios:</a:t>
            </a:r>
            <a:br>
              <a:rPr lang="en-US" dirty="0" smtClean="0"/>
            </a:br>
            <a:r>
              <a:rPr lang="en-US" dirty="0" smtClean="0"/>
              <a:t>1.3 x 10</a:t>
            </a:r>
            <a:r>
              <a:rPr lang="en-US" baseline="30000" dirty="0" smtClean="0"/>
              <a:t>31</a:t>
            </a:r>
            <a:r>
              <a:rPr lang="en-US" dirty="0" smtClean="0"/>
              <a:t>)</a:t>
            </a:r>
            <a:endParaRPr lang="en-US" baseline="30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4133" y="6321778"/>
            <a:ext cx="46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 to Number of Plans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49538" y="1909763"/>
            <a:ext cx="4443412" cy="3038475"/>
            <a:chOff x="1669" y="1203"/>
            <a:chExt cx="2799" cy="1914"/>
          </a:xfrm>
        </p:grpSpPr>
        <p:sp>
          <p:nvSpPr>
            <p:cNvPr id="134147" name="Freeform 3"/>
            <p:cNvSpPr>
              <a:spLocks/>
            </p:cNvSpPr>
            <p:nvPr/>
          </p:nvSpPr>
          <p:spPr bwMode="auto">
            <a:xfrm rot="-10800000" flipH="1" flipV="1">
              <a:off x="1669" y="1203"/>
              <a:ext cx="2799" cy="1914"/>
            </a:xfrm>
            <a:custGeom>
              <a:avLst/>
              <a:gdLst/>
              <a:ahLst/>
              <a:cxnLst>
                <a:cxn ang="0">
                  <a:pos x="122" y="592"/>
                </a:cxn>
                <a:cxn ang="0">
                  <a:pos x="479" y="1330"/>
                </a:cxn>
                <a:cxn ang="0">
                  <a:pos x="901" y="1784"/>
                </a:cxn>
                <a:cxn ang="0">
                  <a:pos x="1388" y="1914"/>
                </a:cxn>
                <a:cxn ang="0">
                  <a:pos x="1931" y="1825"/>
                </a:cxn>
                <a:cxn ang="0">
                  <a:pos x="2329" y="1411"/>
                </a:cxn>
                <a:cxn ang="0">
                  <a:pos x="2564" y="973"/>
                </a:cxn>
                <a:cxn ang="0">
                  <a:pos x="2702" y="454"/>
                </a:cxn>
                <a:cxn ang="0">
                  <a:pos x="2799" y="0"/>
                </a:cxn>
                <a:cxn ang="0">
                  <a:pos x="0" y="8"/>
                </a:cxn>
                <a:cxn ang="0">
                  <a:pos x="49" y="373"/>
                </a:cxn>
                <a:cxn ang="0">
                  <a:pos x="122" y="592"/>
                </a:cxn>
              </a:cxnLst>
              <a:rect l="0" t="0" r="r" b="b"/>
              <a:pathLst>
                <a:path w="2799" h="1914">
                  <a:moveTo>
                    <a:pt x="122" y="592"/>
                  </a:moveTo>
                  <a:lnTo>
                    <a:pt x="479" y="1330"/>
                  </a:lnTo>
                  <a:lnTo>
                    <a:pt x="901" y="1784"/>
                  </a:lnTo>
                  <a:lnTo>
                    <a:pt x="1388" y="1914"/>
                  </a:lnTo>
                  <a:lnTo>
                    <a:pt x="1931" y="1825"/>
                  </a:lnTo>
                  <a:lnTo>
                    <a:pt x="2329" y="1411"/>
                  </a:lnTo>
                  <a:lnTo>
                    <a:pt x="2564" y="973"/>
                  </a:lnTo>
                  <a:lnTo>
                    <a:pt x="2702" y="454"/>
                  </a:lnTo>
                  <a:lnTo>
                    <a:pt x="2799" y="0"/>
                  </a:lnTo>
                  <a:lnTo>
                    <a:pt x="0" y="8"/>
                  </a:lnTo>
                  <a:lnTo>
                    <a:pt x="49" y="373"/>
                  </a:lnTo>
                  <a:lnTo>
                    <a:pt x="122" y="592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tx2"/>
                </a:gs>
              </a:gsLst>
              <a:lin ang="5400000" scaled="1"/>
            </a:gradFill>
            <a:ln w="12700" cap="sq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148" name="Text Box 4"/>
            <p:cNvSpPr txBox="1">
              <a:spLocks noChangeArrowheads="1"/>
            </p:cNvSpPr>
            <p:nvPr/>
          </p:nvSpPr>
          <p:spPr bwMode="auto">
            <a:xfrm rot="10800000" flipV="1">
              <a:off x="2318" y="1403"/>
              <a:ext cx="1859" cy="21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en-US" sz="1600" b="1">
                  <a:latin typeface="Tahoma" pitchFamily="34" charset="0"/>
                </a:rPr>
                <a:t>Space of feasible solutions</a:t>
              </a:r>
            </a:p>
          </p:txBody>
        </p:sp>
      </p:grpSp>
      <p:sp>
        <p:nvSpPr>
          <p:cNvPr id="134149" name="Oval 5"/>
          <p:cNvSpPr>
            <a:spLocks noChangeArrowheads="1"/>
          </p:cNvSpPr>
          <p:nvPr/>
        </p:nvSpPr>
        <p:spPr bwMode="auto">
          <a:xfrm rot="16200000" flipV="1">
            <a:off x="3878262" y="4537076"/>
            <a:ext cx="258763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0" name="Line 6"/>
          <p:cNvSpPr>
            <a:spLocks noChangeShapeType="1"/>
          </p:cNvSpPr>
          <p:nvPr/>
        </p:nvSpPr>
        <p:spPr bwMode="auto">
          <a:xfrm>
            <a:off x="2819400" y="4584700"/>
            <a:ext cx="414655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51" name="Oval 7"/>
          <p:cNvSpPr>
            <a:spLocks noChangeArrowheads="1"/>
          </p:cNvSpPr>
          <p:nvPr/>
        </p:nvSpPr>
        <p:spPr bwMode="auto">
          <a:xfrm rot="16200000" flipV="1">
            <a:off x="3741738" y="4443413"/>
            <a:ext cx="258762" cy="271462"/>
          </a:xfrm>
          <a:prstGeom prst="ellipse">
            <a:avLst/>
          </a:prstGeom>
          <a:solidFill>
            <a:srgbClr val="969696"/>
          </a:solidFill>
          <a:ln w="12700" cap="sq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2" name="Line 8"/>
          <p:cNvSpPr>
            <a:spLocks noChangeShapeType="1"/>
          </p:cNvSpPr>
          <p:nvPr/>
        </p:nvSpPr>
        <p:spPr bwMode="auto">
          <a:xfrm>
            <a:off x="2819400" y="3821113"/>
            <a:ext cx="414655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53" name="Oval 9"/>
          <p:cNvSpPr>
            <a:spLocks noChangeArrowheads="1"/>
          </p:cNvSpPr>
          <p:nvPr/>
        </p:nvSpPr>
        <p:spPr bwMode="auto">
          <a:xfrm rot="16200000" flipV="1">
            <a:off x="3643313" y="3894138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4" name="Oval 10"/>
          <p:cNvSpPr>
            <a:spLocks noChangeArrowheads="1"/>
          </p:cNvSpPr>
          <p:nvPr/>
        </p:nvSpPr>
        <p:spPr bwMode="auto">
          <a:xfrm rot="16200000" flipV="1">
            <a:off x="3419476" y="3884612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5" name="Oval 11"/>
          <p:cNvSpPr>
            <a:spLocks noChangeArrowheads="1"/>
          </p:cNvSpPr>
          <p:nvPr/>
        </p:nvSpPr>
        <p:spPr bwMode="auto">
          <a:xfrm rot="16200000" flipV="1">
            <a:off x="3290888" y="3910013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6" name="Oval 12"/>
          <p:cNvSpPr>
            <a:spLocks noChangeArrowheads="1"/>
          </p:cNvSpPr>
          <p:nvPr/>
        </p:nvSpPr>
        <p:spPr bwMode="auto">
          <a:xfrm rot="16200000" flipV="1">
            <a:off x="3543301" y="4049712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8" name="Rectangle 14"/>
          <p:cNvSpPr>
            <a:spLocks noGrp="1" noChangeArrowheads="1"/>
          </p:cNvSpPr>
          <p:nvPr>
            <p:ph type="title"/>
          </p:nvPr>
        </p:nvSpPr>
        <p:spPr>
          <a:xfrm>
            <a:off x="890588" y="290945"/>
            <a:ext cx="7835900" cy="1330037"/>
          </a:xfrm>
        </p:spPr>
        <p:txBody>
          <a:bodyPr/>
          <a:lstStyle/>
          <a:p>
            <a:r>
              <a:rPr lang="en-US" dirty="0" smtClean="0"/>
              <a:t>The Set of Plans Precedes the Efficient Frontier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4159" name="Line 15"/>
          <p:cNvSpPr>
            <a:spLocks noChangeShapeType="1"/>
          </p:cNvSpPr>
          <p:nvPr/>
        </p:nvSpPr>
        <p:spPr bwMode="auto">
          <a:xfrm rot="16200000" flipV="1">
            <a:off x="4372769" y="4072732"/>
            <a:ext cx="0" cy="404336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0" name="Line 16"/>
          <p:cNvSpPr>
            <a:spLocks noChangeShapeType="1"/>
          </p:cNvSpPr>
          <p:nvPr/>
        </p:nvSpPr>
        <p:spPr bwMode="auto">
          <a:xfrm rot="16200000" flipV="1">
            <a:off x="130175" y="3863975"/>
            <a:ext cx="44640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1" name="Text Box 17"/>
          <p:cNvSpPr txBox="1">
            <a:spLocks noChangeArrowheads="1"/>
          </p:cNvSpPr>
          <p:nvPr/>
        </p:nvSpPr>
        <p:spPr bwMode="auto">
          <a:xfrm rot="16200000" flipV="1">
            <a:off x="443706" y="4004469"/>
            <a:ext cx="3182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</a:rPr>
              <a:t>Reliance on the likeliest outcome</a:t>
            </a:r>
          </a:p>
        </p:txBody>
      </p:sp>
      <p:sp>
        <p:nvSpPr>
          <p:cNvPr id="134162" name="AutoShape 18"/>
          <p:cNvSpPr>
            <a:spLocks noChangeArrowheads="1"/>
          </p:cNvSpPr>
          <p:nvPr/>
        </p:nvSpPr>
        <p:spPr bwMode="auto">
          <a:xfrm rot="16200000" flipV="1">
            <a:off x="1849438" y="2089150"/>
            <a:ext cx="373062" cy="166688"/>
          </a:xfrm>
          <a:prstGeom prst="rightArrow">
            <a:avLst>
              <a:gd name="adj1" fmla="val 50000"/>
              <a:gd name="adj2" fmla="val 55952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63" name="Text Box 19"/>
          <p:cNvSpPr txBox="1">
            <a:spLocks noChangeArrowheads="1"/>
          </p:cNvSpPr>
          <p:nvPr/>
        </p:nvSpPr>
        <p:spPr bwMode="auto">
          <a:xfrm rot="-21600000">
            <a:off x="3746500" y="6196013"/>
            <a:ext cx="169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</a:rPr>
              <a:t>Risk Aversion</a:t>
            </a:r>
          </a:p>
        </p:txBody>
      </p:sp>
      <p:sp>
        <p:nvSpPr>
          <p:cNvPr id="134164" name="AutoShape 20"/>
          <p:cNvSpPr>
            <a:spLocks noChangeArrowheads="1"/>
          </p:cNvSpPr>
          <p:nvPr/>
        </p:nvSpPr>
        <p:spPr bwMode="auto">
          <a:xfrm rot="16200000" flipV="1">
            <a:off x="5482431" y="6187282"/>
            <a:ext cx="206375" cy="385762"/>
          </a:xfrm>
          <a:prstGeom prst="upArrow">
            <a:avLst>
              <a:gd name="adj1" fmla="val 50000"/>
              <a:gd name="adj2" fmla="val 46731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65" name="Oval 21"/>
          <p:cNvSpPr>
            <a:spLocks noChangeArrowheads="1"/>
          </p:cNvSpPr>
          <p:nvPr/>
        </p:nvSpPr>
        <p:spPr bwMode="auto">
          <a:xfrm rot="16200000" flipV="1">
            <a:off x="4125913" y="4081463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66" name="Oval 22"/>
          <p:cNvSpPr>
            <a:spLocks noChangeArrowheads="1"/>
          </p:cNvSpPr>
          <p:nvPr/>
        </p:nvSpPr>
        <p:spPr bwMode="auto">
          <a:xfrm rot="16200000" flipV="1">
            <a:off x="4846638" y="4732338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67" name="Oval 23"/>
          <p:cNvSpPr>
            <a:spLocks noChangeArrowheads="1"/>
          </p:cNvSpPr>
          <p:nvPr/>
        </p:nvSpPr>
        <p:spPr bwMode="auto">
          <a:xfrm rot="16200000" flipV="1">
            <a:off x="5318126" y="3868737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68" name="Line 24"/>
          <p:cNvSpPr>
            <a:spLocks noChangeShapeType="1"/>
          </p:cNvSpPr>
          <p:nvPr/>
        </p:nvSpPr>
        <p:spPr bwMode="auto">
          <a:xfrm>
            <a:off x="2819400" y="3016250"/>
            <a:ext cx="413385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9" name="Oval 25"/>
          <p:cNvSpPr>
            <a:spLocks noChangeArrowheads="1"/>
          </p:cNvSpPr>
          <p:nvPr/>
        </p:nvSpPr>
        <p:spPr bwMode="auto">
          <a:xfrm rot="16200000" flipV="1">
            <a:off x="3211513" y="3138488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0" name="Oval 26"/>
          <p:cNvSpPr>
            <a:spLocks noChangeArrowheads="1"/>
          </p:cNvSpPr>
          <p:nvPr/>
        </p:nvSpPr>
        <p:spPr bwMode="auto">
          <a:xfrm rot="16200000" flipV="1">
            <a:off x="4295775" y="4603750"/>
            <a:ext cx="258763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1" name="Oval 27"/>
          <p:cNvSpPr>
            <a:spLocks noChangeArrowheads="1"/>
          </p:cNvSpPr>
          <p:nvPr/>
        </p:nvSpPr>
        <p:spPr bwMode="auto">
          <a:xfrm rot="16200000" flipV="1">
            <a:off x="4606926" y="2586037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2" name="Oval 28"/>
          <p:cNvSpPr>
            <a:spLocks noChangeArrowheads="1"/>
          </p:cNvSpPr>
          <p:nvPr/>
        </p:nvSpPr>
        <p:spPr bwMode="auto">
          <a:xfrm rot="16200000" flipV="1">
            <a:off x="5257800" y="3289300"/>
            <a:ext cx="258763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3" name="Oval 29"/>
          <p:cNvSpPr>
            <a:spLocks noChangeArrowheads="1"/>
          </p:cNvSpPr>
          <p:nvPr/>
        </p:nvSpPr>
        <p:spPr bwMode="auto">
          <a:xfrm rot="16200000" flipV="1">
            <a:off x="6103938" y="2862263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4" name="Oval 30"/>
          <p:cNvSpPr>
            <a:spLocks noChangeArrowheads="1"/>
          </p:cNvSpPr>
          <p:nvPr/>
        </p:nvSpPr>
        <p:spPr bwMode="auto">
          <a:xfrm rot="16200000" flipV="1">
            <a:off x="2801938" y="2874963"/>
            <a:ext cx="258762" cy="271462"/>
          </a:xfrm>
          <a:prstGeom prst="ellipse">
            <a:avLst/>
          </a:prstGeom>
          <a:solidFill>
            <a:srgbClr val="969696"/>
          </a:solidFill>
          <a:ln w="12700" cap="sq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5" name="Oval 31"/>
          <p:cNvSpPr>
            <a:spLocks noChangeArrowheads="1"/>
          </p:cNvSpPr>
          <p:nvPr/>
        </p:nvSpPr>
        <p:spPr bwMode="auto">
          <a:xfrm rot="16200000" flipV="1">
            <a:off x="3992562" y="4537076"/>
            <a:ext cx="258763" cy="27146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6" name="Oval 32"/>
          <p:cNvSpPr>
            <a:spLocks noChangeArrowheads="1"/>
          </p:cNvSpPr>
          <p:nvPr/>
        </p:nvSpPr>
        <p:spPr bwMode="auto">
          <a:xfrm rot="16200000" flipV="1">
            <a:off x="2959100" y="3108325"/>
            <a:ext cx="258763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7" name="Oval 33"/>
          <p:cNvSpPr>
            <a:spLocks noChangeArrowheads="1"/>
          </p:cNvSpPr>
          <p:nvPr/>
        </p:nvSpPr>
        <p:spPr bwMode="auto">
          <a:xfrm rot="16200000" flipV="1">
            <a:off x="4211638" y="3459163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8" name="Oval 34"/>
          <p:cNvSpPr>
            <a:spLocks noChangeArrowheads="1"/>
          </p:cNvSpPr>
          <p:nvPr/>
        </p:nvSpPr>
        <p:spPr bwMode="auto">
          <a:xfrm rot="16200000" flipV="1">
            <a:off x="3170237" y="3733801"/>
            <a:ext cx="258763" cy="271462"/>
          </a:xfrm>
          <a:prstGeom prst="ellipse">
            <a:avLst/>
          </a:prstGeom>
          <a:solidFill>
            <a:srgbClr val="969696"/>
          </a:solidFill>
          <a:ln w="12700" cap="sq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9" name="Oval 35"/>
          <p:cNvSpPr>
            <a:spLocks noChangeArrowheads="1"/>
          </p:cNvSpPr>
          <p:nvPr/>
        </p:nvSpPr>
        <p:spPr bwMode="auto">
          <a:xfrm rot="16200000" flipV="1">
            <a:off x="3819525" y="3121025"/>
            <a:ext cx="258763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0" name="Oval 36"/>
          <p:cNvSpPr>
            <a:spLocks noChangeArrowheads="1"/>
          </p:cNvSpPr>
          <p:nvPr/>
        </p:nvSpPr>
        <p:spPr bwMode="auto">
          <a:xfrm rot="16200000" flipV="1">
            <a:off x="4559301" y="3455987"/>
            <a:ext cx="258762" cy="271463"/>
          </a:xfrm>
          <a:prstGeom prst="ellipse">
            <a:avLst/>
          </a:prstGeom>
          <a:solidFill>
            <a:srgbClr val="969696"/>
          </a:solidFill>
          <a:ln w="12700" cap="sq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1" name="Line 37"/>
          <p:cNvSpPr>
            <a:spLocks noChangeShapeType="1"/>
          </p:cNvSpPr>
          <p:nvPr/>
        </p:nvSpPr>
        <p:spPr bwMode="auto">
          <a:xfrm flipV="1">
            <a:off x="2819400" y="5322888"/>
            <a:ext cx="4221163" cy="1270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82" name="Oval 38"/>
          <p:cNvSpPr>
            <a:spLocks noChangeArrowheads="1"/>
          </p:cNvSpPr>
          <p:nvPr/>
        </p:nvSpPr>
        <p:spPr bwMode="auto">
          <a:xfrm rot="16200000" flipV="1">
            <a:off x="5067301" y="4748212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3" name="Oval 39"/>
          <p:cNvSpPr>
            <a:spLocks noChangeArrowheads="1"/>
          </p:cNvSpPr>
          <p:nvPr/>
        </p:nvSpPr>
        <p:spPr bwMode="auto">
          <a:xfrm rot="16200000" flipV="1">
            <a:off x="4643438" y="4687888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4" name="Oval 40"/>
          <p:cNvSpPr>
            <a:spLocks noChangeArrowheads="1"/>
          </p:cNvSpPr>
          <p:nvPr/>
        </p:nvSpPr>
        <p:spPr bwMode="auto">
          <a:xfrm rot="16200000" flipV="1">
            <a:off x="4921251" y="4287837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5" name="Oval 41"/>
          <p:cNvSpPr>
            <a:spLocks noChangeArrowheads="1"/>
          </p:cNvSpPr>
          <p:nvPr/>
        </p:nvSpPr>
        <p:spPr bwMode="auto">
          <a:xfrm rot="16200000" flipV="1">
            <a:off x="3089276" y="2617787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6" name="Oval 42"/>
          <p:cNvSpPr>
            <a:spLocks noChangeArrowheads="1"/>
          </p:cNvSpPr>
          <p:nvPr/>
        </p:nvSpPr>
        <p:spPr bwMode="auto">
          <a:xfrm rot="16200000" flipV="1">
            <a:off x="4995863" y="4576763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2762250" y="4602163"/>
            <a:ext cx="2062163" cy="1143000"/>
            <a:chOff x="2141" y="2970"/>
            <a:chExt cx="1299" cy="720"/>
          </a:xfrm>
        </p:grpSpPr>
        <p:sp>
          <p:nvSpPr>
            <p:cNvPr id="134188" name="Text Box 44"/>
            <p:cNvSpPr txBox="1">
              <a:spLocks noChangeArrowheads="1"/>
            </p:cNvSpPr>
            <p:nvPr/>
          </p:nvSpPr>
          <p:spPr bwMode="auto">
            <a:xfrm rot="10736499" flipV="1">
              <a:off x="2141" y="3478"/>
              <a:ext cx="1299" cy="21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en-US" sz="1600" b="1">
                  <a:latin typeface="Tahoma" pitchFamily="34" charset="0"/>
                </a:rPr>
                <a:t>Efficient Frontier</a:t>
              </a:r>
            </a:p>
          </p:txBody>
        </p:sp>
        <p:sp>
          <p:nvSpPr>
            <p:cNvPr id="134189" name="Line 45"/>
            <p:cNvSpPr>
              <a:spLocks noChangeShapeType="1"/>
            </p:cNvSpPr>
            <p:nvPr/>
          </p:nvSpPr>
          <p:spPr bwMode="auto">
            <a:xfrm rot="16200000">
              <a:off x="2533" y="3011"/>
              <a:ext cx="397" cy="31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34190" name="Freeform 46"/>
          <p:cNvSpPr>
            <a:spLocks/>
          </p:cNvSpPr>
          <p:nvPr/>
        </p:nvSpPr>
        <p:spPr bwMode="auto">
          <a:xfrm>
            <a:off x="2682875" y="2343150"/>
            <a:ext cx="2241550" cy="2605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7" y="181"/>
              </a:cxn>
              <a:cxn ang="0">
                <a:pos x="111" y="347"/>
              </a:cxn>
              <a:cxn ang="0">
                <a:pos x="221" y="618"/>
              </a:cxn>
              <a:cxn ang="0">
                <a:pos x="283" y="742"/>
              </a:cxn>
              <a:cxn ang="0">
                <a:pos x="384" y="960"/>
              </a:cxn>
              <a:cxn ang="0">
                <a:pos x="489" y="1112"/>
              </a:cxn>
              <a:cxn ang="0">
                <a:pos x="639" y="1286"/>
              </a:cxn>
              <a:cxn ang="0">
                <a:pos x="876" y="1507"/>
              </a:cxn>
              <a:cxn ang="0">
                <a:pos x="1215" y="1609"/>
              </a:cxn>
              <a:cxn ang="0">
                <a:pos x="1412" y="1641"/>
              </a:cxn>
            </a:cxnLst>
            <a:rect l="0" t="0" r="r" b="b"/>
            <a:pathLst>
              <a:path w="1412" h="1641">
                <a:moveTo>
                  <a:pt x="0" y="0"/>
                </a:moveTo>
                <a:cubicBezTo>
                  <a:pt x="14" y="61"/>
                  <a:pt x="29" y="123"/>
                  <a:pt x="47" y="181"/>
                </a:cubicBezTo>
                <a:cubicBezTo>
                  <a:pt x="65" y="239"/>
                  <a:pt x="82" y="274"/>
                  <a:pt x="111" y="347"/>
                </a:cubicBezTo>
                <a:cubicBezTo>
                  <a:pt x="140" y="420"/>
                  <a:pt x="192" y="552"/>
                  <a:pt x="221" y="618"/>
                </a:cubicBezTo>
                <a:cubicBezTo>
                  <a:pt x="250" y="684"/>
                  <a:pt x="256" y="685"/>
                  <a:pt x="283" y="742"/>
                </a:cubicBezTo>
                <a:cubicBezTo>
                  <a:pt x="310" y="799"/>
                  <a:pt x="350" y="898"/>
                  <a:pt x="384" y="960"/>
                </a:cubicBezTo>
                <a:cubicBezTo>
                  <a:pt x="418" y="1022"/>
                  <a:pt x="447" y="1058"/>
                  <a:pt x="489" y="1112"/>
                </a:cubicBezTo>
                <a:cubicBezTo>
                  <a:pt x="531" y="1166"/>
                  <a:pt x="575" y="1220"/>
                  <a:pt x="639" y="1286"/>
                </a:cubicBezTo>
                <a:cubicBezTo>
                  <a:pt x="703" y="1352"/>
                  <a:pt x="780" y="1453"/>
                  <a:pt x="876" y="1507"/>
                </a:cubicBezTo>
                <a:cubicBezTo>
                  <a:pt x="972" y="1561"/>
                  <a:pt x="1126" y="1587"/>
                  <a:pt x="1215" y="1609"/>
                </a:cubicBezTo>
                <a:cubicBezTo>
                  <a:pt x="1304" y="1631"/>
                  <a:pt x="1388" y="1641"/>
                  <a:pt x="1412" y="1641"/>
                </a:cubicBezTo>
              </a:path>
            </a:pathLst>
          </a:custGeom>
          <a:noFill/>
          <a:ln w="76200" cap="sq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74133" y="6321778"/>
            <a:ext cx="3432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 to Number of Plans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13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 animBg="1"/>
      <p:bldP spid="134150" grpId="0" animBg="1"/>
      <p:bldP spid="134151" grpId="0" animBg="1"/>
      <p:bldP spid="134151" grpId="1" animBg="1"/>
      <p:bldP spid="134152" grpId="0" animBg="1"/>
      <p:bldP spid="134153" grpId="0" animBg="1"/>
      <p:bldP spid="134154" grpId="0" animBg="1"/>
      <p:bldP spid="134155" grpId="0" animBg="1"/>
      <p:bldP spid="134156" grpId="0" animBg="1"/>
      <p:bldP spid="134156" grpId="1" animBg="1"/>
      <p:bldP spid="134165" grpId="0" animBg="1"/>
      <p:bldP spid="134166" grpId="0" animBg="1"/>
      <p:bldP spid="134167" grpId="0" animBg="1"/>
      <p:bldP spid="134168" grpId="0" animBg="1"/>
      <p:bldP spid="134169" grpId="0" animBg="1"/>
      <p:bldP spid="134170" grpId="0" animBg="1"/>
      <p:bldP spid="134171" grpId="0" animBg="1"/>
      <p:bldP spid="134172" grpId="0" animBg="1"/>
      <p:bldP spid="134173" grpId="0" animBg="1"/>
      <p:bldP spid="134174" grpId="0" animBg="1"/>
      <p:bldP spid="134174" grpId="1" animBg="1"/>
      <p:bldP spid="134175" grpId="0" animBg="1"/>
      <p:bldP spid="134176" grpId="0" animBg="1"/>
      <p:bldP spid="134177" grpId="0" animBg="1"/>
      <p:bldP spid="134178" grpId="0" animBg="1"/>
      <p:bldP spid="134178" grpId="1" animBg="1"/>
      <p:bldP spid="134179" grpId="0" animBg="1"/>
      <p:bldP spid="134181" grpId="0" animBg="1"/>
      <p:bldP spid="134182" grpId="0" animBg="1"/>
      <p:bldP spid="134182" grpId="1" animBg="1"/>
      <p:bldP spid="134183" grpId="0" animBg="1"/>
      <p:bldP spid="134184" grpId="0" animBg="1"/>
      <p:bldP spid="134185" grpId="0" animBg="1"/>
      <p:bldP spid="134186" grpId="0" animBg="1"/>
      <p:bldP spid="1341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Uncertainty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4133" y="6321778"/>
            <a:ext cx="325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Scope of uncertainty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447800"/>
            <a:ext cx="4114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Power Plan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Load requirements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Gas price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Hydrogeneration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Electricity price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Forced outage rates	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Aluminum price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Carbon allowance cost	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Production tax credits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Renewable Energy Credit (Green tag value) 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7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648200" y="1524000"/>
            <a:ext cx="4114800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 i="1" dirty="0"/>
              <a:t>Sixth Power Plan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i="1" dirty="0"/>
              <a:t>aluminum price and aluminum smelter loads were removed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i="1" dirty="0"/>
              <a:t>Power plant construction costs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i="1" dirty="0"/>
              <a:t>Technology availability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 i="1" dirty="0"/>
              <a:t>Conservation costs and performance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“Best” Plan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386" y="1550282"/>
            <a:ext cx="6070586" cy="431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12533" y="4052711"/>
            <a:ext cx="4176889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C:\Documents and Settings\Michael Schilmoeller\Desktop\NWPCC - Council\SAAC\Presentation materials\Asymptotic reduction in risk with increasing plans.xlsm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474133" y="6321778"/>
            <a:ext cx="46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 to Number of Plans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20-Year Studies?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73690"/>
            <a:ext cx="8229600" cy="1422399"/>
          </a:xfrm>
        </p:spPr>
        <p:txBody>
          <a:bodyPr/>
          <a:lstStyle/>
          <a:p>
            <a:r>
              <a:rPr lang="en-US" dirty="0" smtClean="0"/>
              <a:t>How long would this take on the Council’s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Aurora2</a:t>
            </a:r>
            <a:r>
              <a:rPr lang="en-US" dirty="0" smtClean="0"/>
              <a:t> server?</a:t>
            </a:r>
            <a:endParaRPr lang="en-US" dirty="0"/>
          </a:p>
        </p:txBody>
      </p:sp>
      <p:graphicFrame>
        <p:nvGraphicFramePr>
          <p:cNvPr id="14338" name="Content Placeholder 3"/>
          <p:cNvGraphicFramePr>
            <a:graphicFrameLocks noChangeAspect="1"/>
          </p:cNvGraphicFramePr>
          <p:nvPr/>
        </p:nvGraphicFramePr>
        <p:xfrm>
          <a:off x="1487488" y="1485900"/>
          <a:ext cx="6370637" cy="2309813"/>
        </p:xfrm>
        <a:graphic>
          <a:graphicData uri="http://schemas.openxmlformats.org/presentationml/2006/ole">
            <p:oleObj spid="_x0000_s14338" name="Equation" r:id="rId3" imgW="1892160" imgH="6858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4133" y="6321778"/>
            <a:ext cx="46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 to Computational Burden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_49690750_tianhesupercomputer.jpg"/>
          <p:cNvPicPr>
            <a:picLocks noChangeAspect="1"/>
          </p:cNvPicPr>
          <p:nvPr/>
        </p:nvPicPr>
        <p:blipFill>
          <a:blip r:embed="rId3" cstate="print">
            <a:lum bright="16000" contrast="-45000"/>
          </a:blip>
          <a:stretch>
            <a:fillRect/>
          </a:stretch>
        </p:blipFill>
        <p:spPr>
          <a:xfrm>
            <a:off x="3025422" y="1603023"/>
            <a:ext cx="5345600" cy="3006900"/>
          </a:xfrm>
          <a:prstGeom prst="rect">
            <a:avLst/>
          </a:prstGeom>
          <a:blipFill dpi="0" rotWithShape="1">
            <a:blip r:embed="rId4" cstate="print">
              <a:alphaModFix amt="33000"/>
            </a:blip>
            <a:srcRect/>
            <a:tile tx="0" ty="0" sx="100000" sy="100000" flip="none" algn="tl"/>
          </a:blipFill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37756"/>
          </a:xfrm>
        </p:spPr>
        <p:txBody>
          <a:bodyPr/>
          <a:lstStyle/>
          <a:p>
            <a:r>
              <a:rPr lang="en-US" sz="2800" dirty="0" smtClean="0"/>
              <a:t>Assume a benchmark machine can process 20-year studies as fast:</a:t>
            </a:r>
          </a:p>
          <a:p>
            <a:pPr lvl="1"/>
            <a:r>
              <a:rPr lang="en-US" sz="2400" dirty="0" smtClean="0"/>
              <a:t>Xeon 5365, 3.0 MHz, L2 Cache 2x4, 4 cores/4 threads per core</a:t>
            </a:r>
          </a:p>
          <a:p>
            <a:pPr lvl="1"/>
            <a:r>
              <a:rPr lang="en-US" sz="2400" dirty="0" smtClean="0"/>
              <a:t>38 GFLOPS on the </a:t>
            </a:r>
            <a:r>
              <a:rPr lang="en-US" sz="2400" dirty="0" err="1" smtClean="0"/>
              <a:t>LinPack</a:t>
            </a:r>
            <a:r>
              <a:rPr lang="en-US" sz="2400" dirty="0" smtClean="0"/>
              <a:t> standard</a:t>
            </a:r>
          </a:p>
          <a:p>
            <a:pPr lvl="1"/>
            <a:r>
              <a:rPr lang="en-US" sz="2400" dirty="0" smtClean="0"/>
              <a:t>To the extent this machine underperforms the Council server, the time estimate would be longer</a:t>
            </a:r>
          </a:p>
          <a:p>
            <a:r>
              <a:rPr lang="en-US" sz="2800" dirty="0" smtClean="0"/>
              <a:t>Total time requirement for one study on the Tianhe-1A: 3.54 days (3 days, 12 hours, 51 minutes) and estimated cost $37,318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World’s Fastest Machine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4133" y="6321778"/>
            <a:ext cx="4662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Implication to Computational Burden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RPM Satisfies the Requirements of a Risk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454" y="1816100"/>
            <a:ext cx="7809346" cy="4305300"/>
          </a:xfrm>
        </p:spPr>
        <p:txBody>
          <a:bodyPr/>
          <a:lstStyle/>
          <a:p>
            <a:r>
              <a:rPr lang="en-US" sz="2800" dirty="0" smtClean="0"/>
              <a:t>Statistical distributions of hourly data</a:t>
            </a:r>
          </a:p>
          <a:p>
            <a:pPr lvl="1"/>
            <a:r>
              <a:rPr lang="en-US" sz="2400" dirty="0" smtClean="0"/>
              <a:t>Estimating hourly cost and generation</a:t>
            </a:r>
          </a:p>
          <a:p>
            <a:pPr lvl="1"/>
            <a:r>
              <a:rPr lang="en-US" sz="2400" dirty="0" smtClean="0"/>
              <a:t>Application to limited-energy resources</a:t>
            </a:r>
          </a:p>
          <a:p>
            <a:pPr lvl="1"/>
            <a:r>
              <a:rPr lang="en-US" sz="2400" dirty="0" smtClean="0"/>
              <a:t>The price duration curve and the revenue curve</a:t>
            </a:r>
          </a:p>
          <a:p>
            <a:r>
              <a:rPr lang="en-US" sz="2800" dirty="0" smtClean="0"/>
              <a:t>Valuation costing</a:t>
            </a:r>
          </a:p>
          <a:p>
            <a:r>
              <a:rPr lang="en-US" sz="2800" dirty="0" smtClean="0"/>
              <a:t>An open-system models</a:t>
            </a:r>
          </a:p>
          <a:p>
            <a:r>
              <a:rPr lang="en-US" sz="2800" dirty="0" smtClean="0"/>
              <a:t>Unit aggregation</a:t>
            </a:r>
          </a:p>
          <a:p>
            <a:r>
              <a:rPr lang="en-US" sz="2800" dirty="0" smtClean="0"/>
              <a:t>Performance and precision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Energy Generation</a:t>
            </a:r>
          </a:p>
        </p:txBody>
      </p:sp>
      <p:pic>
        <p:nvPicPr>
          <p:cNvPr id="3840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213" y="1546225"/>
            <a:ext cx="8334375" cy="37988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660573" y="3439391"/>
            <a:ext cx="1548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Price duration curve (PDC)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 flipH="1" flipV="1">
            <a:off x="7429501" y="3127664"/>
            <a:ext cx="405245" cy="135082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Statistical distributions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898650"/>
          </a:xfrm>
        </p:spPr>
        <p:txBody>
          <a:bodyPr/>
          <a:lstStyle/>
          <a:p>
            <a:r>
              <a:rPr lang="en-US" sz="3600" dirty="0"/>
              <a:t>Gross Value of Resources Using Statistical Parameters of Distributions</a:t>
            </a:r>
          </a:p>
        </p:txBody>
      </p:sp>
      <p:pic>
        <p:nvPicPr>
          <p:cNvPr id="3829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950" y="2403475"/>
            <a:ext cx="4302125" cy="3876675"/>
          </a:xfrm>
          <a:prstGeom prst="rect">
            <a:avLst/>
          </a:prstGeom>
          <a:noFill/>
        </p:spPr>
      </p:pic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6640513" y="2368549"/>
            <a:ext cx="1873250" cy="2862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Assumes:</a:t>
            </a:r>
          </a:p>
          <a:p>
            <a:pPr marL="342900" indent="-342900">
              <a:spcBef>
                <a:spcPct val="50000"/>
              </a:spcBef>
              <a:buAutoNum type="arabicParenR"/>
            </a:pPr>
            <a:r>
              <a:rPr lang="en-US" dirty="0" smtClean="0"/>
              <a:t>prices </a:t>
            </a:r>
            <a:r>
              <a:rPr lang="en-US" dirty="0"/>
              <a:t>are lognormally </a:t>
            </a:r>
            <a:r>
              <a:rPr lang="en-US" dirty="0" smtClean="0"/>
              <a:t>distributed</a:t>
            </a:r>
          </a:p>
          <a:p>
            <a:pPr marL="342900" indent="-342900">
              <a:spcBef>
                <a:spcPct val="50000"/>
              </a:spcBef>
              <a:buAutoNum type="arabicParenR"/>
            </a:pPr>
            <a:r>
              <a:rPr lang="en-US" dirty="0" smtClean="0"/>
              <a:t>1MW capacity</a:t>
            </a:r>
          </a:p>
          <a:p>
            <a:pPr marL="342900" indent="-342900">
              <a:spcBef>
                <a:spcPct val="50000"/>
              </a:spcBef>
              <a:buAutoNum type="arabicParenR"/>
            </a:pPr>
            <a:r>
              <a:rPr lang="en-US" dirty="0" smtClean="0"/>
              <a:t>No outages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50917" y="2410692"/>
            <a:ext cx="24938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Statistical distributions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Energy Generation</a:t>
            </a:r>
          </a:p>
        </p:txBody>
      </p:sp>
      <p:pic>
        <p:nvPicPr>
          <p:cNvPr id="386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455738"/>
            <a:ext cx="4797425" cy="4465637"/>
          </a:xfrm>
          <a:prstGeom prst="rect">
            <a:avLst/>
          </a:prstGeom>
          <a:noFill/>
        </p:spPr>
      </p:pic>
      <p:sp>
        <p:nvSpPr>
          <p:cNvPr id="386054" name="Text Box 6"/>
          <p:cNvSpPr txBox="1">
            <a:spLocks noChangeArrowheads="1"/>
          </p:cNvSpPr>
          <p:nvPr/>
        </p:nvSpPr>
        <p:spPr bwMode="auto">
          <a:xfrm>
            <a:off x="6130925" y="1484313"/>
            <a:ext cx="2413000" cy="301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Applied to equation (4), this gives us a closed-form evaluation of the capacity factor and energy.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Statistical distributions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in the RPM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Distributions represent hourly prices for electricity and fuel over hydro year quarters, on- and off-peak</a:t>
            </a:r>
          </a:p>
          <a:p>
            <a:pPr lvl="1"/>
            <a:r>
              <a:rPr lang="en-US" sz="2000" dirty="0" smtClean="0"/>
              <a:t>Sept-Nov, Dec-Feb, Mar-May, June-Aug</a:t>
            </a:r>
          </a:p>
          <a:p>
            <a:pPr lvl="1"/>
            <a:r>
              <a:rPr lang="en-US" sz="2000" dirty="0" smtClean="0"/>
              <a:t>Conventional 6x16 definition</a:t>
            </a:r>
          </a:p>
          <a:p>
            <a:pPr lvl="1"/>
            <a:r>
              <a:rPr lang="en-US" sz="2000" dirty="0" smtClean="0"/>
              <a:t>Use of “standard months”</a:t>
            </a:r>
          </a:p>
          <a:p>
            <a:r>
              <a:rPr lang="en-US" dirty="0" smtClean="0"/>
              <a:t>Easily verified with chronological model</a:t>
            </a:r>
          </a:p>
          <a:p>
            <a:r>
              <a:rPr lang="en-US" dirty="0" smtClean="0"/>
              <a:t>Execution time &lt;30</a:t>
            </a:r>
            <a:r>
              <a:rPr lang="en-US" dirty="0" smtClean="0">
                <a:latin typeface="Times New Roman"/>
                <a:cs typeface="Times New Roman"/>
              </a:rPr>
              <a:t>µsecs</a:t>
            </a:r>
          </a:p>
          <a:p>
            <a:r>
              <a:rPr lang="en-US" dirty="0" smtClean="0"/>
              <a:t>56 plants x 80 periods x 2 subperiods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Statistical distributions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Energy-Limited Dispatch</a:t>
            </a:r>
          </a:p>
        </p:txBody>
      </p:sp>
      <p:pic>
        <p:nvPicPr>
          <p:cNvPr id="436229" name="Picture 5" descr="ConstrDisp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338" y="1633537"/>
            <a:ext cx="7410450" cy="42767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Statistical distributions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56735"/>
          </a:xfrm>
        </p:spPr>
        <p:txBody>
          <a:bodyPr/>
          <a:lstStyle/>
          <a:p>
            <a:r>
              <a:rPr lang="en-US" dirty="0" smtClean="0"/>
              <a:t>Application of Revenue Curve Equilibrium Prices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Statistical distributions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9799" y="1775547"/>
            <a:ext cx="51212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08118" y="5746173"/>
            <a:ext cx="3221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page 5, Figure 3, Q:\MS\Markets and Prices\Market Price Theory MJS\Price Relationships in Equilibrium2.doc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7162800" y="1333500"/>
            <a:ext cx="13716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Resource Planning?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055511" y="2743200"/>
            <a:ext cx="7010400" cy="838200"/>
            <a:chOff x="576" y="1680"/>
            <a:chExt cx="4416" cy="336"/>
          </a:xfrm>
        </p:grpSpPr>
        <p:sp>
          <p:nvSpPr>
            <p:cNvPr id="262153" name="Rectangle 9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76" y="1680"/>
              <a:ext cx="30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205413" algn="r"/>
                  <a:tab pos="6342063" algn="r"/>
                </a:tabLst>
              </a:pPr>
              <a:r>
                <a:rPr lang="en-US" sz="2800" dirty="0">
                  <a:solidFill>
                    <a:srgbClr val="000099"/>
                  </a:solidFill>
                  <a:latin typeface="Arial Unicode MS" pitchFamily="34" charset="-128"/>
                </a:rPr>
                <a:t>Reduce size and likelihood of bad outcomes</a:t>
              </a:r>
            </a:p>
          </p:txBody>
        </p:sp>
        <p:sp>
          <p:nvSpPr>
            <p:cNvPr id="262154" name="Rectangle 10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3840" y="1680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8738" algn="l"/>
                  <a:tab pos="5205413" algn="r"/>
                  <a:tab pos="6342063" algn="r"/>
                </a:tabLst>
              </a:pP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</a:rPr>
                <a:t>	</a:t>
              </a: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✔	 ✔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055511" y="3702754"/>
            <a:ext cx="7010400" cy="1196623"/>
            <a:chOff x="576" y="1680"/>
            <a:chExt cx="4416" cy="336"/>
          </a:xfrm>
        </p:grpSpPr>
        <p:sp>
          <p:nvSpPr>
            <p:cNvPr id="262156" name="Rectangle 12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76" y="1680"/>
              <a:ext cx="30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205413" algn="r"/>
                  <a:tab pos="6342063" algn="r"/>
                </a:tabLst>
              </a:pPr>
              <a:r>
                <a:rPr lang="en-US" sz="2800" dirty="0">
                  <a:solidFill>
                    <a:srgbClr val="000099"/>
                  </a:solidFill>
                  <a:latin typeface="Arial Unicode MS" pitchFamily="34" charset="-128"/>
                </a:rPr>
                <a:t>Cost – risk </a:t>
              </a:r>
              <a:r>
                <a:rPr lang="en-US" sz="2800" dirty="0" smtClean="0">
                  <a:solidFill>
                    <a:srgbClr val="000099"/>
                  </a:solidFill>
                  <a:latin typeface="Arial Unicode MS" pitchFamily="34" charset="-128"/>
                </a:rPr>
                <a:t>tradeoff: reducing risk is a money-losing proposition</a:t>
              </a:r>
              <a:endParaRPr lang="en-US" sz="2800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2157" name="Rectangle 13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3840" y="1680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8738" algn="l"/>
                  <a:tab pos="5205413" algn="r"/>
                  <a:tab pos="6342063" algn="r"/>
                </a:tabLst>
              </a:pP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</a:rPr>
                <a:t>	</a:t>
              </a: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✔	 ✔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055511" y="5057422"/>
            <a:ext cx="7010400" cy="533400"/>
            <a:chOff x="576" y="1680"/>
            <a:chExt cx="4416" cy="336"/>
          </a:xfrm>
        </p:grpSpPr>
        <p:sp>
          <p:nvSpPr>
            <p:cNvPr id="262162" name="Rectangle 18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76" y="1680"/>
              <a:ext cx="30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205413" algn="r"/>
                  <a:tab pos="6342063" algn="r"/>
                </a:tabLst>
              </a:pPr>
              <a:r>
                <a:rPr lang="en-US" sz="2800" dirty="0">
                  <a:solidFill>
                    <a:srgbClr val="000099"/>
                  </a:solidFill>
                  <a:latin typeface="Arial Unicode MS" pitchFamily="34" charset="-128"/>
                </a:rPr>
                <a:t>Imperfect Information</a:t>
              </a:r>
              <a:endParaRPr lang="en-US" sz="2800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2163" name="Rectangle 19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3840" y="1680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8738" algn="l"/>
                  <a:tab pos="5205413" algn="r"/>
                  <a:tab pos="6342063" algn="r"/>
                </a:tabLst>
              </a:pP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</a:rPr>
                <a:t>	</a:t>
              </a: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✔	 ✔</a:t>
              </a:r>
            </a:p>
          </p:txBody>
        </p:sp>
      </p:grpSp>
      <p:sp>
        <p:nvSpPr>
          <p:cNvPr id="262165" name="Text Box 21"/>
          <p:cNvSpPr txBox="1">
            <a:spLocks noChangeArrowheads="1"/>
          </p:cNvSpPr>
          <p:nvPr/>
        </p:nvSpPr>
        <p:spPr bwMode="auto">
          <a:xfrm>
            <a:off x="5562600" y="1333500"/>
            <a:ext cx="16002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Buying an automobile?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055511" y="2159706"/>
            <a:ext cx="7010400" cy="413663"/>
            <a:chOff x="576" y="1680"/>
            <a:chExt cx="4416" cy="345"/>
          </a:xfrm>
        </p:grpSpPr>
        <p:sp>
          <p:nvSpPr>
            <p:cNvPr id="23" name="Rectangle 12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76" y="1680"/>
              <a:ext cx="3024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205413" algn="r"/>
                  <a:tab pos="6342063" algn="r"/>
                </a:tabLst>
              </a:pPr>
              <a:r>
                <a:rPr lang="en-US" sz="2800" dirty="0">
                  <a:solidFill>
                    <a:srgbClr val="000099"/>
                  </a:solidFill>
                  <a:latin typeface="Arial Unicode MS" pitchFamily="34" charset="-128"/>
                </a:rPr>
                <a:t>No "</a:t>
              </a:r>
              <a:r>
                <a:rPr lang="en-US" sz="2800" dirty="0" smtClean="0">
                  <a:solidFill>
                    <a:srgbClr val="000099"/>
                  </a:solidFill>
                  <a:latin typeface="Arial Unicode MS" pitchFamily="34" charset="-128"/>
                </a:rPr>
                <a:t>do-</a:t>
              </a:r>
              <a:r>
                <a:rPr lang="en-US" sz="2800" dirty="0" err="1" smtClean="0">
                  <a:solidFill>
                    <a:srgbClr val="000099"/>
                  </a:solidFill>
                  <a:latin typeface="Arial Unicode MS" pitchFamily="34" charset="-128"/>
                </a:rPr>
                <a:t>overs</a:t>
              </a:r>
              <a:r>
                <a:rPr lang="en-US" sz="2800" dirty="0">
                  <a:solidFill>
                    <a:srgbClr val="000099"/>
                  </a:solidFill>
                  <a:latin typeface="Arial Unicode MS" pitchFamily="34" charset="-128"/>
                </a:rPr>
                <a:t>", </a:t>
              </a:r>
              <a:r>
                <a:rPr lang="en-US" sz="2800" dirty="0" smtClean="0">
                  <a:solidFill>
                    <a:srgbClr val="000099"/>
                  </a:solidFill>
                  <a:latin typeface="Arial Unicode MS" pitchFamily="34" charset="-128"/>
                </a:rPr>
                <a:t>irreversibility</a:t>
              </a:r>
              <a:endParaRPr lang="en-US" sz="2800" dirty="0">
                <a:solidFill>
                  <a:srgbClr val="000099"/>
                </a:solidFill>
                <a:latin typeface="Arial Unicode MS" pitchFamily="34" charset="-128"/>
              </a:endParaRPr>
            </a:p>
          </p:txBody>
        </p:sp>
        <p:sp>
          <p:nvSpPr>
            <p:cNvPr id="24" name="Rectangle 13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3840" y="1680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8738" algn="l"/>
                  <a:tab pos="5205413" algn="r"/>
                  <a:tab pos="6342063" algn="r"/>
                </a:tabLst>
              </a:pP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</a:rPr>
                <a:t>	</a:t>
              </a: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✔	 ✔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“Valuation” Costing</a:t>
            </a:r>
            <a:endParaRPr lang="en-US" dirty="0"/>
          </a:p>
        </p:txBody>
      </p:sp>
      <p:pic>
        <p:nvPicPr>
          <p:cNvPr id="3604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1" y="1865313"/>
            <a:ext cx="2338164" cy="208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604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827213"/>
            <a:ext cx="2219743" cy="2122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60454" name="Text Box 6"/>
          <p:cNvSpPr txBox="1">
            <a:spLocks noChangeArrowheads="1"/>
          </p:cNvSpPr>
          <p:nvPr/>
        </p:nvSpPr>
        <p:spPr bwMode="auto">
          <a:xfrm>
            <a:off x="690563" y="1300163"/>
            <a:ext cx="783907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Complications from correlation of fuel price, energy, market prices</a:t>
            </a:r>
            <a:endParaRPr lang="en-US" dirty="0"/>
          </a:p>
        </p:txBody>
      </p:sp>
      <p:sp>
        <p:nvSpPr>
          <p:cNvPr id="360455" name="Text Box 7"/>
          <p:cNvSpPr txBox="1">
            <a:spLocks noChangeArrowheads="1"/>
          </p:cNvSpPr>
          <p:nvPr/>
        </p:nvSpPr>
        <p:spPr bwMode="auto">
          <a:xfrm>
            <a:off x="5410200" y="3983038"/>
            <a:ext cx="9588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price</a:t>
            </a:r>
          </a:p>
        </p:txBody>
      </p:sp>
      <p:sp>
        <p:nvSpPr>
          <p:cNvPr id="360456" name="Text Box 8"/>
          <p:cNvSpPr txBox="1">
            <a:spLocks noChangeArrowheads="1"/>
          </p:cNvSpPr>
          <p:nvPr/>
        </p:nvSpPr>
        <p:spPr bwMode="auto">
          <a:xfrm>
            <a:off x="398463" y="4005263"/>
            <a:ext cx="49037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Loads (solid) &amp; resources (grayed)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Valuation Costing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0213" y="1851025"/>
            <a:ext cx="2256786" cy="2111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573088" y="4559300"/>
            <a:ext cx="5681662" cy="1689100"/>
            <a:chOff x="1049" y="1056"/>
            <a:chExt cx="3579" cy="114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49" y="1071"/>
              <a:ext cx="3579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081" y="1112"/>
              <a:ext cx="165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 61"/>
            <p:cNvGrpSpPr>
              <a:grpSpLocks/>
            </p:cNvGrpSpPr>
            <p:nvPr/>
          </p:nvGrpSpPr>
          <p:grpSpPr bwMode="auto">
            <a:xfrm>
              <a:off x="1123" y="1056"/>
              <a:ext cx="3311" cy="1147"/>
              <a:chOff x="1123" y="1056"/>
              <a:chExt cx="3311" cy="1147"/>
            </a:xfrm>
          </p:grpSpPr>
          <p:sp>
            <p:nvSpPr>
              <p:cNvPr id="14" name="Rectangle 6"/>
              <p:cNvSpPr>
                <a:spLocks noChangeArrowheads="1"/>
              </p:cNvSpPr>
              <p:nvPr/>
            </p:nvSpPr>
            <p:spPr bwMode="auto">
              <a:xfrm>
                <a:off x="3871" y="1221"/>
                <a:ext cx="218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2878" y="1246"/>
                <a:ext cx="218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(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9"/>
              <p:cNvSpPr>
                <a:spLocks noChangeArrowheads="1"/>
              </p:cNvSpPr>
              <p:nvPr/>
            </p:nvSpPr>
            <p:spPr bwMode="auto">
              <a:xfrm>
                <a:off x="4240" y="1168"/>
                <a:ext cx="194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3785" y="1402"/>
                <a:ext cx="120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3171" y="1427"/>
                <a:ext cx="198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2421" y="1633"/>
                <a:ext cx="120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15"/>
              <p:cNvSpPr>
                <a:spLocks noChangeArrowheads="1"/>
              </p:cNvSpPr>
              <p:nvPr/>
            </p:nvSpPr>
            <p:spPr bwMode="auto">
              <a:xfrm>
                <a:off x="2791" y="1427"/>
                <a:ext cx="120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1686" y="1427"/>
                <a:ext cx="198" cy="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1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m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3199" y="2029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ectangle 30"/>
              <p:cNvSpPr>
                <a:spLocks noChangeArrowheads="1"/>
              </p:cNvSpPr>
              <p:nvPr/>
            </p:nvSpPr>
            <p:spPr bwMode="auto">
              <a:xfrm>
                <a:off x="3640" y="1221"/>
                <a:ext cx="269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p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31"/>
              <p:cNvSpPr>
                <a:spLocks noChangeArrowheads="1"/>
              </p:cNvSpPr>
              <p:nvPr/>
            </p:nvSpPr>
            <p:spPr bwMode="auto">
              <a:xfrm>
                <a:off x="3036" y="1221"/>
                <a:ext cx="269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p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32"/>
              <p:cNvSpPr>
                <a:spLocks noChangeArrowheads="1"/>
              </p:cNvSpPr>
              <p:nvPr/>
            </p:nvSpPr>
            <p:spPr bwMode="auto">
              <a:xfrm>
                <a:off x="2662" y="1221"/>
                <a:ext cx="269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7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q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33"/>
              <p:cNvSpPr>
                <a:spLocks noChangeArrowheads="1"/>
              </p:cNvSpPr>
              <p:nvPr/>
            </p:nvSpPr>
            <p:spPr bwMode="auto">
              <a:xfrm>
                <a:off x="1834" y="1221"/>
                <a:ext cx="335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Q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tangle 34"/>
              <p:cNvSpPr>
                <a:spLocks noChangeArrowheads="1"/>
              </p:cNvSpPr>
              <p:nvPr/>
            </p:nvSpPr>
            <p:spPr bwMode="auto">
              <a:xfrm>
                <a:off x="1551" y="1221"/>
                <a:ext cx="269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7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p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46"/>
              <p:cNvSpPr>
                <a:spLocks noChangeArrowheads="1"/>
              </p:cNvSpPr>
              <p:nvPr/>
            </p:nvSpPr>
            <p:spPr bwMode="auto">
              <a:xfrm>
                <a:off x="1123" y="1168"/>
                <a:ext cx="252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7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47"/>
              <p:cNvSpPr>
                <a:spLocks noChangeArrowheads="1"/>
              </p:cNvSpPr>
              <p:nvPr/>
            </p:nvSpPr>
            <p:spPr bwMode="auto">
              <a:xfrm>
                <a:off x="3392" y="1188"/>
                <a:ext cx="342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Rectangle 48"/>
              <p:cNvSpPr>
                <a:spLocks noChangeArrowheads="1"/>
              </p:cNvSpPr>
              <p:nvPr/>
            </p:nvSpPr>
            <p:spPr bwMode="auto">
              <a:xfrm>
                <a:off x="2100" y="1188"/>
                <a:ext cx="342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Rectangle 49"/>
              <p:cNvSpPr>
                <a:spLocks noChangeArrowheads="1"/>
              </p:cNvSpPr>
              <p:nvPr/>
            </p:nvSpPr>
            <p:spPr bwMode="auto">
              <a:xfrm>
                <a:off x="1285" y="1188"/>
                <a:ext cx="342" cy="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=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Rectangle 56"/>
              <p:cNvSpPr>
                <a:spLocks noChangeArrowheads="1"/>
              </p:cNvSpPr>
              <p:nvPr/>
            </p:nvSpPr>
            <p:spPr bwMode="auto">
              <a:xfrm>
                <a:off x="2309" y="1109"/>
                <a:ext cx="582" cy="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Symbol" pitchFamily="18" charset="2"/>
                    <a:cs typeface="Arial" pitchFamily="34" charset="0"/>
                  </a:rPr>
                  <a:t>å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Rectangle 60"/>
              <p:cNvSpPr>
                <a:spLocks noChangeArrowheads="1"/>
              </p:cNvSpPr>
              <p:nvPr/>
            </p:nvSpPr>
            <p:spPr bwMode="auto">
              <a:xfrm>
                <a:off x="1552" y="1056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6184900" y="4579938"/>
            <a:ext cx="1968500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Only correlations are now those with the market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Open-System Models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3037609" y="2642755"/>
            <a:ext cx="2192482" cy="1981667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1502058" y="1849582"/>
            <a:ext cx="4649360" cy="3512127"/>
          </a:xfrm>
          <a:custGeom>
            <a:avLst/>
            <a:gdLst>
              <a:gd name="connsiteX0" fmla="*/ 2186715 w 4649360"/>
              <a:gd name="connsiteY0" fmla="*/ 0 h 3512127"/>
              <a:gd name="connsiteX1" fmla="*/ 2789388 w 4649360"/>
              <a:gd name="connsiteY1" fmla="*/ 10391 h 3512127"/>
              <a:gd name="connsiteX2" fmla="*/ 3028378 w 4649360"/>
              <a:gd name="connsiteY2" fmla="*/ 31173 h 3512127"/>
              <a:gd name="connsiteX3" fmla="*/ 3080333 w 4649360"/>
              <a:gd name="connsiteY3" fmla="*/ 51955 h 3512127"/>
              <a:gd name="connsiteX4" fmla="*/ 3184242 w 4649360"/>
              <a:gd name="connsiteY4" fmla="*/ 83127 h 3512127"/>
              <a:gd name="connsiteX5" fmla="*/ 3215415 w 4649360"/>
              <a:gd name="connsiteY5" fmla="*/ 93518 h 3512127"/>
              <a:gd name="connsiteX6" fmla="*/ 3288151 w 4649360"/>
              <a:gd name="connsiteY6" fmla="*/ 166255 h 3512127"/>
              <a:gd name="connsiteX7" fmla="*/ 3319324 w 4649360"/>
              <a:gd name="connsiteY7" fmla="*/ 218209 h 3512127"/>
              <a:gd name="connsiteX8" fmla="*/ 3350497 w 4649360"/>
              <a:gd name="connsiteY8" fmla="*/ 228600 h 3512127"/>
              <a:gd name="connsiteX9" fmla="*/ 3402451 w 4649360"/>
              <a:gd name="connsiteY9" fmla="*/ 249382 h 3512127"/>
              <a:gd name="connsiteX10" fmla="*/ 3807697 w 4649360"/>
              <a:gd name="connsiteY10" fmla="*/ 249382 h 3512127"/>
              <a:gd name="connsiteX11" fmla="*/ 3901215 w 4649360"/>
              <a:gd name="connsiteY11" fmla="*/ 290945 h 3512127"/>
              <a:gd name="connsiteX12" fmla="*/ 3984342 w 4649360"/>
              <a:gd name="connsiteY12" fmla="*/ 332509 h 3512127"/>
              <a:gd name="connsiteX13" fmla="*/ 4025906 w 4649360"/>
              <a:gd name="connsiteY13" fmla="*/ 384464 h 3512127"/>
              <a:gd name="connsiteX14" fmla="*/ 4119424 w 4649360"/>
              <a:gd name="connsiteY14" fmla="*/ 446809 h 3512127"/>
              <a:gd name="connsiteX15" fmla="*/ 4160988 w 4649360"/>
              <a:gd name="connsiteY15" fmla="*/ 477982 h 3512127"/>
              <a:gd name="connsiteX16" fmla="*/ 4192160 w 4649360"/>
              <a:gd name="connsiteY16" fmla="*/ 550718 h 3512127"/>
              <a:gd name="connsiteX17" fmla="*/ 4223333 w 4649360"/>
              <a:gd name="connsiteY17" fmla="*/ 602673 h 3512127"/>
              <a:gd name="connsiteX18" fmla="*/ 4264897 w 4649360"/>
              <a:gd name="connsiteY18" fmla="*/ 727364 h 3512127"/>
              <a:gd name="connsiteX19" fmla="*/ 4285678 w 4649360"/>
              <a:gd name="connsiteY19" fmla="*/ 800100 h 3512127"/>
              <a:gd name="connsiteX20" fmla="*/ 4389588 w 4649360"/>
              <a:gd name="connsiteY20" fmla="*/ 976745 h 3512127"/>
              <a:gd name="connsiteX21" fmla="*/ 4431151 w 4649360"/>
              <a:gd name="connsiteY21" fmla="*/ 1049482 h 3512127"/>
              <a:gd name="connsiteX22" fmla="*/ 4483106 w 4649360"/>
              <a:gd name="connsiteY22" fmla="*/ 1111827 h 3512127"/>
              <a:gd name="connsiteX23" fmla="*/ 4576624 w 4649360"/>
              <a:gd name="connsiteY23" fmla="*/ 1226127 h 3512127"/>
              <a:gd name="connsiteX24" fmla="*/ 4597406 w 4649360"/>
              <a:gd name="connsiteY24" fmla="*/ 1267691 h 3512127"/>
              <a:gd name="connsiteX25" fmla="*/ 4618188 w 4649360"/>
              <a:gd name="connsiteY25" fmla="*/ 1330036 h 3512127"/>
              <a:gd name="connsiteX26" fmla="*/ 4628578 w 4649360"/>
              <a:gd name="connsiteY26" fmla="*/ 1485900 h 3512127"/>
              <a:gd name="connsiteX27" fmla="*/ 4638969 w 4649360"/>
              <a:gd name="connsiteY27" fmla="*/ 1527464 h 3512127"/>
              <a:gd name="connsiteX28" fmla="*/ 4649360 w 4649360"/>
              <a:gd name="connsiteY28" fmla="*/ 1579418 h 3512127"/>
              <a:gd name="connsiteX29" fmla="*/ 4638969 w 4649360"/>
              <a:gd name="connsiteY29" fmla="*/ 2047009 h 3512127"/>
              <a:gd name="connsiteX30" fmla="*/ 4607797 w 4649360"/>
              <a:gd name="connsiteY30" fmla="*/ 2182091 h 3512127"/>
              <a:gd name="connsiteX31" fmla="*/ 4576624 w 4649360"/>
              <a:gd name="connsiteY31" fmla="*/ 2317173 h 3512127"/>
              <a:gd name="connsiteX32" fmla="*/ 4566233 w 4649360"/>
              <a:gd name="connsiteY32" fmla="*/ 2348345 h 3512127"/>
              <a:gd name="connsiteX33" fmla="*/ 4451933 w 4649360"/>
              <a:gd name="connsiteY33" fmla="*/ 2514600 h 3512127"/>
              <a:gd name="connsiteX34" fmla="*/ 4399978 w 4649360"/>
              <a:gd name="connsiteY34" fmla="*/ 2597727 h 3512127"/>
              <a:gd name="connsiteX35" fmla="*/ 4368806 w 4649360"/>
              <a:gd name="connsiteY35" fmla="*/ 2639291 h 3512127"/>
              <a:gd name="connsiteX36" fmla="*/ 4327242 w 4649360"/>
              <a:gd name="connsiteY36" fmla="*/ 2712027 h 3512127"/>
              <a:gd name="connsiteX37" fmla="*/ 4285678 w 4649360"/>
              <a:gd name="connsiteY37" fmla="*/ 2774373 h 3512127"/>
              <a:gd name="connsiteX38" fmla="*/ 4244115 w 4649360"/>
              <a:gd name="connsiteY38" fmla="*/ 2857500 h 3512127"/>
              <a:gd name="connsiteX39" fmla="*/ 4233724 w 4649360"/>
              <a:gd name="connsiteY39" fmla="*/ 2888673 h 3512127"/>
              <a:gd name="connsiteX40" fmla="*/ 4181769 w 4649360"/>
              <a:gd name="connsiteY40" fmla="*/ 3002973 h 3512127"/>
              <a:gd name="connsiteX41" fmla="*/ 4119424 w 4649360"/>
              <a:gd name="connsiteY41" fmla="*/ 3086100 h 3512127"/>
              <a:gd name="connsiteX42" fmla="*/ 4025906 w 4649360"/>
              <a:gd name="connsiteY42" fmla="*/ 3127664 h 3512127"/>
              <a:gd name="connsiteX43" fmla="*/ 3994733 w 4649360"/>
              <a:gd name="connsiteY43" fmla="*/ 3148445 h 3512127"/>
              <a:gd name="connsiteX44" fmla="*/ 3880433 w 4649360"/>
              <a:gd name="connsiteY44" fmla="*/ 3179618 h 3512127"/>
              <a:gd name="connsiteX45" fmla="*/ 3786915 w 4649360"/>
              <a:gd name="connsiteY45" fmla="*/ 3210791 h 3512127"/>
              <a:gd name="connsiteX46" fmla="*/ 3724569 w 4649360"/>
              <a:gd name="connsiteY46" fmla="*/ 3221182 h 3512127"/>
              <a:gd name="connsiteX47" fmla="*/ 3392060 w 4649360"/>
              <a:gd name="connsiteY47" fmla="*/ 3252355 h 3512127"/>
              <a:gd name="connsiteX48" fmla="*/ 3256978 w 4649360"/>
              <a:gd name="connsiteY48" fmla="*/ 3293918 h 3512127"/>
              <a:gd name="connsiteX49" fmla="*/ 3215415 w 4649360"/>
              <a:gd name="connsiteY49" fmla="*/ 3325091 h 3512127"/>
              <a:gd name="connsiteX50" fmla="*/ 3173851 w 4649360"/>
              <a:gd name="connsiteY50" fmla="*/ 3335482 h 3512127"/>
              <a:gd name="connsiteX51" fmla="*/ 3069942 w 4649360"/>
              <a:gd name="connsiteY51" fmla="*/ 3366655 h 3512127"/>
              <a:gd name="connsiteX52" fmla="*/ 2841342 w 4649360"/>
              <a:gd name="connsiteY52" fmla="*/ 3439391 h 3512127"/>
              <a:gd name="connsiteX53" fmla="*/ 2789388 w 4649360"/>
              <a:gd name="connsiteY53" fmla="*/ 3470564 h 3512127"/>
              <a:gd name="connsiteX54" fmla="*/ 2550397 w 4649360"/>
              <a:gd name="connsiteY54" fmla="*/ 3512127 h 3512127"/>
              <a:gd name="connsiteX55" fmla="*/ 1781469 w 4649360"/>
              <a:gd name="connsiteY55" fmla="*/ 3501736 h 3512127"/>
              <a:gd name="connsiteX56" fmla="*/ 1459351 w 4649360"/>
              <a:gd name="connsiteY56" fmla="*/ 3314700 h 3512127"/>
              <a:gd name="connsiteX57" fmla="*/ 1241142 w 4649360"/>
              <a:gd name="connsiteY57" fmla="*/ 3169227 h 3512127"/>
              <a:gd name="connsiteX58" fmla="*/ 1085278 w 4649360"/>
              <a:gd name="connsiteY58" fmla="*/ 3075709 h 3512127"/>
              <a:gd name="connsiteX59" fmla="*/ 1002151 w 4649360"/>
              <a:gd name="connsiteY59" fmla="*/ 3034145 h 3512127"/>
              <a:gd name="connsiteX60" fmla="*/ 731988 w 4649360"/>
              <a:gd name="connsiteY60" fmla="*/ 2857500 h 3512127"/>
              <a:gd name="connsiteX61" fmla="*/ 680033 w 4649360"/>
              <a:gd name="connsiteY61" fmla="*/ 2815936 h 3512127"/>
              <a:gd name="connsiteX62" fmla="*/ 544951 w 4649360"/>
              <a:gd name="connsiteY62" fmla="*/ 2722418 h 3512127"/>
              <a:gd name="connsiteX63" fmla="*/ 492997 w 4649360"/>
              <a:gd name="connsiteY63" fmla="*/ 2670464 h 3512127"/>
              <a:gd name="connsiteX64" fmla="*/ 378697 w 4649360"/>
              <a:gd name="connsiteY64" fmla="*/ 2587336 h 3512127"/>
              <a:gd name="connsiteX65" fmla="*/ 305960 w 4649360"/>
              <a:gd name="connsiteY65" fmla="*/ 2514600 h 3512127"/>
              <a:gd name="connsiteX66" fmla="*/ 191660 w 4649360"/>
              <a:gd name="connsiteY66" fmla="*/ 2400300 h 3512127"/>
              <a:gd name="connsiteX67" fmla="*/ 108533 w 4649360"/>
              <a:gd name="connsiteY67" fmla="*/ 2317173 h 3512127"/>
              <a:gd name="connsiteX68" fmla="*/ 56578 w 4649360"/>
              <a:gd name="connsiteY68" fmla="*/ 2192482 h 3512127"/>
              <a:gd name="connsiteX69" fmla="*/ 118924 w 4649360"/>
              <a:gd name="connsiteY69" fmla="*/ 1620982 h 3512127"/>
              <a:gd name="connsiteX70" fmla="*/ 139706 w 4649360"/>
              <a:gd name="connsiteY70" fmla="*/ 1589809 h 3512127"/>
              <a:gd name="connsiteX71" fmla="*/ 202051 w 4649360"/>
              <a:gd name="connsiteY71" fmla="*/ 1413164 h 3512127"/>
              <a:gd name="connsiteX72" fmla="*/ 233224 w 4649360"/>
              <a:gd name="connsiteY72" fmla="*/ 1309255 h 3512127"/>
              <a:gd name="connsiteX73" fmla="*/ 243615 w 4649360"/>
              <a:gd name="connsiteY73" fmla="*/ 1278082 h 3512127"/>
              <a:gd name="connsiteX74" fmla="*/ 285178 w 4649360"/>
              <a:gd name="connsiteY74" fmla="*/ 1215736 h 3512127"/>
              <a:gd name="connsiteX75" fmla="*/ 326742 w 4649360"/>
              <a:gd name="connsiteY75" fmla="*/ 1132609 h 3512127"/>
              <a:gd name="connsiteX76" fmla="*/ 461824 w 4649360"/>
              <a:gd name="connsiteY76" fmla="*/ 1007918 h 3512127"/>
              <a:gd name="connsiteX77" fmla="*/ 586515 w 4649360"/>
              <a:gd name="connsiteY77" fmla="*/ 955964 h 3512127"/>
              <a:gd name="connsiteX78" fmla="*/ 711206 w 4649360"/>
              <a:gd name="connsiteY78" fmla="*/ 924791 h 3512127"/>
              <a:gd name="connsiteX79" fmla="*/ 919024 w 4649360"/>
              <a:gd name="connsiteY79" fmla="*/ 893618 h 3512127"/>
              <a:gd name="connsiteX80" fmla="*/ 950197 w 4649360"/>
              <a:gd name="connsiteY80" fmla="*/ 883227 h 3512127"/>
              <a:gd name="connsiteX81" fmla="*/ 1095669 w 4649360"/>
              <a:gd name="connsiteY81" fmla="*/ 831273 h 3512127"/>
              <a:gd name="connsiteX82" fmla="*/ 1137233 w 4649360"/>
              <a:gd name="connsiteY82" fmla="*/ 800100 h 3512127"/>
              <a:gd name="connsiteX83" fmla="*/ 1189188 w 4649360"/>
              <a:gd name="connsiteY83" fmla="*/ 706582 h 3512127"/>
              <a:gd name="connsiteX84" fmla="*/ 1241142 w 4649360"/>
              <a:gd name="connsiteY84" fmla="*/ 571500 h 3512127"/>
              <a:gd name="connsiteX85" fmla="*/ 1282706 w 4649360"/>
              <a:gd name="connsiteY85" fmla="*/ 477982 h 3512127"/>
              <a:gd name="connsiteX86" fmla="*/ 1293097 w 4649360"/>
              <a:gd name="connsiteY86" fmla="*/ 436418 h 3512127"/>
              <a:gd name="connsiteX87" fmla="*/ 1365833 w 4649360"/>
              <a:gd name="connsiteY87" fmla="*/ 301336 h 3512127"/>
              <a:gd name="connsiteX88" fmla="*/ 1386615 w 4649360"/>
              <a:gd name="connsiteY88" fmla="*/ 259773 h 3512127"/>
              <a:gd name="connsiteX89" fmla="*/ 1397006 w 4649360"/>
              <a:gd name="connsiteY89" fmla="*/ 228600 h 3512127"/>
              <a:gd name="connsiteX90" fmla="*/ 1428178 w 4649360"/>
              <a:gd name="connsiteY90" fmla="*/ 187036 h 3512127"/>
              <a:gd name="connsiteX91" fmla="*/ 1511306 w 4649360"/>
              <a:gd name="connsiteY91" fmla="*/ 135082 h 3512127"/>
              <a:gd name="connsiteX92" fmla="*/ 1542478 w 4649360"/>
              <a:gd name="connsiteY92" fmla="*/ 114300 h 3512127"/>
              <a:gd name="connsiteX93" fmla="*/ 1625606 w 4649360"/>
              <a:gd name="connsiteY93" fmla="*/ 93518 h 3512127"/>
              <a:gd name="connsiteX94" fmla="*/ 1687951 w 4649360"/>
              <a:gd name="connsiteY94" fmla="*/ 72736 h 3512127"/>
              <a:gd name="connsiteX95" fmla="*/ 2020460 w 4649360"/>
              <a:gd name="connsiteY95" fmla="*/ 62345 h 3512127"/>
              <a:gd name="connsiteX96" fmla="*/ 2051633 w 4649360"/>
              <a:gd name="connsiteY96" fmla="*/ 51955 h 3512127"/>
              <a:gd name="connsiteX97" fmla="*/ 2113978 w 4649360"/>
              <a:gd name="connsiteY97" fmla="*/ 10391 h 3512127"/>
              <a:gd name="connsiteX98" fmla="*/ 2186715 w 4649360"/>
              <a:gd name="connsiteY98" fmla="*/ 0 h 3512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4649360" h="3512127">
                <a:moveTo>
                  <a:pt x="2186715" y="0"/>
                </a:moveTo>
                <a:lnTo>
                  <a:pt x="2789388" y="10391"/>
                </a:lnTo>
                <a:cubicBezTo>
                  <a:pt x="2869297" y="13351"/>
                  <a:pt x="3028378" y="31173"/>
                  <a:pt x="3028378" y="31173"/>
                </a:cubicBezTo>
                <a:cubicBezTo>
                  <a:pt x="3045696" y="38100"/>
                  <a:pt x="3062638" y="46057"/>
                  <a:pt x="3080333" y="51955"/>
                </a:cubicBezTo>
                <a:cubicBezTo>
                  <a:pt x="3114639" y="63390"/>
                  <a:pt x="3149680" y="72493"/>
                  <a:pt x="3184242" y="83127"/>
                </a:cubicBezTo>
                <a:cubicBezTo>
                  <a:pt x="3194711" y="86348"/>
                  <a:pt x="3205024" y="90054"/>
                  <a:pt x="3215415" y="93518"/>
                </a:cubicBezTo>
                <a:cubicBezTo>
                  <a:pt x="3239660" y="117764"/>
                  <a:pt x="3270510" y="136853"/>
                  <a:pt x="3288151" y="166255"/>
                </a:cubicBezTo>
                <a:cubicBezTo>
                  <a:pt x="3298542" y="183573"/>
                  <a:pt x="3305043" y="203928"/>
                  <a:pt x="3319324" y="218209"/>
                </a:cubicBezTo>
                <a:cubicBezTo>
                  <a:pt x="3327069" y="225954"/>
                  <a:pt x="3340241" y="224754"/>
                  <a:pt x="3350497" y="228600"/>
                </a:cubicBezTo>
                <a:cubicBezTo>
                  <a:pt x="3367961" y="235149"/>
                  <a:pt x="3385133" y="242455"/>
                  <a:pt x="3402451" y="249382"/>
                </a:cubicBezTo>
                <a:cubicBezTo>
                  <a:pt x="3539841" y="243886"/>
                  <a:pt x="3671688" y="228980"/>
                  <a:pt x="3807697" y="249382"/>
                </a:cubicBezTo>
                <a:cubicBezTo>
                  <a:pt x="3874047" y="259335"/>
                  <a:pt x="3856286" y="266438"/>
                  <a:pt x="3901215" y="290945"/>
                </a:cubicBezTo>
                <a:cubicBezTo>
                  <a:pt x="3928412" y="305780"/>
                  <a:pt x="3956633" y="318654"/>
                  <a:pt x="3984342" y="332509"/>
                </a:cubicBezTo>
                <a:cubicBezTo>
                  <a:pt x="3998197" y="349827"/>
                  <a:pt x="4008975" y="370138"/>
                  <a:pt x="4025906" y="384464"/>
                </a:cubicBezTo>
                <a:cubicBezTo>
                  <a:pt x="4054506" y="408664"/>
                  <a:pt x="4089452" y="424330"/>
                  <a:pt x="4119424" y="446809"/>
                </a:cubicBezTo>
                <a:lnTo>
                  <a:pt x="4160988" y="477982"/>
                </a:lnTo>
                <a:cubicBezTo>
                  <a:pt x="4173251" y="514773"/>
                  <a:pt x="4170758" y="512195"/>
                  <a:pt x="4192160" y="550718"/>
                </a:cubicBezTo>
                <a:cubicBezTo>
                  <a:pt x="4201968" y="568373"/>
                  <a:pt x="4215643" y="583998"/>
                  <a:pt x="4223333" y="602673"/>
                </a:cubicBezTo>
                <a:cubicBezTo>
                  <a:pt x="4240014" y="643185"/>
                  <a:pt x="4254271" y="684860"/>
                  <a:pt x="4264897" y="727364"/>
                </a:cubicBezTo>
                <a:cubicBezTo>
                  <a:pt x="4269612" y="746224"/>
                  <a:pt x="4277163" y="780941"/>
                  <a:pt x="4285678" y="800100"/>
                </a:cubicBezTo>
                <a:cubicBezTo>
                  <a:pt x="4320755" y="879025"/>
                  <a:pt x="4336044" y="889127"/>
                  <a:pt x="4389588" y="976745"/>
                </a:cubicBezTo>
                <a:cubicBezTo>
                  <a:pt x="4404149" y="1000573"/>
                  <a:pt x="4413274" y="1028030"/>
                  <a:pt x="4431151" y="1049482"/>
                </a:cubicBezTo>
                <a:cubicBezTo>
                  <a:pt x="4448469" y="1070264"/>
                  <a:pt x="4466393" y="1090556"/>
                  <a:pt x="4483106" y="1111827"/>
                </a:cubicBezTo>
                <a:cubicBezTo>
                  <a:pt x="4570085" y="1222527"/>
                  <a:pt x="4514249" y="1163754"/>
                  <a:pt x="4576624" y="1226127"/>
                </a:cubicBezTo>
                <a:cubicBezTo>
                  <a:pt x="4583551" y="1239982"/>
                  <a:pt x="4591653" y="1253309"/>
                  <a:pt x="4597406" y="1267691"/>
                </a:cubicBezTo>
                <a:cubicBezTo>
                  <a:pt x="4605542" y="1288030"/>
                  <a:pt x="4618188" y="1330036"/>
                  <a:pt x="4618188" y="1330036"/>
                </a:cubicBezTo>
                <a:cubicBezTo>
                  <a:pt x="4621651" y="1381991"/>
                  <a:pt x="4623127" y="1434116"/>
                  <a:pt x="4628578" y="1485900"/>
                </a:cubicBezTo>
                <a:cubicBezTo>
                  <a:pt x="4630073" y="1500103"/>
                  <a:pt x="4635871" y="1513523"/>
                  <a:pt x="4638969" y="1527464"/>
                </a:cubicBezTo>
                <a:cubicBezTo>
                  <a:pt x="4642800" y="1544704"/>
                  <a:pt x="4645896" y="1562100"/>
                  <a:pt x="4649360" y="1579418"/>
                </a:cubicBezTo>
                <a:cubicBezTo>
                  <a:pt x="4645896" y="1735282"/>
                  <a:pt x="4645200" y="1891231"/>
                  <a:pt x="4638969" y="2047009"/>
                </a:cubicBezTo>
                <a:cubicBezTo>
                  <a:pt x="4638199" y="2066264"/>
                  <a:pt x="4608244" y="2180004"/>
                  <a:pt x="4607797" y="2182091"/>
                </a:cubicBezTo>
                <a:cubicBezTo>
                  <a:pt x="4581502" y="2304801"/>
                  <a:pt x="4617267" y="2181699"/>
                  <a:pt x="4576624" y="2317173"/>
                </a:cubicBezTo>
                <a:cubicBezTo>
                  <a:pt x="4573477" y="2327664"/>
                  <a:pt x="4571131" y="2338549"/>
                  <a:pt x="4566233" y="2348345"/>
                </a:cubicBezTo>
                <a:cubicBezTo>
                  <a:pt x="4534087" y="2412637"/>
                  <a:pt x="4492671" y="2449420"/>
                  <a:pt x="4451933" y="2514600"/>
                </a:cubicBezTo>
                <a:cubicBezTo>
                  <a:pt x="4434615" y="2542309"/>
                  <a:pt x="4418103" y="2570539"/>
                  <a:pt x="4399978" y="2597727"/>
                </a:cubicBezTo>
                <a:cubicBezTo>
                  <a:pt x="4390372" y="2612137"/>
                  <a:pt x="4378104" y="2624680"/>
                  <a:pt x="4368806" y="2639291"/>
                </a:cubicBezTo>
                <a:cubicBezTo>
                  <a:pt x="4353814" y="2662850"/>
                  <a:pt x="4341877" y="2688245"/>
                  <a:pt x="4327242" y="2712027"/>
                </a:cubicBezTo>
                <a:cubicBezTo>
                  <a:pt x="4314152" y="2733299"/>
                  <a:pt x="4298070" y="2752687"/>
                  <a:pt x="4285678" y="2774373"/>
                </a:cubicBezTo>
                <a:cubicBezTo>
                  <a:pt x="4270308" y="2801271"/>
                  <a:pt x="4253912" y="2828110"/>
                  <a:pt x="4244115" y="2857500"/>
                </a:cubicBezTo>
                <a:cubicBezTo>
                  <a:pt x="4240651" y="2867891"/>
                  <a:pt x="4237792" y="2878503"/>
                  <a:pt x="4233724" y="2888673"/>
                </a:cubicBezTo>
                <a:cubicBezTo>
                  <a:pt x="4221176" y="2920043"/>
                  <a:pt x="4199828" y="2970467"/>
                  <a:pt x="4181769" y="3002973"/>
                </a:cubicBezTo>
                <a:cubicBezTo>
                  <a:pt x="4168674" y="3026544"/>
                  <a:pt x="4146223" y="3070467"/>
                  <a:pt x="4119424" y="3086100"/>
                </a:cubicBezTo>
                <a:cubicBezTo>
                  <a:pt x="4089958" y="3103289"/>
                  <a:pt x="4056418" y="3112408"/>
                  <a:pt x="4025906" y="3127664"/>
                </a:cubicBezTo>
                <a:cubicBezTo>
                  <a:pt x="4014736" y="3133249"/>
                  <a:pt x="4006494" y="3144245"/>
                  <a:pt x="3994733" y="3148445"/>
                </a:cubicBezTo>
                <a:cubicBezTo>
                  <a:pt x="3957542" y="3161727"/>
                  <a:pt x="3918259" y="3168270"/>
                  <a:pt x="3880433" y="3179618"/>
                </a:cubicBezTo>
                <a:cubicBezTo>
                  <a:pt x="3848960" y="3189060"/>
                  <a:pt x="3818664" y="3202324"/>
                  <a:pt x="3786915" y="3210791"/>
                </a:cubicBezTo>
                <a:cubicBezTo>
                  <a:pt x="3766558" y="3216220"/>
                  <a:pt x="3745426" y="3218202"/>
                  <a:pt x="3724569" y="3221182"/>
                </a:cubicBezTo>
                <a:cubicBezTo>
                  <a:pt x="3534529" y="3248331"/>
                  <a:pt x="3593696" y="3240494"/>
                  <a:pt x="3392060" y="3252355"/>
                </a:cubicBezTo>
                <a:cubicBezTo>
                  <a:pt x="3347033" y="3266209"/>
                  <a:pt x="3300540" y="3275981"/>
                  <a:pt x="3256978" y="3293918"/>
                </a:cubicBezTo>
                <a:cubicBezTo>
                  <a:pt x="3240964" y="3300512"/>
                  <a:pt x="3230905" y="3317346"/>
                  <a:pt x="3215415" y="3325091"/>
                </a:cubicBezTo>
                <a:cubicBezTo>
                  <a:pt x="3202642" y="3331478"/>
                  <a:pt x="3187583" y="3331559"/>
                  <a:pt x="3173851" y="3335482"/>
                </a:cubicBezTo>
                <a:cubicBezTo>
                  <a:pt x="3139081" y="3345416"/>
                  <a:pt x="3103874" y="3354154"/>
                  <a:pt x="3069942" y="3366655"/>
                </a:cubicBezTo>
                <a:cubicBezTo>
                  <a:pt x="2859228" y="3444286"/>
                  <a:pt x="3111218" y="3377111"/>
                  <a:pt x="2841342" y="3439391"/>
                </a:cubicBezTo>
                <a:cubicBezTo>
                  <a:pt x="2824024" y="3449782"/>
                  <a:pt x="2808298" y="3463473"/>
                  <a:pt x="2789388" y="3470564"/>
                </a:cubicBezTo>
                <a:cubicBezTo>
                  <a:pt x="2689042" y="3508194"/>
                  <a:pt x="2657210" y="3503226"/>
                  <a:pt x="2550397" y="3512127"/>
                </a:cubicBezTo>
                <a:lnTo>
                  <a:pt x="1781469" y="3501736"/>
                </a:lnTo>
                <a:cubicBezTo>
                  <a:pt x="1657459" y="3491982"/>
                  <a:pt x="1551313" y="3376008"/>
                  <a:pt x="1459351" y="3314700"/>
                </a:cubicBezTo>
                <a:cubicBezTo>
                  <a:pt x="1386615" y="3266209"/>
                  <a:pt x="1316103" y="3214203"/>
                  <a:pt x="1241142" y="3169227"/>
                </a:cubicBezTo>
                <a:cubicBezTo>
                  <a:pt x="1189187" y="3138054"/>
                  <a:pt x="1138024" y="3105522"/>
                  <a:pt x="1085278" y="3075709"/>
                </a:cubicBezTo>
                <a:cubicBezTo>
                  <a:pt x="1058308" y="3060465"/>
                  <a:pt x="1028508" y="3050425"/>
                  <a:pt x="1002151" y="3034145"/>
                </a:cubicBezTo>
                <a:cubicBezTo>
                  <a:pt x="910609" y="2977604"/>
                  <a:pt x="816006" y="2924714"/>
                  <a:pt x="731988" y="2857500"/>
                </a:cubicBezTo>
                <a:cubicBezTo>
                  <a:pt x="714670" y="2843645"/>
                  <a:pt x="698012" y="2828921"/>
                  <a:pt x="680033" y="2815936"/>
                </a:cubicBezTo>
                <a:cubicBezTo>
                  <a:pt x="635636" y="2783872"/>
                  <a:pt x="588180" y="2756040"/>
                  <a:pt x="544951" y="2722418"/>
                </a:cubicBezTo>
                <a:cubicBezTo>
                  <a:pt x="525619" y="2707382"/>
                  <a:pt x="512005" y="2685908"/>
                  <a:pt x="492997" y="2670464"/>
                </a:cubicBezTo>
                <a:cubicBezTo>
                  <a:pt x="456434" y="2640756"/>
                  <a:pt x="414888" y="2617496"/>
                  <a:pt x="378697" y="2587336"/>
                </a:cubicBezTo>
                <a:cubicBezTo>
                  <a:pt x="352356" y="2565385"/>
                  <a:pt x="331027" y="2537995"/>
                  <a:pt x="305960" y="2514600"/>
                </a:cubicBezTo>
                <a:cubicBezTo>
                  <a:pt x="0" y="2229040"/>
                  <a:pt x="343607" y="2566060"/>
                  <a:pt x="191660" y="2400300"/>
                </a:cubicBezTo>
                <a:cubicBezTo>
                  <a:pt x="165181" y="2371414"/>
                  <a:pt x="132743" y="2347986"/>
                  <a:pt x="108533" y="2317173"/>
                </a:cubicBezTo>
                <a:cubicBezTo>
                  <a:pt x="84814" y="2286985"/>
                  <a:pt x="68444" y="2228078"/>
                  <a:pt x="56578" y="2192482"/>
                </a:cubicBezTo>
                <a:cubicBezTo>
                  <a:pt x="74843" y="1900238"/>
                  <a:pt x="24436" y="1809956"/>
                  <a:pt x="118924" y="1620982"/>
                </a:cubicBezTo>
                <a:cubicBezTo>
                  <a:pt x="124509" y="1609812"/>
                  <a:pt x="132779" y="1600200"/>
                  <a:pt x="139706" y="1589809"/>
                </a:cubicBezTo>
                <a:cubicBezTo>
                  <a:pt x="168762" y="1473588"/>
                  <a:pt x="148888" y="1532782"/>
                  <a:pt x="202051" y="1413164"/>
                </a:cubicBezTo>
                <a:cubicBezTo>
                  <a:pt x="218723" y="1313129"/>
                  <a:pt x="200274" y="1386138"/>
                  <a:pt x="233224" y="1309255"/>
                </a:cubicBezTo>
                <a:cubicBezTo>
                  <a:pt x="237539" y="1299188"/>
                  <a:pt x="238296" y="1287657"/>
                  <a:pt x="243615" y="1278082"/>
                </a:cubicBezTo>
                <a:cubicBezTo>
                  <a:pt x="255745" y="1256248"/>
                  <a:pt x="272786" y="1237422"/>
                  <a:pt x="285178" y="1215736"/>
                </a:cubicBezTo>
                <a:cubicBezTo>
                  <a:pt x="300548" y="1188838"/>
                  <a:pt x="309108" y="1158080"/>
                  <a:pt x="326742" y="1132609"/>
                </a:cubicBezTo>
                <a:cubicBezTo>
                  <a:pt x="342388" y="1110010"/>
                  <a:pt x="453990" y="1013514"/>
                  <a:pt x="461824" y="1007918"/>
                </a:cubicBezTo>
                <a:cubicBezTo>
                  <a:pt x="492150" y="986256"/>
                  <a:pt x="550787" y="965888"/>
                  <a:pt x="586515" y="955964"/>
                </a:cubicBezTo>
                <a:cubicBezTo>
                  <a:pt x="627795" y="944498"/>
                  <a:pt x="668694" y="930105"/>
                  <a:pt x="711206" y="924791"/>
                </a:cubicBezTo>
                <a:cubicBezTo>
                  <a:pt x="791305" y="914778"/>
                  <a:pt x="834449" y="910533"/>
                  <a:pt x="919024" y="893618"/>
                </a:cubicBezTo>
                <a:cubicBezTo>
                  <a:pt x="929764" y="891470"/>
                  <a:pt x="939706" y="886374"/>
                  <a:pt x="950197" y="883227"/>
                </a:cubicBezTo>
                <a:cubicBezTo>
                  <a:pt x="1010343" y="865183"/>
                  <a:pt x="1039459" y="861933"/>
                  <a:pt x="1095669" y="831273"/>
                </a:cubicBezTo>
                <a:cubicBezTo>
                  <a:pt x="1110873" y="822980"/>
                  <a:pt x="1124987" y="812346"/>
                  <a:pt x="1137233" y="800100"/>
                </a:cubicBezTo>
                <a:cubicBezTo>
                  <a:pt x="1153271" y="784062"/>
                  <a:pt x="1185235" y="715970"/>
                  <a:pt x="1189188" y="706582"/>
                </a:cubicBezTo>
                <a:cubicBezTo>
                  <a:pt x="1207909" y="662120"/>
                  <a:pt x="1225886" y="617267"/>
                  <a:pt x="1241142" y="571500"/>
                </a:cubicBezTo>
                <a:cubicBezTo>
                  <a:pt x="1265873" y="497307"/>
                  <a:pt x="1249773" y="527382"/>
                  <a:pt x="1282706" y="477982"/>
                </a:cubicBezTo>
                <a:cubicBezTo>
                  <a:pt x="1286170" y="464127"/>
                  <a:pt x="1287471" y="449544"/>
                  <a:pt x="1293097" y="436418"/>
                </a:cubicBezTo>
                <a:cubicBezTo>
                  <a:pt x="1373913" y="247846"/>
                  <a:pt x="1316064" y="388431"/>
                  <a:pt x="1365833" y="301336"/>
                </a:cubicBezTo>
                <a:cubicBezTo>
                  <a:pt x="1373518" y="287887"/>
                  <a:pt x="1380513" y="274010"/>
                  <a:pt x="1386615" y="259773"/>
                </a:cubicBezTo>
                <a:cubicBezTo>
                  <a:pt x="1390930" y="249706"/>
                  <a:pt x="1391572" y="238110"/>
                  <a:pt x="1397006" y="228600"/>
                </a:cubicBezTo>
                <a:cubicBezTo>
                  <a:pt x="1405598" y="213564"/>
                  <a:pt x="1415932" y="199282"/>
                  <a:pt x="1428178" y="187036"/>
                </a:cubicBezTo>
                <a:cubicBezTo>
                  <a:pt x="1461289" y="153925"/>
                  <a:pt x="1472897" y="157030"/>
                  <a:pt x="1511306" y="135082"/>
                </a:cubicBezTo>
                <a:cubicBezTo>
                  <a:pt x="1522149" y="128886"/>
                  <a:pt x="1530742" y="118568"/>
                  <a:pt x="1542478" y="114300"/>
                </a:cubicBezTo>
                <a:cubicBezTo>
                  <a:pt x="1569320" y="104539"/>
                  <a:pt x="1598510" y="102550"/>
                  <a:pt x="1625606" y="93518"/>
                </a:cubicBezTo>
                <a:cubicBezTo>
                  <a:pt x="1646388" y="86591"/>
                  <a:pt x="1666056" y="73420"/>
                  <a:pt x="1687951" y="72736"/>
                </a:cubicBezTo>
                <a:lnTo>
                  <a:pt x="2020460" y="62345"/>
                </a:lnTo>
                <a:cubicBezTo>
                  <a:pt x="2030851" y="58882"/>
                  <a:pt x="2042058" y="57274"/>
                  <a:pt x="2051633" y="51955"/>
                </a:cubicBezTo>
                <a:cubicBezTo>
                  <a:pt x="2073467" y="39825"/>
                  <a:pt x="2089001" y="10391"/>
                  <a:pt x="2113978" y="10391"/>
                </a:cubicBezTo>
                <a:lnTo>
                  <a:pt x="2186715" y="0"/>
                </a:lnTo>
                <a:close/>
              </a:path>
            </a:pathLst>
          </a:custGeom>
          <a:noFill/>
          <a:ln w="12700" cap="sq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Left-Right Arrow 10"/>
          <p:cNvSpPr/>
          <p:nvPr/>
        </p:nvSpPr>
        <p:spPr bwMode="auto">
          <a:xfrm>
            <a:off x="5250699" y="3342607"/>
            <a:ext cx="1893689" cy="618784"/>
          </a:xfrm>
          <a:prstGeom prst="leftRightArrow">
            <a:avLst>
              <a:gd name="adj1" fmla="val 28131"/>
              <a:gd name="adj2" fmla="val 61745"/>
            </a:avLst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39870" y="3237498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?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Open-System Models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5682"/>
          </a:xfrm>
        </p:spPr>
        <p:txBody>
          <a:bodyPr/>
          <a:lstStyle/>
          <a:p>
            <a:r>
              <a:rPr lang="en-US" sz="2800" dirty="0" smtClean="0"/>
              <a:t>Problems with open-system production cost models</a:t>
            </a:r>
          </a:p>
          <a:p>
            <a:pPr lvl="1"/>
            <a:r>
              <a:rPr lang="en-US" sz="2400" dirty="0" smtClean="0"/>
              <a:t>valuing imports and exports</a:t>
            </a:r>
          </a:p>
          <a:p>
            <a:pPr lvl="1"/>
            <a:r>
              <a:rPr lang="en-US" sz="2400" dirty="0" smtClean="0"/>
              <a:t>desire to understand the implications of events outside the “bubble”</a:t>
            </a:r>
          </a:p>
          <a:p>
            <a:r>
              <a:rPr lang="en-US" sz="2800" dirty="0" smtClean="0"/>
              <a:t>As computers became more powerful and less expensive, closed-system hourly models became more popular</a:t>
            </a:r>
          </a:p>
          <a:p>
            <a:pPr lvl="1"/>
            <a:r>
              <a:rPr lang="en-US" sz="2400" dirty="0" smtClean="0"/>
              <a:t>better representation of operational costs and constraints (start-up, ramps, etc.)</a:t>
            </a:r>
          </a:p>
          <a:p>
            <a:pPr lvl="1"/>
            <a:r>
              <a:rPr lang="en-US" sz="2400" dirty="0" smtClean="0"/>
              <a:t>more intuitive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Open-System Models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Systems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91" y="1444336"/>
            <a:ext cx="8229600" cy="4416137"/>
          </a:xfrm>
        </p:spPr>
        <p:txBody>
          <a:bodyPr/>
          <a:lstStyle/>
          <a:p>
            <a:r>
              <a:rPr lang="en-US" sz="2800" dirty="0" smtClean="0"/>
              <a:t>The treatment of the Region as an island seems like a throw-back</a:t>
            </a:r>
          </a:p>
          <a:p>
            <a:pPr lvl="1"/>
            <a:r>
              <a:rPr lang="en-US" sz="2400" dirty="0" smtClean="0"/>
              <a:t>We give up insight into how events and circumstances outside the region affect us</a:t>
            </a:r>
          </a:p>
          <a:p>
            <a:pPr lvl="1"/>
            <a:r>
              <a:rPr lang="en-US" sz="2400" dirty="0" smtClean="0"/>
              <a:t>We give up some dynamic feedback</a:t>
            </a:r>
            <a:endParaRPr lang="en-US" dirty="0" smtClean="0"/>
          </a:p>
          <a:p>
            <a:r>
              <a:rPr lang="en-US" sz="2800" dirty="0" smtClean="0"/>
              <a:t>Open systems models, however, assist us to isolate the costs and risks of participant we call the “regional ratepayer”</a:t>
            </a:r>
          </a:p>
          <a:p>
            <a:r>
              <a:rPr lang="en-US" sz="2800" dirty="0" smtClean="0"/>
              <a:t>Any risk model </a:t>
            </a:r>
            <a:r>
              <a:rPr lang="en-US" sz="2800" b="1" i="1" dirty="0" smtClean="0"/>
              <a:t>must be</a:t>
            </a:r>
            <a:r>
              <a:rPr lang="en-US" sz="2800" dirty="0" smtClean="0"/>
              <a:t> an open-system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Open-System Models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1282700"/>
          </a:xfrm>
        </p:spPr>
        <p:txBody>
          <a:bodyPr/>
          <a:lstStyle/>
          <a:p>
            <a:r>
              <a:rPr lang="en-US" dirty="0" smtClean="0"/>
              <a:t>The Closed- Electricity </a:t>
            </a:r>
            <a:br>
              <a:rPr lang="en-US" dirty="0" smtClean="0"/>
            </a:br>
            <a:r>
              <a:rPr lang="en-US" dirty="0" smtClean="0"/>
              <a:t>System Model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997527" y="4686300"/>
            <a:ext cx="1485900" cy="1298864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/>
              <a:t>fuel price</a:t>
            </a:r>
            <a:br>
              <a:rPr lang="en-US" sz="1600" dirty="0" smtClean="0"/>
            </a:br>
            <a:r>
              <a:rPr lang="en-US" sz="1600" i="1" dirty="0" smtClean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lang="el-GR" sz="1600" i="1" dirty="0" smtClean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lang="en-US" sz="1600" i="1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endParaRPr lang="en-US" sz="1600" dirty="0" smtClean="0"/>
          </a:p>
        </p:txBody>
      </p:sp>
      <p:sp>
        <p:nvSpPr>
          <p:cNvPr id="6" name="Oval 5"/>
          <p:cNvSpPr/>
          <p:nvPr/>
        </p:nvSpPr>
        <p:spPr bwMode="auto">
          <a:xfrm>
            <a:off x="2376054" y="3290454"/>
            <a:ext cx="1485900" cy="1298864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/>
              <a:t>dispatch</a:t>
            </a:r>
          </a:p>
          <a:p>
            <a:r>
              <a:rPr lang="en-US" sz="1600" dirty="0" smtClean="0"/>
              <a:t>price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550227" y="4703618"/>
            <a:ext cx="1485900" cy="1298864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/>
              <a:t>energy</a:t>
            </a:r>
          </a:p>
          <a:p>
            <a:r>
              <a:rPr lang="en-US" sz="1600" dirty="0" smtClean="0"/>
              <a:t>generation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778231" y="2919039"/>
            <a:ext cx="1485900" cy="1298864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/>
              <a:t>energy</a:t>
            </a:r>
          </a:p>
          <a:p>
            <a:r>
              <a:rPr lang="en-US" sz="1600" dirty="0" smtClean="0"/>
              <a:t>require-</a:t>
            </a:r>
          </a:p>
          <a:p>
            <a:r>
              <a:rPr lang="en-US" sz="1600" dirty="0" err="1" smtClean="0"/>
              <a:t>ments</a:t>
            </a:r>
            <a:endParaRPr lang="en-US" sz="1600" dirty="0" smtClean="0"/>
          </a:p>
        </p:txBody>
      </p:sp>
      <p:sp>
        <p:nvSpPr>
          <p:cNvPr id="10" name="Oval 9"/>
          <p:cNvSpPr/>
          <p:nvPr/>
        </p:nvSpPr>
        <p:spPr bwMode="auto">
          <a:xfrm>
            <a:off x="6642207" y="4582149"/>
            <a:ext cx="1485900" cy="1298864"/>
          </a:xfrm>
          <a:prstGeom prst="ellips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market </a:t>
            </a:r>
          </a:p>
          <a:p>
            <a:r>
              <a:rPr lang="en-US" sz="1600" dirty="0" smtClean="0"/>
              <a:t>price </a:t>
            </a:r>
            <a:r>
              <a:rPr lang="en-US" sz="1600" i="1" dirty="0" smtClean="0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lang="el-GR" sz="1600" i="1" dirty="0" smtClean="0">
                <a:solidFill>
                  <a:srgbClr val="FF0000"/>
                </a:solidFill>
                <a:latin typeface="Arial"/>
                <a:cs typeface="Arial"/>
              </a:rPr>
              <a:t>ε</a:t>
            </a:r>
            <a:r>
              <a:rPr lang="en-US" sz="1600" i="1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endParaRPr lang="en-US" sz="160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for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electricity</a:t>
            </a:r>
          </a:p>
        </p:txBody>
      </p:sp>
      <p:sp>
        <p:nvSpPr>
          <p:cNvPr id="11" name="Curved Left Arrow 10"/>
          <p:cNvSpPr/>
          <p:nvPr/>
        </p:nvSpPr>
        <p:spPr bwMode="auto">
          <a:xfrm rot="13674072">
            <a:off x="1341536" y="3286135"/>
            <a:ext cx="500014" cy="1478306"/>
          </a:xfrm>
          <a:prstGeom prst="curvedLef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Curved Left Arrow 11"/>
          <p:cNvSpPr/>
          <p:nvPr/>
        </p:nvSpPr>
        <p:spPr bwMode="auto">
          <a:xfrm rot="19545408" flipH="1">
            <a:off x="2796144" y="4562811"/>
            <a:ext cx="472671" cy="1478306"/>
          </a:xfrm>
          <a:prstGeom prst="curvedLef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Curved Left Arrow 12"/>
          <p:cNvSpPr/>
          <p:nvPr/>
        </p:nvSpPr>
        <p:spPr bwMode="auto">
          <a:xfrm rot="19970218">
            <a:off x="7603789" y="3254159"/>
            <a:ext cx="500014" cy="1478306"/>
          </a:xfrm>
          <a:prstGeom prst="curvedLef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Curved Left Arrow 13"/>
          <p:cNvSpPr/>
          <p:nvPr/>
        </p:nvSpPr>
        <p:spPr bwMode="auto">
          <a:xfrm rot="5400000">
            <a:off x="5508457" y="5134746"/>
            <a:ext cx="500014" cy="2074382"/>
          </a:xfrm>
          <a:prstGeom prst="curvedLef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Curved Left Arrow 14"/>
          <p:cNvSpPr/>
          <p:nvPr/>
        </p:nvSpPr>
        <p:spPr bwMode="auto">
          <a:xfrm rot="16200000">
            <a:off x="5495043" y="3519450"/>
            <a:ext cx="500014" cy="1984215"/>
          </a:xfrm>
          <a:prstGeom prst="curvedLef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33109" y="4821382"/>
            <a:ext cx="144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Only </a:t>
            </a:r>
            <a:r>
              <a:rPr lang="en-US" sz="1400" b="1" dirty="0" smtClean="0"/>
              <a:t>one</a:t>
            </a:r>
            <a:r>
              <a:rPr lang="en-US" sz="1400" dirty="0" smtClean="0"/>
              <a:t> electricity price </a:t>
            </a:r>
            <a:r>
              <a:rPr lang="en-US" sz="1400" i="1" dirty="0" smtClean="0"/>
              <a:t>balances</a:t>
            </a:r>
            <a:r>
              <a:rPr lang="en-US" sz="1400" dirty="0" smtClean="0"/>
              <a:t> requirements and generation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5510"/>
            <a:ext cx="8229600" cy="1589808"/>
          </a:xfrm>
        </p:spPr>
        <p:txBody>
          <a:bodyPr/>
          <a:lstStyle/>
          <a:p>
            <a:r>
              <a:rPr lang="en-US" sz="2000" dirty="0" smtClean="0"/>
              <a:t>If fuel price is the only “independent” variable, the assumed source of uncertainty, electricity price will move in perfect correlation</a:t>
            </a:r>
          </a:p>
          <a:p>
            <a:r>
              <a:rPr lang="en-US" sz="2000" dirty="0" smtClean="0"/>
              <a:t>That is, outside influences drive the results</a:t>
            </a:r>
          </a:p>
          <a:p>
            <a:r>
              <a:rPr lang="en-US" sz="2000" b="1" dirty="0" smtClean="0"/>
              <a:t>We are back to an open system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Open-System Models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RPM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Respect the first law of thermodynamics: energy generated and used must balance</a:t>
            </a:r>
          </a:p>
          <a:p>
            <a:r>
              <a:rPr lang="en-US" sz="2800" dirty="0" smtClean="0"/>
              <a:t>The link to the outside world is import and export to areas outside the region</a:t>
            </a:r>
          </a:p>
          <a:p>
            <a:r>
              <a:rPr lang="en-US" sz="2800" dirty="0" smtClean="0"/>
              <a:t>Import (export) is the “free variable” that permits the system to balance generation and accommodate all sources of uncertainty</a:t>
            </a:r>
          </a:p>
          <a:p>
            <a:r>
              <a:rPr lang="en-US" sz="2800" dirty="0" smtClean="0"/>
              <a:t>We assure balance by controlling generation through electricity price.  The model finds a suitable price by iteration.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Open-System Models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Equilibrium search</a:t>
            </a:r>
          </a:p>
        </p:txBody>
      </p:sp>
      <p:pic>
        <p:nvPicPr>
          <p:cNvPr id="3696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1309688"/>
            <a:ext cx="7477125" cy="423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Open-System Models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Aggregation</a:t>
            </a:r>
            <a:endParaRPr lang="en-US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982" y="3905037"/>
            <a:ext cx="8229600" cy="201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3454" y="1402773"/>
            <a:ext cx="7549702" cy="225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latin typeface="+mn-lt"/>
                <a:cs typeface="+mn-cs"/>
              </a:rPr>
              <a:t>Forty-three dispatchable regional gas-fired generation units are aggregated by heat rate and variable operation cost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following illustration assumes $4.00/MMBTU gas price for scaling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373" y="5995555"/>
            <a:ext cx="5694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C:\Backups\Plan 6\Studies\Data Development\Resources\Existing Non-Hydro\100526 Update\Cluster_Chart_100528_183006.xls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Aggregation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Analysis</a:t>
            </a:r>
            <a:endParaRPr lang="en-US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1981" y="1413164"/>
            <a:ext cx="45369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764482" y="4592782"/>
            <a:ext cx="1818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C:\Backups\Plan 6\Studies\Data Development\Resources\Existing Non-Hydro\100526 Update\R Agnes cluster analysis\Cluster Analysis on units.doc</a:t>
            </a:r>
            <a:endParaRPr lang="en-US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Aggregation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65600"/>
          </a:xfrm>
        </p:spPr>
        <p:txBody>
          <a:bodyPr/>
          <a:lstStyle/>
          <a:p>
            <a:r>
              <a:rPr lang="en-US" sz="2400" dirty="0" smtClean="0"/>
              <a:t>The RPM performs a 20-year simulation of one plan under one future in 0.4 seconds</a:t>
            </a:r>
          </a:p>
          <a:p>
            <a:r>
              <a:rPr lang="en-US" sz="2400" dirty="0" smtClean="0"/>
              <a:t>A server and nine worker computers provide “trivially parallel” processing on bundles of futures. A master unit summarizes and hosts the optimizer.</a:t>
            </a:r>
          </a:p>
          <a:p>
            <a:r>
              <a:rPr lang="en-US" sz="2400" dirty="0" smtClean="0"/>
              <a:t>The distributed computation system completes simulations for one plan under the 750 futures in 30 seconds</a:t>
            </a:r>
          </a:p>
          <a:p>
            <a:r>
              <a:rPr lang="en-US" sz="2400" dirty="0" smtClean="0"/>
              <a:t>Results for 3500 plans (2.6 million 20-year studies) require about 29 hours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Performance and Precision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7162800" y="1333500"/>
            <a:ext cx="13716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Resource Planning?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28256" y="2133600"/>
            <a:ext cx="7010400" cy="533400"/>
            <a:chOff x="576" y="1680"/>
            <a:chExt cx="4416" cy="336"/>
          </a:xfrm>
        </p:grpSpPr>
        <p:sp>
          <p:nvSpPr>
            <p:cNvPr id="264198" name="Rectangle 6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76" y="1680"/>
              <a:ext cx="30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205413" algn="r"/>
                  <a:tab pos="6342063" algn="r"/>
                </a:tabLst>
              </a:pPr>
              <a:r>
                <a:rPr lang="en-US" sz="2800" dirty="0">
                  <a:solidFill>
                    <a:srgbClr val="000099"/>
                  </a:solidFill>
                  <a:latin typeface="Arial Unicode MS" pitchFamily="34" charset="-128"/>
                </a:rPr>
                <a:t>Use of scenarios</a:t>
              </a:r>
            </a:p>
          </p:txBody>
        </p:sp>
        <p:sp>
          <p:nvSpPr>
            <p:cNvPr id="264199" name="Rectangle 7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3840" y="1680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8738" algn="l"/>
                  <a:tab pos="5205413" algn="r"/>
                  <a:tab pos="6342063" algn="r"/>
                </a:tabLst>
              </a:pP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</a:rPr>
                <a:t>	</a:t>
              </a: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✔	 ✔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28256" y="3465368"/>
            <a:ext cx="7010400" cy="838200"/>
            <a:chOff x="576" y="1680"/>
            <a:chExt cx="4416" cy="336"/>
          </a:xfrm>
        </p:grpSpPr>
        <p:sp>
          <p:nvSpPr>
            <p:cNvPr id="264201" name="Rectangle 9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76" y="1680"/>
              <a:ext cx="30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205413" algn="r"/>
                  <a:tab pos="6342063" algn="r"/>
                </a:tabLst>
              </a:pPr>
              <a:r>
                <a:rPr lang="en-US" sz="2800" dirty="0">
                  <a:solidFill>
                    <a:srgbClr val="000099"/>
                  </a:solidFill>
                  <a:latin typeface="Arial Unicode MS" pitchFamily="34" charset="-128"/>
                </a:rPr>
                <a:t>Resource allocations reflect likelihood of scenarios</a:t>
              </a:r>
            </a:p>
          </p:txBody>
        </p:sp>
        <p:sp>
          <p:nvSpPr>
            <p:cNvPr id="264202" name="Rectangle 10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3840" y="1680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8738" algn="l"/>
                  <a:tab pos="5205413" algn="r"/>
                  <a:tab pos="6342063" algn="r"/>
                </a:tabLst>
              </a:pP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</a:rPr>
                <a:t>	</a:t>
              </a: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✔	 ✔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928256" y="5256068"/>
            <a:ext cx="7010400" cy="914400"/>
            <a:chOff x="576" y="1680"/>
            <a:chExt cx="4416" cy="336"/>
          </a:xfrm>
        </p:grpSpPr>
        <p:sp>
          <p:nvSpPr>
            <p:cNvPr id="264204" name="Rectangle 12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76" y="1680"/>
              <a:ext cx="30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205413" algn="r"/>
                  <a:tab pos="6342063" algn="r"/>
                </a:tabLst>
              </a:pPr>
              <a:r>
                <a:rPr lang="en-US" sz="2800" dirty="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Resource allocations reflect severity of scenarios</a:t>
              </a:r>
            </a:p>
          </p:txBody>
        </p:sp>
        <p:sp>
          <p:nvSpPr>
            <p:cNvPr id="264205" name="Rectangle 13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3840" y="1680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8738" algn="l"/>
                  <a:tab pos="5205413" algn="r"/>
                  <a:tab pos="6342063" algn="r"/>
                </a:tabLst>
              </a:pP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</a:rPr>
                <a:t>	</a:t>
              </a: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✔	 ✔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928256" y="4322618"/>
            <a:ext cx="7010400" cy="914400"/>
            <a:chOff x="576" y="1680"/>
            <a:chExt cx="4416" cy="336"/>
          </a:xfrm>
        </p:grpSpPr>
        <p:sp>
          <p:nvSpPr>
            <p:cNvPr id="264207" name="Rectangle 15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76" y="1680"/>
              <a:ext cx="30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205413" algn="r"/>
                  <a:tab pos="6342063" algn="r"/>
                </a:tabLst>
              </a:pPr>
              <a:r>
                <a:rPr lang="en-US" sz="2800" dirty="0">
                  <a:solidFill>
                    <a:srgbClr val="000099"/>
                  </a:solidFill>
                  <a:latin typeface="Arial Unicode MS" pitchFamily="34" charset="-128"/>
                </a:rPr>
                <a:t>… even if "we cannot assign probabilities"</a:t>
              </a:r>
            </a:p>
          </p:txBody>
        </p:sp>
        <p:sp>
          <p:nvSpPr>
            <p:cNvPr id="264208" name="Rectangle 16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3840" y="1680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8738" algn="l"/>
                  <a:tab pos="5205413" algn="r"/>
                  <a:tab pos="6342063" algn="r"/>
                </a:tabLst>
              </a:pP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</a:rPr>
                <a:t>	</a:t>
              </a: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✔	 ✔</a:t>
              </a:r>
            </a:p>
          </p:txBody>
        </p:sp>
      </p:grpSp>
      <p:sp>
        <p:nvSpPr>
          <p:cNvPr id="264213" name="Text Box 21"/>
          <p:cNvSpPr txBox="1">
            <a:spLocks noChangeArrowheads="1"/>
          </p:cNvSpPr>
          <p:nvPr/>
        </p:nvSpPr>
        <p:spPr bwMode="auto">
          <a:xfrm>
            <a:off x="5562600" y="1333500"/>
            <a:ext cx="16002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Buying an automobile?</a:t>
            </a: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928256" y="2680855"/>
            <a:ext cx="7010400" cy="914400"/>
            <a:chOff x="576" y="1680"/>
            <a:chExt cx="4416" cy="336"/>
          </a:xfrm>
        </p:grpSpPr>
        <p:sp>
          <p:nvSpPr>
            <p:cNvPr id="23" name="Rectangle 9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576" y="1680"/>
              <a:ext cx="302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609600" indent="-60960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205413" algn="r"/>
                  <a:tab pos="6342063" algn="r"/>
                </a:tabLst>
              </a:pPr>
              <a:r>
                <a:rPr lang="en-US" sz="2800" dirty="0" smtClean="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Some resources in reserve, used only if necessary</a:t>
              </a:r>
              <a:endParaRPr lang="en-US" sz="2800" dirty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4" name="Rectangle 10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3840" y="1680"/>
              <a:ext cx="115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None/>
                <a:tabLst>
                  <a:tab pos="58738" algn="l"/>
                  <a:tab pos="5205413" algn="r"/>
                  <a:tab pos="6342063" algn="r"/>
                </a:tabLst>
              </a:pP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</a:rPr>
                <a:t>	</a:t>
              </a:r>
              <a:r>
                <a:rPr lang="en-US" sz="3200">
                  <a:solidFill>
                    <a:srgbClr val="000099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✔	 ✔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92" y="430502"/>
            <a:ext cx="8759536" cy="930707"/>
          </a:xfrm>
        </p:spPr>
        <p:txBody>
          <a:bodyPr/>
          <a:lstStyle/>
          <a:p>
            <a:r>
              <a:rPr lang="en-US" dirty="0" smtClean="0"/>
              <a:t>Precision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526" y="1500447"/>
            <a:ext cx="7328189" cy="466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081155" y="2337954"/>
            <a:ext cx="258733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</a:t>
            </a:r>
            <a:r>
              <a:rPr lang="en-US" sz="800" b="1" dirty="0" smtClean="0"/>
              <a:t>email from </a:t>
            </a:r>
            <a:r>
              <a:rPr lang="en-US" sz="800" dirty="0" smtClean="0"/>
              <a:t>Schilmoeller, Michael, Monday, December 14, 2009 12:01 PM, to Power Planning Division, based on Q:\SixthPlan\AdminRecord\t6 Regional Portfolio Model\L812\Analysis of Optimization Run_L812.xls</a:t>
            </a:r>
          </a:p>
          <a:p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280555" y="6411191"/>
            <a:ext cx="335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Performance and Precision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Excel as a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315" y="1143000"/>
            <a:ext cx="7279280" cy="5101936"/>
          </a:xfrm>
        </p:spPr>
        <p:txBody>
          <a:bodyPr/>
          <a:lstStyle/>
          <a:p>
            <a:r>
              <a:rPr lang="en-US" sz="2800" dirty="0" smtClean="0"/>
              <a:t>The importance of transparency and accessibility, availability of diagnostics</a:t>
            </a:r>
          </a:p>
          <a:p>
            <a:r>
              <a:rPr lang="en-US" sz="2800" dirty="0" smtClean="0"/>
              <a:t>Olivia</a:t>
            </a:r>
          </a:p>
          <a:p>
            <a:r>
              <a:rPr lang="en-US" sz="2800" dirty="0" smtClean="0"/>
              <a:t>The ability of Olivia to write VBA code for the model</a:t>
            </a:r>
          </a:p>
          <a:p>
            <a:r>
              <a:rPr lang="en-US" sz="2800" dirty="0" smtClean="0">
                <a:hlinkClick r:id="rId3" action="ppaction://hlinkfile"/>
              </a:rPr>
              <a:t>RPM’s layout of data and formulas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High-performance Excel</a:t>
            </a:r>
          </a:p>
          <a:p>
            <a:pPr lvl="1"/>
            <a:r>
              <a:rPr lang="en-US" sz="2000" dirty="0" smtClean="0"/>
              <a:t>XLLs</a:t>
            </a:r>
          </a:p>
          <a:p>
            <a:pPr lvl="1"/>
            <a:r>
              <a:rPr lang="en-US" sz="2000" dirty="0" smtClean="0"/>
              <a:t>Carefully controlled calculations</a:t>
            </a:r>
          </a:p>
          <a:p>
            <a:r>
              <a:rPr lang="en-US" sz="2800" dirty="0" smtClean="0"/>
              <a:t>System requirements</a:t>
            </a:r>
          </a:p>
          <a:p>
            <a:r>
              <a:rPr lang="en-US" sz="2800" dirty="0" smtClean="0"/>
              <a:t>Crystal Ball and CB Turbo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10" y="191510"/>
            <a:ext cx="8229600" cy="868363"/>
          </a:xfrm>
        </p:spPr>
        <p:txBody>
          <a:bodyPr/>
          <a:lstStyle/>
          <a:p>
            <a:r>
              <a:rPr lang="en-US" dirty="0" smtClean="0"/>
              <a:t>The Efficient Frontier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138" y="1106488"/>
            <a:ext cx="5370512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2138" y="1106488"/>
            <a:ext cx="5370512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1356735"/>
          </a:xfrm>
        </p:spPr>
        <p:txBody>
          <a:bodyPr/>
          <a:lstStyle/>
          <a:p>
            <a:r>
              <a:rPr lang="en-US" dirty="0" smtClean="0"/>
              <a:t>What does the </a:t>
            </a:r>
            <a:br>
              <a:rPr lang="en-US" dirty="0" smtClean="0"/>
            </a:br>
            <a:r>
              <a:rPr lang="en-US" dirty="0" smtClean="0"/>
              <a:t>Efficient Frontier Tell Us?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88906" y="1854633"/>
            <a:ext cx="6475412" cy="3527858"/>
          </a:xfrm>
        </p:spPr>
        <p:txBody>
          <a:bodyPr/>
          <a:lstStyle/>
          <a:p>
            <a:r>
              <a:rPr lang="en-US" dirty="0"/>
              <a:t>The Efficient Frontier does </a:t>
            </a:r>
            <a:r>
              <a:rPr lang="en-US" b="1" i="1" dirty="0"/>
              <a:t>not</a:t>
            </a:r>
            <a:r>
              <a:rPr lang="en-US" dirty="0"/>
              <a:t> tell us what to do</a:t>
            </a:r>
          </a:p>
          <a:p>
            <a:r>
              <a:rPr lang="en-US" dirty="0"/>
              <a:t>The Efficient Frontier tells us what </a:t>
            </a:r>
            <a:r>
              <a:rPr lang="en-US" b="1" i="1" dirty="0"/>
              <a:t>not</a:t>
            </a:r>
            <a:r>
              <a:rPr lang="en-US" dirty="0"/>
              <a:t> to do</a:t>
            </a:r>
          </a:p>
          <a:p>
            <a:r>
              <a:rPr lang="en-US" dirty="0"/>
              <a:t>Most useful if there are a large number of choices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055" y="2986665"/>
            <a:ext cx="7450281" cy="1143000"/>
          </a:xfrm>
        </p:spPr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98298"/>
          </a:xfrm>
        </p:spPr>
        <p:txBody>
          <a:bodyPr/>
          <a:lstStyle/>
          <a:p>
            <a:r>
              <a:rPr lang="en-US" dirty="0" smtClean="0"/>
              <a:t>Identifying Long-Term Ratepayer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4665"/>
            <a:ext cx="8229600" cy="3693646"/>
          </a:xfrm>
        </p:spPr>
        <p:txBody>
          <a:bodyPr/>
          <a:lstStyle/>
          <a:p>
            <a:r>
              <a:rPr lang="en-US" dirty="0" smtClean="0"/>
              <a:t>Why and for whom is a plant built?</a:t>
            </a:r>
          </a:p>
          <a:p>
            <a:pPr lvl="1"/>
            <a:r>
              <a:rPr lang="en-US" sz="2000" dirty="0" smtClean="0"/>
              <a:t>For the market or the ratepayer?</a:t>
            </a:r>
          </a:p>
          <a:p>
            <a:pPr lvl="1"/>
            <a:r>
              <a:rPr lang="en-US" sz="2000" dirty="0" smtClean="0"/>
              <a:t>Built for independent power producers (IPPs) for sales into the market, with economic benefits to shareholders?</a:t>
            </a:r>
          </a:p>
          <a:p>
            <a:r>
              <a:rPr lang="en-US" dirty="0" smtClean="0"/>
              <a:t>How </a:t>
            </a:r>
            <a:r>
              <a:rPr lang="en-US" b="1" i="1" dirty="0" smtClean="0"/>
              <a:t>much</a:t>
            </a:r>
            <a:r>
              <a:rPr lang="en-US" dirty="0" smtClean="0"/>
              <a:t> of the plant is attributable to the ratepayer?</a:t>
            </a:r>
          </a:p>
          <a:p>
            <a:pPr lvl="1"/>
            <a:r>
              <a:rPr lang="en-US" sz="2000" dirty="0" smtClean="0"/>
              <a:t>This is usually a capacity requirement consideration</a:t>
            </a:r>
          </a:p>
          <a:p>
            <a:pPr lvl="1"/>
            <a:r>
              <a:rPr lang="en-US" sz="2000" dirty="0" smtClean="0"/>
              <a:t>To what extent does risk bear on the size of the plant’s share 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How the NWPCC</a:t>
            </a:r>
            <a:b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Approach Differs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4388" y="1733550"/>
            <a:ext cx="7772400" cy="3194050"/>
          </a:xfrm>
        </p:spPr>
        <p:txBody>
          <a:bodyPr/>
          <a:lstStyle/>
          <a:p>
            <a:r>
              <a:rPr lang="en-US"/>
              <a:t>No perfect foresight, use of decision criteria for capacity additions</a:t>
            </a:r>
          </a:p>
          <a:p>
            <a:r>
              <a:rPr lang="en-US"/>
              <a:t>Likelihood analysis of large sources of risk (“scenario analysis”)</a:t>
            </a:r>
          </a:p>
          <a:p>
            <a:r>
              <a:rPr lang="en-US"/>
              <a:t>Adaptive plans that respond to futures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file"/>
              </a:rPr>
              <a:t>Excel Spinner Graph Model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4838" y="1957388"/>
            <a:ext cx="7772400" cy="2490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Represents one plan responding under each of 750 futures</a:t>
            </a:r>
          </a:p>
          <a:p>
            <a:pPr>
              <a:lnSpc>
                <a:spcPct val="90000"/>
              </a:lnSpc>
            </a:pPr>
            <a:r>
              <a:rPr lang="en-US"/>
              <a:t>Illustrates “scenario analysis on steroids”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Modeling Process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62400" y="1295400"/>
            <a:ext cx="3505200" cy="2657475"/>
            <a:chOff x="2496" y="816"/>
            <a:chExt cx="2208" cy="1674"/>
          </a:xfrm>
        </p:grpSpPr>
        <p:pic>
          <p:nvPicPr>
            <p:cNvPr id="137220" name="Picture 4" descr="Dice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6" y="1536"/>
              <a:ext cx="1104" cy="954"/>
            </a:xfrm>
            <a:prstGeom prst="rect">
              <a:avLst/>
            </a:prstGeom>
            <a:noFill/>
          </p:spPr>
        </p:pic>
        <p:sp>
          <p:nvSpPr>
            <p:cNvPr id="137221" name="AutoShape 5"/>
            <p:cNvSpPr>
              <a:spLocks noChangeArrowheads="1"/>
            </p:cNvSpPr>
            <p:nvPr/>
          </p:nvSpPr>
          <p:spPr bwMode="auto">
            <a:xfrm>
              <a:off x="2928" y="816"/>
              <a:ext cx="1776" cy="576"/>
            </a:xfrm>
            <a:prstGeom prst="curvedDownArrow">
              <a:avLst>
                <a:gd name="adj1" fmla="val 61667"/>
                <a:gd name="adj2" fmla="val 123333"/>
                <a:gd name="adj3" fmla="val 33333"/>
              </a:avLst>
            </a:prstGeom>
            <a:solidFill>
              <a:schemeClr val="tx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09600" y="1371600"/>
            <a:ext cx="3657600" cy="2708275"/>
            <a:chOff x="384" y="864"/>
            <a:chExt cx="2304" cy="1706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84" y="1296"/>
              <a:ext cx="1584" cy="1274"/>
              <a:chOff x="240" y="1584"/>
              <a:chExt cx="1584" cy="1274"/>
            </a:xfrm>
          </p:grpSpPr>
          <p:pic>
            <p:nvPicPr>
              <p:cNvPr id="137224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00" y="1584"/>
                <a:ext cx="624" cy="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7225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1776"/>
                <a:ext cx="1079" cy="108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</p:grp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912" y="864"/>
              <a:ext cx="1776" cy="576"/>
            </a:xfrm>
            <a:prstGeom prst="curvedDownArrow">
              <a:avLst>
                <a:gd name="adj1" fmla="val 61667"/>
                <a:gd name="adj2" fmla="val 123333"/>
                <a:gd name="adj3" fmla="val 33333"/>
              </a:avLst>
            </a:prstGeom>
            <a:solidFill>
              <a:schemeClr val="tx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6248400" y="2667000"/>
            <a:ext cx="2362200" cy="1509713"/>
            <a:chOff x="3936" y="1680"/>
            <a:chExt cx="1488" cy="951"/>
          </a:xfrm>
        </p:grpSpPr>
        <p:pic>
          <p:nvPicPr>
            <p:cNvPr id="137228" name="Picture 12" descr="Excel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36" y="1680"/>
              <a:ext cx="1253" cy="727"/>
            </a:xfrm>
            <a:prstGeom prst="rect">
              <a:avLst/>
            </a:prstGeom>
            <a:noFill/>
          </p:spPr>
        </p:pic>
        <p:sp>
          <p:nvSpPr>
            <p:cNvPr id="137229" name="Text Box 13"/>
            <p:cNvSpPr txBox="1">
              <a:spLocks noChangeArrowheads="1"/>
            </p:cNvSpPr>
            <p:nvPr/>
          </p:nvSpPr>
          <p:spPr bwMode="auto">
            <a:xfrm>
              <a:off x="3936" y="2400"/>
              <a:ext cx="1488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The portfolio model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972300" y="4152900"/>
            <a:ext cx="685800" cy="1485900"/>
            <a:chOff x="4392" y="2616"/>
            <a:chExt cx="432" cy="936"/>
          </a:xfrm>
        </p:grpSpPr>
        <p:sp>
          <p:nvSpPr>
            <p:cNvPr id="137231" name="WordArt 15"/>
            <p:cNvSpPr>
              <a:spLocks noChangeArrowheads="1" noChangeShapeType="1" noTextEdit="1"/>
            </p:cNvSpPr>
            <p:nvPr/>
          </p:nvSpPr>
          <p:spPr bwMode="auto">
            <a:xfrm rot="5400000">
              <a:off x="4380" y="3108"/>
              <a:ext cx="480" cy="408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en-US" sz="3600" kern="10">
                  <a:ln w="9525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CC00FF"/>
                  </a:solidFill>
                  <a:latin typeface="Arial Black"/>
                </a:rPr>
                <a:t>$</a:t>
              </a:r>
            </a:p>
          </p:txBody>
        </p:sp>
        <p:sp>
          <p:nvSpPr>
            <p:cNvPr id="137232" name="AutoShape 16"/>
            <p:cNvSpPr>
              <a:spLocks noChangeArrowheads="1"/>
            </p:cNvSpPr>
            <p:nvPr/>
          </p:nvSpPr>
          <p:spPr bwMode="auto">
            <a:xfrm rot="5400000">
              <a:off x="4380" y="2628"/>
              <a:ext cx="408" cy="38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4038600" y="4114800"/>
            <a:ext cx="1828800" cy="1793875"/>
            <a:chOff x="2544" y="2592"/>
            <a:chExt cx="1152" cy="1130"/>
          </a:xfrm>
        </p:grpSpPr>
        <p:pic>
          <p:nvPicPr>
            <p:cNvPr id="137234" name="Picture 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44" y="3072"/>
              <a:ext cx="1152" cy="6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7235" name="AutoShape 19"/>
            <p:cNvSpPr>
              <a:spLocks noChangeArrowheads="1"/>
            </p:cNvSpPr>
            <p:nvPr/>
          </p:nvSpPr>
          <p:spPr bwMode="auto">
            <a:xfrm rot="5400000">
              <a:off x="2868" y="2604"/>
              <a:ext cx="408" cy="38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990600" y="4114800"/>
            <a:ext cx="1671638" cy="2273300"/>
            <a:chOff x="624" y="2592"/>
            <a:chExt cx="1053" cy="1432"/>
          </a:xfrm>
        </p:grpSpPr>
        <p:pic>
          <p:nvPicPr>
            <p:cNvPr id="137237" name="Picture 21" descr="FeasibilitySpaceIco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24" y="3072"/>
              <a:ext cx="1053" cy="952"/>
            </a:xfrm>
            <a:prstGeom prst="rect">
              <a:avLst/>
            </a:prstGeom>
            <a:noFill/>
          </p:spPr>
        </p:pic>
        <p:sp>
          <p:nvSpPr>
            <p:cNvPr id="137238" name="AutoShape 22"/>
            <p:cNvSpPr>
              <a:spLocks noChangeArrowheads="1"/>
            </p:cNvSpPr>
            <p:nvPr/>
          </p:nvSpPr>
          <p:spPr bwMode="auto">
            <a:xfrm rot="5400000">
              <a:off x="900" y="2604"/>
              <a:ext cx="408" cy="38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2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49538" y="1909763"/>
            <a:ext cx="4443412" cy="3038475"/>
            <a:chOff x="1669" y="1203"/>
            <a:chExt cx="2799" cy="1914"/>
          </a:xfrm>
        </p:grpSpPr>
        <p:sp>
          <p:nvSpPr>
            <p:cNvPr id="134147" name="Freeform 3"/>
            <p:cNvSpPr>
              <a:spLocks/>
            </p:cNvSpPr>
            <p:nvPr/>
          </p:nvSpPr>
          <p:spPr bwMode="auto">
            <a:xfrm rot="-10800000" flipH="1" flipV="1">
              <a:off x="1669" y="1203"/>
              <a:ext cx="2799" cy="1914"/>
            </a:xfrm>
            <a:custGeom>
              <a:avLst/>
              <a:gdLst/>
              <a:ahLst/>
              <a:cxnLst>
                <a:cxn ang="0">
                  <a:pos x="122" y="592"/>
                </a:cxn>
                <a:cxn ang="0">
                  <a:pos x="479" y="1330"/>
                </a:cxn>
                <a:cxn ang="0">
                  <a:pos x="901" y="1784"/>
                </a:cxn>
                <a:cxn ang="0">
                  <a:pos x="1388" y="1914"/>
                </a:cxn>
                <a:cxn ang="0">
                  <a:pos x="1931" y="1825"/>
                </a:cxn>
                <a:cxn ang="0">
                  <a:pos x="2329" y="1411"/>
                </a:cxn>
                <a:cxn ang="0">
                  <a:pos x="2564" y="973"/>
                </a:cxn>
                <a:cxn ang="0">
                  <a:pos x="2702" y="454"/>
                </a:cxn>
                <a:cxn ang="0">
                  <a:pos x="2799" y="0"/>
                </a:cxn>
                <a:cxn ang="0">
                  <a:pos x="0" y="8"/>
                </a:cxn>
                <a:cxn ang="0">
                  <a:pos x="49" y="373"/>
                </a:cxn>
                <a:cxn ang="0">
                  <a:pos x="122" y="592"/>
                </a:cxn>
              </a:cxnLst>
              <a:rect l="0" t="0" r="r" b="b"/>
              <a:pathLst>
                <a:path w="2799" h="1914">
                  <a:moveTo>
                    <a:pt x="122" y="592"/>
                  </a:moveTo>
                  <a:lnTo>
                    <a:pt x="479" y="1330"/>
                  </a:lnTo>
                  <a:lnTo>
                    <a:pt x="901" y="1784"/>
                  </a:lnTo>
                  <a:lnTo>
                    <a:pt x="1388" y="1914"/>
                  </a:lnTo>
                  <a:lnTo>
                    <a:pt x="1931" y="1825"/>
                  </a:lnTo>
                  <a:lnTo>
                    <a:pt x="2329" y="1411"/>
                  </a:lnTo>
                  <a:lnTo>
                    <a:pt x="2564" y="973"/>
                  </a:lnTo>
                  <a:lnTo>
                    <a:pt x="2702" y="454"/>
                  </a:lnTo>
                  <a:lnTo>
                    <a:pt x="2799" y="0"/>
                  </a:lnTo>
                  <a:lnTo>
                    <a:pt x="0" y="8"/>
                  </a:lnTo>
                  <a:lnTo>
                    <a:pt x="49" y="373"/>
                  </a:lnTo>
                  <a:lnTo>
                    <a:pt x="122" y="592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tx2"/>
                </a:gs>
              </a:gsLst>
              <a:lin ang="5400000" scaled="1"/>
            </a:gradFill>
            <a:ln w="12700" cap="sq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148" name="Text Box 4"/>
            <p:cNvSpPr txBox="1">
              <a:spLocks noChangeArrowheads="1"/>
            </p:cNvSpPr>
            <p:nvPr/>
          </p:nvSpPr>
          <p:spPr bwMode="auto">
            <a:xfrm rot="10800000" flipV="1">
              <a:off x="2318" y="1403"/>
              <a:ext cx="1859" cy="21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en-US" sz="1600" b="1">
                  <a:latin typeface="Tahoma" pitchFamily="34" charset="0"/>
                </a:rPr>
                <a:t>Space of feasible solutions</a:t>
              </a:r>
            </a:p>
          </p:txBody>
        </p:sp>
      </p:grpSp>
      <p:sp>
        <p:nvSpPr>
          <p:cNvPr id="134149" name="Oval 5"/>
          <p:cNvSpPr>
            <a:spLocks noChangeArrowheads="1"/>
          </p:cNvSpPr>
          <p:nvPr/>
        </p:nvSpPr>
        <p:spPr bwMode="auto">
          <a:xfrm rot="16200000" flipV="1">
            <a:off x="3878262" y="4537076"/>
            <a:ext cx="258763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0" name="Line 6"/>
          <p:cNvSpPr>
            <a:spLocks noChangeShapeType="1"/>
          </p:cNvSpPr>
          <p:nvPr/>
        </p:nvSpPr>
        <p:spPr bwMode="auto">
          <a:xfrm>
            <a:off x="2819400" y="4584700"/>
            <a:ext cx="414655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51" name="Oval 7"/>
          <p:cNvSpPr>
            <a:spLocks noChangeArrowheads="1"/>
          </p:cNvSpPr>
          <p:nvPr/>
        </p:nvSpPr>
        <p:spPr bwMode="auto">
          <a:xfrm rot="16200000" flipV="1">
            <a:off x="3741738" y="4443413"/>
            <a:ext cx="258762" cy="271462"/>
          </a:xfrm>
          <a:prstGeom prst="ellipse">
            <a:avLst/>
          </a:prstGeom>
          <a:solidFill>
            <a:srgbClr val="969696"/>
          </a:solidFill>
          <a:ln w="12700" cap="sq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2" name="Line 8"/>
          <p:cNvSpPr>
            <a:spLocks noChangeShapeType="1"/>
          </p:cNvSpPr>
          <p:nvPr/>
        </p:nvSpPr>
        <p:spPr bwMode="auto">
          <a:xfrm>
            <a:off x="2819400" y="3821113"/>
            <a:ext cx="414655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53" name="Oval 9"/>
          <p:cNvSpPr>
            <a:spLocks noChangeArrowheads="1"/>
          </p:cNvSpPr>
          <p:nvPr/>
        </p:nvSpPr>
        <p:spPr bwMode="auto">
          <a:xfrm rot="16200000" flipV="1">
            <a:off x="3643313" y="3894138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4" name="Oval 10"/>
          <p:cNvSpPr>
            <a:spLocks noChangeArrowheads="1"/>
          </p:cNvSpPr>
          <p:nvPr/>
        </p:nvSpPr>
        <p:spPr bwMode="auto">
          <a:xfrm rot="16200000" flipV="1">
            <a:off x="3419476" y="3884612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5" name="Oval 11"/>
          <p:cNvSpPr>
            <a:spLocks noChangeArrowheads="1"/>
          </p:cNvSpPr>
          <p:nvPr/>
        </p:nvSpPr>
        <p:spPr bwMode="auto">
          <a:xfrm rot="16200000" flipV="1">
            <a:off x="3290888" y="3910013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6" name="Oval 12"/>
          <p:cNvSpPr>
            <a:spLocks noChangeArrowheads="1"/>
          </p:cNvSpPr>
          <p:nvPr/>
        </p:nvSpPr>
        <p:spPr bwMode="auto">
          <a:xfrm rot="16200000" flipV="1">
            <a:off x="3543301" y="4049712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8" name="Rectangle 14"/>
          <p:cNvSpPr>
            <a:spLocks noGrp="1" noChangeArrowheads="1"/>
          </p:cNvSpPr>
          <p:nvPr>
            <p:ph type="title"/>
          </p:nvPr>
        </p:nvSpPr>
        <p:spPr>
          <a:xfrm>
            <a:off x="890588" y="525463"/>
            <a:ext cx="7835900" cy="503237"/>
          </a:xfrm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Finding Robust Plans</a:t>
            </a:r>
          </a:p>
        </p:txBody>
      </p:sp>
      <p:sp>
        <p:nvSpPr>
          <p:cNvPr id="134159" name="Line 15"/>
          <p:cNvSpPr>
            <a:spLocks noChangeShapeType="1"/>
          </p:cNvSpPr>
          <p:nvPr/>
        </p:nvSpPr>
        <p:spPr bwMode="auto">
          <a:xfrm rot="16200000" flipV="1">
            <a:off x="4372769" y="4072732"/>
            <a:ext cx="0" cy="404336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0" name="Line 16"/>
          <p:cNvSpPr>
            <a:spLocks noChangeShapeType="1"/>
          </p:cNvSpPr>
          <p:nvPr/>
        </p:nvSpPr>
        <p:spPr bwMode="auto">
          <a:xfrm rot="16200000" flipV="1">
            <a:off x="130175" y="3863975"/>
            <a:ext cx="44640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1" name="Text Box 17"/>
          <p:cNvSpPr txBox="1">
            <a:spLocks noChangeArrowheads="1"/>
          </p:cNvSpPr>
          <p:nvPr/>
        </p:nvSpPr>
        <p:spPr bwMode="auto">
          <a:xfrm rot="16200000" flipV="1">
            <a:off x="443706" y="4004469"/>
            <a:ext cx="3182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</a:rPr>
              <a:t>Reliance on the likeliest outcome</a:t>
            </a:r>
          </a:p>
        </p:txBody>
      </p:sp>
      <p:sp>
        <p:nvSpPr>
          <p:cNvPr id="134162" name="AutoShape 18"/>
          <p:cNvSpPr>
            <a:spLocks noChangeArrowheads="1"/>
          </p:cNvSpPr>
          <p:nvPr/>
        </p:nvSpPr>
        <p:spPr bwMode="auto">
          <a:xfrm rot="16200000" flipV="1">
            <a:off x="1849438" y="2089150"/>
            <a:ext cx="373062" cy="166688"/>
          </a:xfrm>
          <a:prstGeom prst="rightArrow">
            <a:avLst>
              <a:gd name="adj1" fmla="val 50000"/>
              <a:gd name="adj2" fmla="val 55952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63" name="Text Box 19"/>
          <p:cNvSpPr txBox="1">
            <a:spLocks noChangeArrowheads="1"/>
          </p:cNvSpPr>
          <p:nvPr/>
        </p:nvSpPr>
        <p:spPr bwMode="auto">
          <a:xfrm rot="-21600000">
            <a:off x="3746500" y="6196013"/>
            <a:ext cx="169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>
                <a:latin typeface="Times New Roman" pitchFamily="18" charset="0"/>
              </a:rPr>
              <a:t>Risk Aversion</a:t>
            </a:r>
          </a:p>
        </p:txBody>
      </p:sp>
      <p:sp>
        <p:nvSpPr>
          <p:cNvPr id="134164" name="AutoShape 20"/>
          <p:cNvSpPr>
            <a:spLocks noChangeArrowheads="1"/>
          </p:cNvSpPr>
          <p:nvPr/>
        </p:nvSpPr>
        <p:spPr bwMode="auto">
          <a:xfrm rot="16200000" flipV="1">
            <a:off x="5482431" y="6187282"/>
            <a:ext cx="206375" cy="385762"/>
          </a:xfrm>
          <a:prstGeom prst="upArrow">
            <a:avLst>
              <a:gd name="adj1" fmla="val 50000"/>
              <a:gd name="adj2" fmla="val 46731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65" name="Oval 21"/>
          <p:cNvSpPr>
            <a:spLocks noChangeArrowheads="1"/>
          </p:cNvSpPr>
          <p:nvPr/>
        </p:nvSpPr>
        <p:spPr bwMode="auto">
          <a:xfrm rot="16200000" flipV="1">
            <a:off x="4125913" y="4081463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66" name="Oval 22"/>
          <p:cNvSpPr>
            <a:spLocks noChangeArrowheads="1"/>
          </p:cNvSpPr>
          <p:nvPr/>
        </p:nvSpPr>
        <p:spPr bwMode="auto">
          <a:xfrm rot="16200000" flipV="1">
            <a:off x="4846638" y="4732338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67" name="Oval 23"/>
          <p:cNvSpPr>
            <a:spLocks noChangeArrowheads="1"/>
          </p:cNvSpPr>
          <p:nvPr/>
        </p:nvSpPr>
        <p:spPr bwMode="auto">
          <a:xfrm rot="16200000" flipV="1">
            <a:off x="5318126" y="3868737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68" name="Line 24"/>
          <p:cNvSpPr>
            <a:spLocks noChangeShapeType="1"/>
          </p:cNvSpPr>
          <p:nvPr/>
        </p:nvSpPr>
        <p:spPr bwMode="auto">
          <a:xfrm>
            <a:off x="2819400" y="3016250"/>
            <a:ext cx="4133850" cy="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69" name="Oval 25"/>
          <p:cNvSpPr>
            <a:spLocks noChangeArrowheads="1"/>
          </p:cNvSpPr>
          <p:nvPr/>
        </p:nvSpPr>
        <p:spPr bwMode="auto">
          <a:xfrm rot="16200000" flipV="1">
            <a:off x="3211513" y="3138488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0" name="Oval 26"/>
          <p:cNvSpPr>
            <a:spLocks noChangeArrowheads="1"/>
          </p:cNvSpPr>
          <p:nvPr/>
        </p:nvSpPr>
        <p:spPr bwMode="auto">
          <a:xfrm rot="16200000" flipV="1">
            <a:off x="4295775" y="4603750"/>
            <a:ext cx="258763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1" name="Oval 27"/>
          <p:cNvSpPr>
            <a:spLocks noChangeArrowheads="1"/>
          </p:cNvSpPr>
          <p:nvPr/>
        </p:nvSpPr>
        <p:spPr bwMode="auto">
          <a:xfrm rot="16200000" flipV="1">
            <a:off x="4606926" y="2586037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2" name="Oval 28"/>
          <p:cNvSpPr>
            <a:spLocks noChangeArrowheads="1"/>
          </p:cNvSpPr>
          <p:nvPr/>
        </p:nvSpPr>
        <p:spPr bwMode="auto">
          <a:xfrm rot="16200000" flipV="1">
            <a:off x="5257800" y="3289300"/>
            <a:ext cx="258763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3" name="Oval 29"/>
          <p:cNvSpPr>
            <a:spLocks noChangeArrowheads="1"/>
          </p:cNvSpPr>
          <p:nvPr/>
        </p:nvSpPr>
        <p:spPr bwMode="auto">
          <a:xfrm rot="16200000" flipV="1">
            <a:off x="6103938" y="2862263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4" name="Oval 30"/>
          <p:cNvSpPr>
            <a:spLocks noChangeArrowheads="1"/>
          </p:cNvSpPr>
          <p:nvPr/>
        </p:nvSpPr>
        <p:spPr bwMode="auto">
          <a:xfrm rot="16200000" flipV="1">
            <a:off x="2801938" y="2874963"/>
            <a:ext cx="258762" cy="271462"/>
          </a:xfrm>
          <a:prstGeom prst="ellipse">
            <a:avLst/>
          </a:prstGeom>
          <a:solidFill>
            <a:srgbClr val="969696"/>
          </a:solidFill>
          <a:ln w="12700" cap="sq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5" name="Oval 31"/>
          <p:cNvSpPr>
            <a:spLocks noChangeArrowheads="1"/>
          </p:cNvSpPr>
          <p:nvPr/>
        </p:nvSpPr>
        <p:spPr bwMode="auto">
          <a:xfrm rot="16200000" flipV="1">
            <a:off x="3992562" y="4537076"/>
            <a:ext cx="258763" cy="27146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6" name="Oval 32"/>
          <p:cNvSpPr>
            <a:spLocks noChangeArrowheads="1"/>
          </p:cNvSpPr>
          <p:nvPr/>
        </p:nvSpPr>
        <p:spPr bwMode="auto">
          <a:xfrm rot="16200000" flipV="1">
            <a:off x="2959100" y="3108325"/>
            <a:ext cx="258763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7" name="Oval 33"/>
          <p:cNvSpPr>
            <a:spLocks noChangeArrowheads="1"/>
          </p:cNvSpPr>
          <p:nvPr/>
        </p:nvSpPr>
        <p:spPr bwMode="auto">
          <a:xfrm rot="16200000" flipV="1">
            <a:off x="4211638" y="3459163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8" name="Oval 34"/>
          <p:cNvSpPr>
            <a:spLocks noChangeArrowheads="1"/>
          </p:cNvSpPr>
          <p:nvPr/>
        </p:nvSpPr>
        <p:spPr bwMode="auto">
          <a:xfrm rot="16200000" flipV="1">
            <a:off x="3170237" y="3733801"/>
            <a:ext cx="258763" cy="271462"/>
          </a:xfrm>
          <a:prstGeom prst="ellipse">
            <a:avLst/>
          </a:prstGeom>
          <a:solidFill>
            <a:srgbClr val="969696"/>
          </a:solidFill>
          <a:ln w="12700" cap="sq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79" name="Oval 35"/>
          <p:cNvSpPr>
            <a:spLocks noChangeArrowheads="1"/>
          </p:cNvSpPr>
          <p:nvPr/>
        </p:nvSpPr>
        <p:spPr bwMode="auto">
          <a:xfrm rot="16200000" flipV="1">
            <a:off x="3819525" y="3121025"/>
            <a:ext cx="258763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0" name="Oval 36"/>
          <p:cNvSpPr>
            <a:spLocks noChangeArrowheads="1"/>
          </p:cNvSpPr>
          <p:nvPr/>
        </p:nvSpPr>
        <p:spPr bwMode="auto">
          <a:xfrm rot="16200000" flipV="1">
            <a:off x="4559301" y="3455987"/>
            <a:ext cx="258762" cy="271463"/>
          </a:xfrm>
          <a:prstGeom prst="ellipse">
            <a:avLst/>
          </a:prstGeom>
          <a:solidFill>
            <a:srgbClr val="969696"/>
          </a:solidFill>
          <a:ln w="12700" cap="sq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1" name="Line 37"/>
          <p:cNvSpPr>
            <a:spLocks noChangeShapeType="1"/>
          </p:cNvSpPr>
          <p:nvPr/>
        </p:nvSpPr>
        <p:spPr bwMode="auto">
          <a:xfrm flipV="1">
            <a:off x="2819400" y="5322888"/>
            <a:ext cx="4221163" cy="1270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4182" name="Oval 38"/>
          <p:cNvSpPr>
            <a:spLocks noChangeArrowheads="1"/>
          </p:cNvSpPr>
          <p:nvPr/>
        </p:nvSpPr>
        <p:spPr bwMode="auto">
          <a:xfrm rot="16200000" flipV="1">
            <a:off x="5067301" y="4748212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3" name="Oval 39"/>
          <p:cNvSpPr>
            <a:spLocks noChangeArrowheads="1"/>
          </p:cNvSpPr>
          <p:nvPr/>
        </p:nvSpPr>
        <p:spPr bwMode="auto">
          <a:xfrm rot="16200000" flipV="1">
            <a:off x="4643438" y="4687888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4" name="Oval 40"/>
          <p:cNvSpPr>
            <a:spLocks noChangeArrowheads="1"/>
          </p:cNvSpPr>
          <p:nvPr/>
        </p:nvSpPr>
        <p:spPr bwMode="auto">
          <a:xfrm rot="16200000" flipV="1">
            <a:off x="4921251" y="4287837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5" name="Oval 41"/>
          <p:cNvSpPr>
            <a:spLocks noChangeArrowheads="1"/>
          </p:cNvSpPr>
          <p:nvPr/>
        </p:nvSpPr>
        <p:spPr bwMode="auto">
          <a:xfrm rot="16200000" flipV="1">
            <a:off x="3089276" y="2617787"/>
            <a:ext cx="258762" cy="271463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86" name="Oval 42"/>
          <p:cNvSpPr>
            <a:spLocks noChangeArrowheads="1"/>
          </p:cNvSpPr>
          <p:nvPr/>
        </p:nvSpPr>
        <p:spPr bwMode="auto">
          <a:xfrm rot="16200000" flipV="1">
            <a:off x="4995863" y="4576763"/>
            <a:ext cx="258762" cy="271462"/>
          </a:xfrm>
          <a:prstGeom prst="ellipse">
            <a:avLst/>
          </a:prstGeom>
          <a:solidFill>
            <a:srgbClr val="969696"/>
          </a:solidFill>
          <a:ln w="12700" cap="sq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2762250" y="4602163"/>
            <a:ext cx="2062163" cy="1143000"/>
            <a:chOff x="2141" y="2970"/>
            <a:chExt cx="1299" cy="720"/>
          </a:xfrm>
        </p:grpSpPr>
        <p:sp>
          <p:nvSpPr>
            <p:cNvPr id="134188" name="Text Box 44"/>
            <p:cNvSpPr txBox="1">
              <a:spLocks noChangeArrowheads="1"/>
            </p:cNvSpPr>
            <p:nvPr/>
          </p:nvSpPr>
          <p:spPr bwMode="auto">
            <a:xfrm rot="10736499" flipV="1">
              <a:off x="2141" y="3478"/>
              <a:ext cx="1299" cy="21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tx2"/>
                </a:buClr>
                <a:buSzPct val="75000"/>
                <a:buFont typeface="Wingdings" pitchFamily="2" charset="2"/>
                <a:buNone/>
              </a:pPr>
              <a:r>
                <a:rPr lang="en-US" sz="1600" b="1">
                  <a:latin typeface="Tahoma" pitchFamily="34" charset="0"/>
                </a:rPr>
                <a:t>Efficient Frontier</a:t>
              </a:r>
            </a:p>
          </p:txBody>
        </p:sp>
        <p:sp>
          <p:nvSpPr>
            <p:cNvPr id="134189" name="Line 45"/>
            <p:cNvSpPr>
              <a:spLocks noChangeShapeType="1"/>
            </p:cNvSpPr>
            <p:nvPr/>
          </p:nvSpPr>
          <p:spPr bwMode="auto">
            <a:xfrm rot="16200000">
              <a:off x="2533" y="3011"/>
              <a:ext cx="397" cy="31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34190" name="Freeform 46"/>
          <p:cNvSpPr>
            <a:spLocks/>
          </p:cNvSpPr>
          <p:nvPr/>
        </p:nvSpPr>
        <p:spPr bwMode="auto">
          <a:xfrm>
            <a:off x="2682875" y="2343150"/>
            <a:ext cx="2241550" cy="26050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7" y="181"/>
              </a:cxn>
              <a:cxn ang="0">
                <a:pos x="111" y="347"/>
              </a:cxn>
              <a:cxn ang="0">
                <a:pos x="221" y="618"/>
              </a:cxn>
              <a:cxn ang="0">
                <a:pos x="283" y="742"/>
              </a:cxn>
              <a:cxn ang="0">
                <a:pos x="384" y="960"/>
              </a:cxn>
              <a:cxn ang="0">
                <a:pos x="489" y="1112"/>
              </a:cxn>
              <a:cxn ang="0">
                <a:pos x="639" y="1286"/>
              </a:cxn>
              <a:cxn ang="0">
                <a:pos x="876" y="1507"/>
              </a:cxn>
              <a:cxn ang="0">
                <a:pos x="1215" y="1609"/>
              </a:cxn>
              <a:cxn ang="0">
                <a:pos x="1412" y="1641"/>
              </a:cxn>
            </a:cxnLst>
            <a:rect l="0" t="0" r="r" b="b"/>
            <a:pathLst>
              <a:path w="1412" h="1641">
                <a:moveTo>
                  <a:pt x="0" y="0"/>
                </a:moveTo>
                <a:cubicBezTo>
                  <a:pt x="14" y="61"/>
                  <a:pt x="29" y="123"/>
                  <a:pt x="47" y="181"/>
                </a:cubicBezTo>
                <a:cubicBezTo>
                  <a:pt x="65" y="239"/>
                  <a:pt x="82" y="274"/>
                  <a:pt x="111" y="347"/>
                </a:cubicBezTo>
                <a:cubicBezTo>
                  <a:pt x="140" y="420"/>
                  <a:pt x="192" y="552"/>
                  <a:pt x="221" y="618"/>
                </a:cubicBezTo>
                <a:cubicBezTo>
                  <a:pt x="250" y="684"/>
                  <a:pt x="256" y="685"/>
                  <a:pt x="283" y="742"/>
                </a:cubicBezTo>
                <a:cubicBezTo>
                  <a:pt x="310" y="799"/>
                  <a:pt x="350" y="898"/>
                  <a:pt x="384" y="960"/>
                </a:cubicBezTo>
                <a:cubicBezTo>
                  <a:pt x="418" y="1022"/>
                  <a:pt x="447" y="1058"/>
                  <a:pt x="489" y="1112"/>
                </a:cubicBezTo>
                <a:cubicBezTo>
                  <a:pt x="531" y="1166"/>
                  <a:pt x="575" y="1220"/>
                  <a:pt x="639" y="1286"/>
                </a:cubicBezTo>
                <a:cubicBezTo>
                  <a:pt x="703" y="1352"/>
                  <a:pt x="780" y="1453"/>
                  <a:pt x="876" y="1507"/>
                </a:cubicBezTo>
                <a:cubicBezTo>
                  <a:pt x="972" y="1561"/>
                  <a:pt x="1126" y="1587"/>
                  <a:pt x="1215" y="1609"/>
                </a:cubicBezTo>
                <a:cubicBezTo>
                  <a:pt x="1304" y="1631"/>
                  <a:pt x="1388" y="1641"/>
                  <a:pt x="1412" y="1641"/>
                </a:cubicBezTo>
              </a:path>
            </a:pathLst>
          </a:custGeom>
          <a:noFill/>
          <a:ln w="76200" cap="sq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13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 animBg="1"/>
      <p:bldP spid="134150" grpId="0" animBg="1"/>
      <p:bldP spid="134151" grpId="0" animBg="1"/>
      <p:bldP spid="134151" grpId="1" animBg="1"/>
      <p:bldP spid="134152" grpId="0" animBg="1"/>
      <p:bldP spid="134153" grpId="0" animBg="1"/>
      <p:bldP spid="134154" grpId="0" animBg="1"/>
      <p:bldP spid="134155" grpId="0" animBg="1"/>
      <p:bldP spid="134156" grpId="0" animBg="1"/>
      <p:bldP spid="134156" grpId="1" animBg="1"/>
      <p:bldP spid="134165" grpId="0" animBg="1"/>
      <p:bldP spid="134166" grpId="0" animBg="1"/>
      <p:bldP spid="134167" grpId="0" animBg="1"/>
      <p:bldP spid="134168" grpId="0" animBg="1"/>
      <p:bldP spid="134169" grpId="0" animBg="1"/>
      <p:bldP spid="134170" grpId="0" animBg="1"/>
      <p:bldP spid="134171" grpId="0" animBg="1"/>
      <p:bldP spid="134172" grpId="0" animBg="1"/>
      <p:bldP spid="134173" grpId="0" animBg="1"/>
      <p:bldP spid="134174" grpId="0" animBg="1"/>
      <p:bldP spid="134174" grpId="1" animBg="1"/>
      <p:bldP spid="134175" grpId="0" animBg="1"/>
      <p:bldP spid="134176" grpId="0" animBg="1"/>
      <p:bldP spid="134177" grpId="0" animBg="1"/>
      <p:bldP spid="134178" grpId="0" animBg="1"/>
      <p:bldP spid="134178" grpId="1" animBg="1"/>
      <p:bldP spid="134179" grpId="0" animBg="1"/>
      <p:bldP spid="134181" grpId="0" animBg="1"/>
      <p:bldP spid="134182" grpId="0" animBg="1"/>
      <p:bldP spid="134182" grpId="1" animBg="1"/>
      <p:bldP spid="134183" grpId="0" animBg="1"/>
      <p:bldP spid="134184" grpId="0" animBg="1"/>
      <p:bldP spid="134185" grpId="0" animBg="1"/>
      <p:bldP spid="134186" grpId="0" animBg="1"/>
      <p:bldP spid="134190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34EA6C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2ED461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2975</TotalTime>
  <Words>1635</Words>
  <Application>Microsoft Office PowerPoint</Application>
  <PresentationFormat>Letter Paper (8.5x11 in)</PresentationFormat>
  <Paragraphs>278</Paragraphs>
  <Slides>44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1_Default Design</vt:lpstr>
      <vt:lpstr>Equation</vt:lpstr>
      <vt:lpstr>SAAC Review</vt:lpstr>
      <vt:lpstr>Sources of Uncertainty</vt:lpstr>
      <vt:lpstr>Characteristics</vt:lpstr>
      <vt:lpstr>Characteristics</vt:lpstr>
      <vt:lpstr>Identifying Long-Term Ratepayer Needs</vt:lpstr>
      <vt:lpstr>How the NWPCC Approach Differs</vt:lpstr>
      <vt:lpstr>Excel Spinner Graph Model</vt:lpstr>
      <vt:lpstr>Modeling Process</vt:lpstr>
      <vt:lpstr>Finding Robust Plans</vt:lpstr>
      <vt:lpstr>Impact on NPV Costs and Risk</vt:lpstr>
      <vt:lpstr>Decision Trees</vt:lpstr>
      <vt:lpstr>Monte Carlo Simulation</vt:lpstr>
      <vt:lpstr>Monte Carlo Samples</vt:lpstr>
      <vt:lpstr>Assumed Distribution</vt:lpstr>
      <vt:lpstr>Dependence of Tail Average  on Sample Size</vt:lpstr>
      <vt:lpstr>Accuracy and Sample Size</vt:lpstr>
      <vt:lpstr>Accuracy Relative to the Efficient Frontier</vt:lpstr>
      <vt:lpstr>Finding the Best Plan</vt:lpstr>
      <vt:lpstr>The Set of Plans Precedes the Efficient Frontier</vt:lpstr>
      <vt:lpstr>Finding the “Best” Plan</vt:lpstr>
      <vt:lpstr>How Many 20-Year Studies?</vt:lpstr>
      <vt:lpstr>On the World’s Fastest Machine</vt:lpstr>
      <vt:lpstr>How the RPM Satisfies the Requirements of a Risk Model</vt:lpstr>
      <vt:lpstr>Estimating Energy Generation</vt:lpstr>
      <vt:lpstr>Gross Value of Resources Using Statistical Parameters of Distributions</vt:lpstr>
      <vt:lpstr>Estimating Energy Generation</vt:lpstr>
      <vt:lpstr>Implementation in the RPM</vt:lpstr>
      <vt:lpstr>Energy-Limited Dispatch</vt:lpstr>
      <vt:lpstr>Application of Revenue Curve Equilibrium Prices</vt:lpstr>
      <vt:lpstr>“Valuation” Costing</vt:lpstr>
      <vt:lpstr>Open-System Models</vt:lpstr>
      <vt:lpstr>Modeling Evolution</vt:lpstr>
      <vt:lpstr>Open Systems Models</vt:lpstr>
      <vt:lpstr>The Closed- Electricity  System Model</vt:lpstr>
      <vt:lpstr>The RPM Convention</vt:lpstr>
      <vt:lpstr>Equilibrium search</vt:lpstr>
      <vt:lpstr>Unit Aggregation</vt:lpstr>
      <vt:lpstr>Cluster Analysis</vt:lpstr>
      <vt:lpstr>Performance</vt:lpstr>
      <vt:lpstr>Precision</vt:lpstr>
      <vt:lpstr>Choice of Excel as a Platform</vt:lpstr>
      <vt:lpstr>The Efficient Frontier</vt:lpstr>
      <vt:lpstr>What does the  Efficient Frontier Tell Us?</vt:lpstr>
      <vt:lpstr>End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euci</dc:creator>
  <cp:lastModifiedBy>Gillian Charles</cp:lastModifiedBy>
  <cp:revision>202</cp:revision>
  <dcterms:created xsi:type="dcterms:W3CDTF">2004-07-23T18:32:13Z</dcterms:created>
  <dcterms:modified xsi:type="dcterms:W3CDTF">2011-05-19T15:14:08Z</dcterms:modified>
</cp:coreProperties>
</file>