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256" r:id="rId2"/>
    <p:sldId id="465" r:id="rId3"/>
    <p:sldId id="477" r:id="rId4"/>
    <p:sldId id="480" r:id="rId5"/>
    <p:sldId id="481" r:id="rId6"/>
    <p:sldId id="482" r:id="rId7"/>
    <p:sldId id="483" r:id="rId8"/>
    <p:sldId id="484" r:id="rId9"/>
    <p:sldId id="479" r:id="rId10"/>
    <p:sldId id="485" r:id="rId11"/>
    <p:sldId id="421" r:id="rId12"/>
    <p:sldId id="486" r:id="rId13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Michael Schilmoeller, 2/10/2010" initials="" lastIdx="4" clrIdx="0"/>
  <p:cmAuthor id="1" name=" Michael Schilmoeller, 4/19/2010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0066"/>
    <a:srgbClr val="0000CC"/>
    <a:srgbClr val="FFFF00"/>
    <a:srgbClr val="006699"/>
    <a:srgbClr val="003366"/>
    <a:srgbClr val="336699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2" autoAdjust="0"/>
    <p:restoredTop sz="87775" autoAdjust="0"/>
  </p:normalViewPr>
  <p:slideViewPr>
    <p:cSldViewPr snapToGrid="0">
      <p:cViewPr varScale="1">
        <p:scale>
          <a:sx n="55" d="100"/>
          <a:sy n="55" d="100"/>
        </p:scale>
        <p:origin x="-8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50C44684-9330-4945-B70C-88F1955CEC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D2A47AD4-2005-4D0D-B3DB-4369A5FEB7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9B576-EBB6-4D34-B169-FFEF1724DE4B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47AD4-2005-4D0D-B3DB-4369A5FEB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47AD4-2005-4D0D-B3DB-4369A5FEB7A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47AD4-2005-4D0D-B3DB-4369A5FEB7A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4D2DC3-AE18-4210-803A-884763BF8D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7943" name="Rectangle 7"/>
          <p:cNvSpPr>
            <a:spLocks noChangeArrowheads="1"/>
          </p:cNvSpPr>
          <p:nvPr userDrawn="1"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endParaRPr lang="en-US" sz="1400">
              <a:latin typeface="Tahoma" pitchFamily="34" charset="0"/>
            </a:endParaRPr>
          </a:p>
        </p:txBody>
      </p:sp>
      <p:pic>
        <p:nvPicPr>
          <p:cNvPr id="167945" name="Picture 9" descr="Background with Logo 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9713" y="5927725"/>
            <a:ext cx="219075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ABBF7-E812-4BDA-84DD-BF8099389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BE403-A76E-4A6E-8870-8260FF4F1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2A9ED-B611-4893-8AB2-D78EBAEE3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CEC80-F969-48BD-BDBF-5E42AF7B02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0F1A9-5B20-45AA-AF44-A558F089AB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B16D2-FD13-4464-8AE6-72C4FCE646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BBAF7-CC9D-4C06-B9E5-82A5F6F988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8661A-9F3E-43D8-BBA1-FE46E94D3C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E1E9F-745C-4D47-AEE2-FEB1F7C253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48DA3-55FC-40C9-A198-7433ED12BC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0C8725-A9E7-4C42-B57F-20AE5A3C47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 userDrawn="1"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endParaRPr lang="en-US" sz="1400">
              <a:latin typeface="Tahoma" pitchFamily="34" charset="0"/>
            </a:endParaRPr>
          </a:p>
        </p:txBody>
      </p:sp>
      <p:sp>
        <p:nvSpPr>
          <p:cNvPr id="118796" name="Rectangle 12"/>
          <p:cNvSpPr>
            <a:spLocks noChangeArrowheads="1"/>
          </p:cNvSpPr>
          <p:nvPr userDrawn="1"/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  </a:t>
            </a:r>
            <a:fld id="{08676DC1-45CC-4E53-9F61-3AD3D9AF8508}" type="slidenum">
              <a:rPr lang="en-US" sz="1400">
                <a:latin typeface="Tahoma" pitchFamily="34" charset="0"/>
              </a:rPr>
              <a:pPr algn="ctr"/>
              <a:t>‹#›</a:t>
            </a:fld>
            <a:endParaRPr lang="en-US" sz="1400">
              <a:latin typeface="Tahoma" pitchFamily="34" charset="0"/>
            </a:endParaRPr>
          </a:p>
        </p:txBody>
      </p:sp>
      <p:pic>
        <p:nvPicPr>
          <p:cNvPr id="118807" name="Picture 23" descr="Background with Logo 0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89713" y="5927725"/>
            <a:ext cx="2190750" cy="762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Analysis%20of%20futures/Worst%20Futures%20Spinner_091220_2157_L813_2990_LR.xl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6418" y="1392382"/>
            <a:ext cx="8229600" cy="2147651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Primary Sources of Risk</a:t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New Metric</a:t>
            </a:r>
            <a:endParaRPr lang="en-US" sz="24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1108" y="4451925"/>
            <a:ext cx="5453063" cy="120073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Michael Schilmoeller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Thursday May 19, 2011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SAAC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Plans Selected Using the Modified Metric Look Like?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7177"/>
            <a:ext cx="8229600" cy="4218986"/>
          </a:xfrm>
        </p:spPr>
        <p:txBody>
          <a:bodyPr/>
          <a:lstStyle/>
          <a:p>
            <a:r>
              <a:rPr lang="en-US" dirty="0" smtClean="0"/>
              <a:t>CCCT permitting was unaffected</a:t>
            </a:r>
          </a:p>
          <a:p>
            <a:r>
              <a:rPr lang="en-US" dirty="0" smtClean="0"/>
              <a:t>There were a few cases where fewer MW of SCCT were permitted by the end of the study (1,458 MW </a:t>
            </a:r>
            <a:r>
              <a:rPr lang="en-US" dirty="0" err="1" smtClean="0"/>
              <a:t>vs</a:t>
            </a:r>
            <a:r>
              <a:rPr lang="en-US" dirty="0" smtClean="0"/>
              <a:t> 1,620 MW)</a:t>
            </a:r>
          </a:p>
          <a:p>
            <a:r>
              <a:rPr lang="en-US" dirty="0" smtClean="0"/>
              <a:t>Conservation premiums were capped ($70/MWh </a:t>
            </a:r>
            <a:r>
              <a:rPr lang="en-US" dirty="0" err="1" smtClean="0"/>
              <a:t>vs</a:t>
            </a:r>
            <a:r>
              <a:rPr lang="en-US" dirty="0" smtClean="0"/>
              <a:t> $100/MWh for discretionary conservation, $40/MWh </a:t>
            </a:r>
            <a:r>
              <a:rPr lang="en-US" dirty="0" err="1" smtClean="0"/>
              <a:t>vs</a:t>
            </a:r>
            <a:r>
              <a:rPr lang="en-US" dirty="0" smtClean="0"/>
              <a:t> $60/MWh for lost opportunity)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055" y="1515291"/>
            <a:ext cx="7450281" cy="3749040"/>
          </a:xfrm>
        </p:spPr>
        <p:txBody>
          <a:bodyPr/>
          <a:lstStyle/>
          <a:p>
            <a:r>
              <a:rPr lang="en-US" dirty="0" smtClean="0"/>
              <a:t>Would the committee support a recommendation to include this new metric for consideration in resource portfolio selection?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055" y="2986665"/>
            <a:ext cx="7450281" cy="1143000"/>
          </a:xfrm>
        </p:spPr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697" y="1704109"/>
            <a:ext cx="7279280" cy="2044931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ea typeface="+mn-ea"/>
              </a:rPr>
              <a:t>Sixth Plan regression analysis</a:t>
            </a:r>
            <a:endParaRPr lang="en-US" dirty="0" smtClean="0">
              <a:ea typeface="+mn-ea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ea typeface="+mn-ea"/>
              </a:rPr>
              <a:t>The nature of TailVaR</a:t>
            </a:r>
            <a:r>
              <a:rPr lang="en-US" sz="3200" baseline="-25000" dirty="0" smtClean="0">
                <a:ea typeface="+mn-ea"/>
              </a:rPr>
              <a:t>90</a:t>
            </a:r>
            <a:r>
              <a:rPr lang="en-US" sz="3200" dirty="0" smtClean="0">
                <a:ea typeface="+mn-ea"/>
              </a:rPr>
              <a:t> futures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ea typeface="+mn-ea"/>
              </a:rPr>
              <a:t>Per kWh cost metric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 Risky Futures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Appendix J of the Sixth Power Plan</a:t>
            </a:r>
          </a:p>
          <a:p>
            <a:pPr lvl="1"/>
            <a:r>
              <a:rPr lang="en-US" dirty="0" smtClean="0"/>
              <a:t>Section </a:t>
            </a:r>
            <a:r>
              <a:rPr lang="en-US" b="1" i="1" dirty="0" smtClean="0"/>
              <a:t>Quantitative Risk Analysis </a:t>
            </a:r>
            <a:r>
              <a:rPr lang="en-US" dirty="0" smtClean="0"/>
              <a:t>identifies electricity prices, loads, carbon penalty, and natural gas prices to be the principal sources of risk</a:t>
            </a:r>
          </a:p>
          <a:p>
            <a:r>
              <a:rPr lang="en-US" dirty="0" smtClean="0"/>
              <a:t>The issue of load is nettlesome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Analysis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43749" y="1279056"/>
            <a:ext cx="4438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Table J-3:  Regression Model Coefficients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279" y="1719617"/>
            <a:ext cx="8139146" cy="211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993" y="3830875"/>
            <a:ext cx="8138160" cy="211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31074" y="6021977"/>
            <a:ext cx="5460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What do these have in common?  Persistence.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About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888275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4000" dirty="0" smtClean="0">
                <a:hlinkClick r:id="rId2" action="ppaction://hlinkfile"/>
              </a:rPr>
              <a:t>Worst Futures Spinner.xls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 of Load is Nettlesome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34840"/>
          </a:xfrm>
        </p:spPr>
        <p:txBody>
          <a:bodyPr/>
          <a:lstStyle/>
          <a:p>
            <a:r>
              <a:rPr lang="en-US" sz="2800" dirty="0" smtClean="0"/>
              <a:t>Higher loads mean higher costs</a:t>
            </a:r>
          </a:p>
          <a:p>
            <a:r>
              <a:rPr lang="en-US" sz="2800" dirty="0" smtClean="0"/>
              <a:t>Load growth is not typically associated with hardship for the regional ratepayer</a:t>
            </a:r>
          </a:p>
          <a:p>
            <a:r>
              <a:rPr lang="en-US" sz="2800" dirty="0" smtClean="0"/>
              <a:t>There are more kWh over which to spread the cost of the existing and the new system</a:t>
            </a:r>
          </a:p>
          <a:p>
            <a:r>
              <a:rPr lang="en-US" sz="2800" dirty="0" smtClean="0"/>
              <a:t>Without adjusting for kWh, TailVaR</a:t>
            </a:r>
            <a:r>
              <a:rPr lang="en-US" sz="2800" baseline="-25000" dirty="0" smtClean="0"/>
              <a:t>90</a:t>
            </a:r>
            <a:r>
              <a:rPr lang="en-US" sz="2800" dirty="0" smtClean="0"/>
              <a:t> risk is dominated by high-load futures, and risk management is weighted toward resources that mitigate cost in high-load futures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 is Ambiguous On This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2223"/>
          </a:xfrm>
        </p:spPr>
        <p:txBody>
          <a:bodyPr/>
          <a:lstStyle/>
          <a:p>
            <a:r>
              <a:rPr lang="en-US" dirty="0" smtClean="0"/>
              <a:t>The Act directs the Council to reduce cost to BPA customers (utilities) and regional ratepayers</a:t>
            </a:r>
          </a:p>
          <a:p>
            <a:r>
              <a:rPr lang="en-US" dirty="0" smtClean="0"/>
              <a:t>If load forecasts are not variable, NPV cost of the system is a good measure of economic efficiency</a:t>
            </a:r>
          </a:p>
          <a:p>
            <a:r>
              <a:rPr lang="en-US" dirty="0" smtClean="0"/>
              <a:t>Where loads vary, as they do among futures, we need to reconsider the NPV metric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34840"/>
          </a:xfrm>
        </p:spPr>
        <p:txBody>
          <a:bodyPr/>
          <a:lstStyle/>
          <a:p>
            <a:r>
              <a:rPr lang="en-US" sz="2800" dirty="0" smtClean="0"/>
              <a:t>The Council’s NPV cost (and risk) currently includes all variable costs (e.g., fuel) for existing and new resources, and real levelized fixed costs for new resources.</a:t>
            </a:r>
          </a:p>
          <a:p>
            <a:r>
              <a:rPr lang="en-US" sz="2800" dirty="0" smtClean="0"/>
              <a:t>A per kWh cost metric would include NPV of an estimate of annual embedded cost</a:t>
            </a:r>
          </a:p>
          <a:p>
            <a:r>
              <a:rPr lang="en-US" sz="2800" dirty="0" smtClean="0"/>
              <a:t>We are interested in bills, not rates, so the total annual present value cost would be divided by the associated annual frozen efficiency load (kWh)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Plans Selected Using the Modified Metric Look Like?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9952" y="1600200"/>
            <a:ext cx="620409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34EA6C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2ED461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3294</TotalTime>
  <Words>397</Words>
  <Application>Microsoft Office PowerPoint</Application>
  <PresentationFormat>Letter Paper (8.5x11 in)</PresentationFormat>
  <Paragraphs>41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1_Default Design</vt:lpstr>
      <vt:lpstr>The Primary Sources of Risk and a New Metric</vt:lpstr>
      <vt:lpstr>Outline</vt:lpstr>
      <vt:lpstr>What do the Risky Futures Look Like?</vt:lpstr>
      <vt:lpstr>Regression Analysis</vt:lpstr>
      <vt:lpstr>Intuition About Risk</vt:lpstr>
      <vt:lpstr>The Issue of Load is Nettlesome</vt:lpstr>
      <vt:lpstr>The Act is Ambiguous On This </vt:lpstr>
      <vt:lpstr>A New Metric</vt:lpstr>
      <vt:lpstr>What do Plans Selected Using the Modified Metric Look Like?</vt:lpstr>
      <vt:lpstr>What do Plans Selected Using the Modified Metric Look Like?</vt:lpstr>
      <vt:lpstr>Would the committee support a recommendation to include this new metric for consideration in resource portfolio selection?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euci</dc:creator>
  <cp:lastModifiedBy>Gillian Charles</cp:lastModifiedBy>
  <cp:revision>236</cp:revision>
  <dcterms:created xsi:type="dcterms:W3CDTF">2004-07-23T18:32:13Z</dcterms:created>
  <dcterms:modified xsi:type="dcterms:W3CDTF">2011-05-19T15:27:59Z</dcterms:modified>
</cp:coreProperties>
</file>