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256" r:id="rId2"/>
    <p:sldId id="600" r:id="rId3"/>
    <p:sldId id="606" r:id="rId4"/>
    <p:sldId id="610" r:id="rId5"/>
    <p:sldId id="607" r:id="rId6"/>
    <p:sldId id="608" r:id="rId7"/>
    <p:sldId id="611" r:id="rId8"/>
    <p:sldId id="612" r:id="rId9"/>
    <p:sldId id="613" r:id="rId10"/>
    <p:sldId id="614" r:id="rId11"/>
    <p:sldId id="615" r:id="rId12"/>
    <p:sldId id="616" r:id="rId13"/>
    <p:sldId id="617" r:id="rId14"/>
    <p:sldId id="618" r:id="rId15"/>
    <p:sldId id="619" r:id="rId16"/>
    <p:sldId id="620" r:id="rId17"/>
    <p:sldId id="515" r:id="rId18"/>
    <p:sldId id="621" r:id="rId19"/>
    <p:sldId id="575" r:id="rId20"/>
    <p:sldId id="577" r:id="rId21"/>
    <p:sldId id="576" r:id="rId22"/>
    <p:sldId id="578" r:id="rId23"/>
    <p:sldId id="579" r:id="rId24"/>
    <p:sldId id="580" r:id="rId25"/>
    <p:sldId id="581" r:id="rId26"/>
    <p:sldId id="582" r:id="rId27"/>
    <p:sldId id="583" r:id="rId28"/>
    <p:sldId id="584" r:id="rId29"/>
    <p:sldId id="598" r:id="rId30"/>
    <p:sldId id="586" r:id="rId31"/>
    <p:sldId id="587" r:id="rId32"/>
    <p:sldId id="588" r:id="rId33"/>
    <p:sldId id="589" r:id="rId34"/>
    <p:sldId id="585" r:id="rId35"/>
    <p:sldId id="592" r:id="rId36"/>
    <p:sldId id="593" r:id="rId37"/>
    <p:sldId id="595" r:id="rId38"/>
    <p:sldId id="594" r:id="rId39"/>
    <p:sldId id="590" r:id="rId40"/>
    <p:sldId id="591" r:id="rId41"/>
    <p:sldId id="596" r:id="rId42"/>
    <p:sldId id="622"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7" autoAdjust="0"/>
    <p:restoredTop sz="92908" autoAdjust="0"/>
  </p:normalViewPr>
  <p:slideViewPr>
    <p:cSldViewPr snapToObjects="1">
      <p:cViewPr>
        <p:scale>
          <a:sx n="57" d="100"/>
          <a:sy n="57" d="100"/>
        </p:scale>
        <p:origin x="-2322" y="-702"/>
      </p:cViewPr>
      <p:guideLst>
        <p:guide orient="horz" pos="3022"/>
        <p:guide pos="2880"/>
      </p:guideLst>
    </p:cSldViewPr>
  </p:slideViewPr>
  <p:notesTextViewPr>
    <p:cViewPr>
      <p:scale>
        <a:sx n="100" d="100"/>
        <a:sy n="100" d="100"/>
      </p:scale>
      <p:origin x="0" y="0"/>
    </p:cViewPr>
  </p:notesTextViewPr>
  <p:sorterViewPr>
    <p:cViewPr>
      <p:scale>
        <a:sx n="75" d="100"/>
        <a:sy n="75" d="100"/>
      </p:scale>
      <p:origin x="0" y="2028"/>
    </p:cViewPr>
  </p:sorterViewPr>
  <p:notesViewPr>
    <p:cSldViewPr snapToObjects="1">
      <p:cViewPr varScale="1">
        <p:scale>
          <a:sx n="98" d="100"/>
          <a:sy n="98" d="100"/>
        </p:scale>
        <p:origin x="-4328" y="-96"/>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87C7FD-F943-4292-916E-0C7A55CB26C2}" type="doc">
      <dgm:prSet loTypeId="urn:microsoft.com/office/officeart/2005/8/layout/lProcess3" loCatId="process" qsTypeId="urn:microsoft.com/office/officeart/2005/8/quickstyle/3d1" qsCatId="3D" csTypeId="urn:microsoft.com/office/officeart/2005/8/colors/accent1_2" csCatId="accent1" phldr="1"/>
      <dgm:spPr/>
      <dgm:t>
        <a:bodyPr/>
        <a:lstStyle/>
        <a:p>
          <a:endParaRPr lang="en-AU"/>
        </a:p>
      </dgm:t>
    </dgm:pt>
    <dgm:pt modelId="{AFA93ABC-BC85-4DB7-92E5-4A69AAE15DC1}">
      <dgm:prSet phldrT="[Text]" custT="1"/>
      <dgm:spPr>
        <a:solidFill>
          <a:schemeClr val="tx2"/>
        </a:solidFill>
      </dgm:spPr>
      <dgm:t>
        <a:bodyPr/>
        <a:lstStyle/>
        <a:p>
          <a:r>
            <a:rPr lang="en-AU" sz="1800" dirty="0" smtClean="0">
              <a:latin typeface="+mj-lt"/>
            </a:rPr>
            <a:t>CAPACITY</a:t>
          </a:r>
          <a:endParaRPr lang="en-AU" sz="1800" dirty="0">
            <a:latin typeface="+mj-lt"/>
          </a:endParaRPr>
        </a:p>
      </dgm:t>
    </dgm:pt>
    <dgm:pt modelId="{79BF111B-6111-4A4D-913D-DAECC6565D01}" type="parTrans" cxnId="{9A630709-AC46-4CA1-8039-DAD72C553ECA}">
      <dgm:prSet/>
      <dgm:spPr/>
      <dgm:t>
        <a:bodyPr/>
        <a:lstStyle/>
        <a:p>
          <a:endParaRPr lang="en-AU" sz="1600">
            <a:latin typeface="+mj-lt"/>
          </a:endParaRPr>
        </a:p>
      </dgm:t>
    </dgm:pt>
    <dgm:pt modelId="{8A7FA55D-41AA-4C90-8CF6-70C956AD2BD2}" type="sibTrans" cxnId="{9A630709-AC46-4CA1-8039-DAD72C553ECA}">
      <dgm:prSet/>
      <dgm:spPr/>
      <dgm:t>
        <a:bodyPr/>
        <a:lstStyle/>
        <a:p>
          <a:endParaRPr lang="en-AU" sz="1600">
            <a:latin typeface="+mj-lt"/>
          </a:endParaRPr>
        </a:p>
      </dgm:t>
    </dgm:pt>
    <dgm:pt modelId="{A2348C68-DD24-4CD4-B6A4-973C91E10607}">
      <dgm:prSet phldrT="[Text]" custT="1"/>
      <dgm:spPr/>
      <dgm:t>
        <a:bodyPr/>
        <a:lstStyle/>
        <a:p>
          <a:r>
            <a:rPr lang="en-AU" sz="1400" dirty="0" smtClean="0">
              <a:latin typeface="+mj-lt"/>
            </a:rPr>
            <a:t>-12hrs off</a:t>
          </a:r>
        </a:p>
        <a:p>
          <a:r>
            <a:rPr lang="en-AU" sz="1400" dirty="0" smtClean="0">
              <a:latin typeface="+mj-lt"/>
            </a:rPr>
            <a:t>-8hrs on</a:t>
          </a:r>
          <a:endParaRPr lang="en-AU" sz="1400" dirty="0">
            <a:latin typeface="+mj-lt"/>
          </a:endParaRPr>
        </a:p>
      </dgm:t>
    </dgm:pt>
    <dgm:pt modelId="{5DD7134E-D40A-46B0-88C9-4C5E4E6C5E77}" type="parTrans" cxnId="{3BC098D0-075D-4EA8-8B12-1F71995F06B9}">
      <dgm:prSet/>
      <dgm:spPr/>
      <dgm:t>
        <a:bodyPr/>
        <a:lstStyle/>
        <a:p>
          <a:endParaRPr lang="en-AU" sz="1600">
            <a:latin typeface="+mj-lt"/>
          </a:endParaRPr>
        </a:p>
      </dgm:t>
    </dgm:pt>
    <dgm:pt modelId="{DA58C68D-00DA-4435-9C90-F07441E0F488}" type="sibTrans" cxnId="{3BC098D0-075D-4EA8-8B12-1F71995F06B9}">
      <dgm:prSet/>
      <dgm:spPr/>
      <dgm:t>
        <a:bodyPr/>
        <a:lstStyle/>
        <a:p>
          <a:endParaRPr lang="en-AU" sz="1600">
            <a:latin typeface="+mj-lt"/>
          </a:endParaRPr>
        </a:p>
      </dgm:t>
    </dgm:pt>
    <dgm:pt modelId="{834EBF57-F638-43BB-A0D1-5381DC4127E4}">
      <dgm:prSet phldrT="[Text]" custT="1"/>
      <dgm:spPr/>
      <dgm:t>
        <a:bodyPr/>
        <a:lstStyle/>
        <a:p>
          <a:r>
            <a:rPr lang="en-AU" sz="1400" dirty="0" smtClean="0">
              <a:latin typeface="+mj-lt"/>
            </a:rPr>
            <a:t>[65] MW</a:t>
          </a:r>
          <a:endParaRPr lang="en-AU" sz="1400" dirty="0">
            <a:latin typeface="+mj-lt"/>
          </a:endParaRPr>
        </a:p>
      </dgm:t>
    </dgm:pt>
    <dgm:pt modelId="{AB15A9B9-0839-40CB-BE39-FD190DAD2592}" type="parTrans" cxnId="{E0FF14FA-ADF2-432D-90EE-3E3A7EDC8B49}">
      <dgm:prSet/>
      <dgm:spPr/>
      <dgm:t>
        <a:bodyPr/>
        <a:lstStyle/>
        <a:p>
          <a:endParaRPr lang="en-AU" sz="1600">
            <a:latin typeface="+mj-lt"/>
          </a:endParaRPr>
        </a:p>
      </dgm:t>
    </dgm:pt>
    <dgm:pt modelId="{5B605830-A94C-4C96-A2C9-26D4BF247A95}" type="sibTrans" cxnId="{E0FF14FA-ADF2-432D-90EE-3E3A7EDC8B49}">
      <dgm:prSet/>
      <dgm:spPr/>
      <dgm:t>
        <a:bodyPr/>
        <a:lstStyle/>
        <a:p>
          <a:endParaRPr lang="en-AU" sz="1600">
            <a:latin typeface="+mj-lt"/>
          </a:endParaRPr>
        </a:p>
      </dgm:t>
    </dgm:pt>
    <dgm:pt modelId="{526F98F9-5C5C-4275-9A56-BC34A92A97A4}">
      <dgm:prSet phldrT="[Text]" custT="1"/>
      <dgm:spPr/>
      <dgm:t>
        <a:bodyPr/>
        <a:lstStyle/>
        <a:p>
          <a:r>
            <a:rPr lang="en-AU" sz="1800" dirty="0" smtClean="0">
              <a:latin typeface="+mj-lt"/>
            </a:rPr>
            <a:t>100 [MW]</a:t>
          </a:r>
          <a:endParaRPr lang="en-AU" sz="1800" dirty="0">
            <a:latin typeface="+mj-lt"/>
          </a:endParaRPr>
        </a:p>
      </dgm:t>
    </dgm:pt>
    <dgm:pt modelId="{16D429BE-0F2A-4736-9347-6C3CEE611069}" type="parTrans" cxnId="{16CE218F-C672-4248-9746-C0C5D6C06E7C}">
      <dgm:prSet/>
      <dgm:spPr/>
      <dgm:t>
        <a:bodyPr/>
        <a:lstStyle/>
        <a:p>
          <a:endParaRPr lang="en-AU" sz="1600">
            <a:latin typeface="+mj-lt"/>
          </a:endParaRPr>
        </a:p>
      </dgm:t>
    </dgm:pt>
    <dgm:pt modelId="{53851986-8B1C-4804-A591-289931A5D8F6}" type="sibTrans" cxnId="{16CE218F-C672-4248-9746-C0C5D6C06E7C}">
      <dgm:prSet/>
      <dgm:spPr/>
      <dgm:t>
        <a:bodyPr/>
        <a:lstStyle/>
        <a:p>
          <a:endParaRPr lang="en-AU" sz="1600">
            <a:latin typeface="+mj-lt"/>
          </a:endParaRPr>
        </a:p>
      </dgm:t>
    </dgm:pt>
    <dgm:pt modelId="{DDF5E94A-87AA-4967-96D4-EB580F60770A}">
      <dgm:prSet phldrT="[Text]" custT="1"/>
      <dgm:spPr/>
      <dgm:t>
        <a:bodyPr/>
        <a:lstStyle/>
        <a:p>
          <a:r>
            <a:rPr lang="en-AU" sz="1400" dirty="0" smtClean="0">
              <a:latin typeface="+mj-lt"/>
            </a:rPr>
            <a:t>-4hrs on</a:t>
          </a:r>
        </a:p>
        <a:p>
          <a:r>
            <a:rPr lang="en-AU" sz="1400" dirty="0" smtClean="0">
              <a:latin typeface="+mj-lt"/>
            </a:rPr>
            <a:t>-2hrs off</a:t>
          </a:r>
          <a:endParaRPr lang="en-AU" sz="1400" dirty="0">
            <a:latin typeface="+mj-lt"/>
          </a:endParaRPr>
        </a:p>
      </dgm:t>
    </dgm:pt>
    <dgm:pt modelId="{B2B88342-6073-4471-8856-FC09B3F48C39}" type="parTrans" cxnId="{88C90186-FFD6-48D6-BD89-E0046FEB8E8F}">
      <dgm:prSet/>
      <dgm:spPr/>
      <dgm:t>
        <a:bodyPr/>
        <a:lstStyle/>
        <a:p>
          <a:endParaRPr lang="en-AU" sz="1600">
            <a:latin typeface="+mj-lt"/>
          </a:endParaRPr>
        </a:p>
      </dgm:t>
    </dgm:pt>
    <dgm:pt modelId="{7457748A-340A-4874-BAAE-1207A28F5EC9}" type="sibTrans" cxnId="{88C90186-FFD6-48D6-BD89-E0046FEB8E8F}">
      <dgm:prSet/>
      <dgm:spPr/>
      <dgm:t>
        <a:bodyPr/>
        <a:lstStyle/>
        <a:p>
          <a:endParaRPr lang="en-AU" sz="1600">
            <a:latin typeface="+mj-lt"/>
          </a:endParaRPr>
        </a:p>
      </dgm:t>
    </dgm:pt>
    <dgm:pt modelId="{F457A32E-3F5C-44E5-9040-28E73ABAA28E}">
      <dgm:prSet phldrT="[Text]" custT="1"/>
      <dgm:spPr/>
      <dgm:t>
        <a:bodyPr/>
        <a:lstStyle/>
        <a:p>
          <a:r>
            <a:rPr lang="en-AU" sz="1400" dirty="0" smtClean="0">
              <a:latin typeface="+mj-lt"/>
            </a:rPr>
            <a:t>[10] MW</a:t>
          </a:r>
          <a:endParaRPr lang="en-AU" sz="1400" dirty="0">
            <a:latin typeface="+mj-lt"/>
          </a:endParaRPr>
        </a:p>
      </dgm:t>
    </dgm:pt>
    <dgm:pt modelId="{728ACF99-597A-4D21-A07E-B9E66B4FCE02}" type="parTrans" cxnId="{1FAE2C6A-3C4F-4728-9B49-2A546145312F}">
      <dgm:prSet/>
      <dgm:spPr/>
      <dgm:t>
        <a:bodyPr/>
        <a:lstStyle/>
        <a:p>
          <a:endParaRPr lang="en-AU" sz="1600">
            <a:latin typeface="+mj-lt"/>
          </a:endParaRPr>
        </a:p>
      </dgm:t>
    </dgm:pt>
    <dgm:pt modelId="{48BB7621-4245-4C81-8315-E6F5A3586410}" type="sibTrans" cxnId="{1FAE2C6A-3C4F-4728-9B49-2A546145312F}">
      <dgm:prSet/>
      <dgm:spPr/>
      <dgm:t>
        <a:bodyPr/>
        <a:lstStyle/>
        <a:p>
          <a:endParaRPr lang="en-AU" sz="1600">
            <a:latin typeface="+mj-lt"/>
          </a:endParaRPr>
        </a:p>
      </dgm:t>
    </dgm:pt>
    <dgm:pt modelId="{172B7012-C704-4872-A8F4-7F3991D9A4A7}">
      <dgm:prSet phldrT="[Text]" custT="1"/>
      <dgm:spPr/>
      <dgm:t>
        <a:bodyPr/>
        <a:lstStyle/>
        <a:p>
          <a:r>
            <a:rPr lang="en-AU" sz="1800" dirty="0" smtClean="0">
              <a:latin typeface="+mj-lt"/>
            </a:rPr>
            <a:t>0-100 [MW]</a:t>
          </a:r>
        </a:p>
        <a:p>
          <a:r>
            <a:rPr lang="en-AU" sz="1800" dirty="0" smtClean="0">
              <a:latin typeface="+mj-lt"/>
            </a:rPr>
            <a:t>uncertain</a:t>
          </a:r>
          <a:endParaRPr lang="en-AU" sz="1800" dirty="0">
            <a:latin typeface="+mj-lt"/>
          </a:endParaRPr>
        </a:p>
      </dgm:t>
    </dgm:pt>
    <dgm:pt modelId="{F0FDD5E3-3CF5-4A8E-B563-C66BC157419D}" type="parTrans" cxnId="{5C37C2A3-4647-4BA8-9B91-95D82A6F8E3A}">
      <dgm:prSet/>
      <dgm:spPr/>
      <dgm:t>
        <a:bodyPr/>
        <a:lstStyle/>
        <a:p>
          <a:endParaRPr lang="en-AU" sz="1600">
            <a:latin typeface="+mj-lt"/>
          </a:endParaRPr>
        </a:p>
      </dgm:t>
    </dgm:pt>
    <dgm:pt modelId="{333F89E1-9B85-433B-BE89-AFEA4E58C3BF}" type="sibTrans" cxnId="{5C37C2A3-4647-4BA8-9B91-95D82A6F8E3A}">
      <dgm:prSet/>
      <dgm:spPr/>
      <dgm:t>
        <a:bodyPr/>
        <a:lstStyle/>
        <a:p>
          <a:endParaRPr lang="en-AU" sz="1600">
            <a:latin typeface="+mj-lt"/>
          </a:endParaRPr>
        </a:p>
      </dgm:t>
    </dgm:pt>
    <dgm:pt modelId="{043F2660-0028-4506-95AC-F025F959A80E}">
      <dgm:prSet phldrT="[Text]" custT="1"/>
      <dgm:spPr/>
      <dgm:t>
        <a:bodyPr/>
        <a:lstStyle/>
        <a:p>
          <a:r>
            <a:rPr lang="en-AU" sz="1400" dirty="0" smtClean="0">
              <a:latin typeface="+mj-lt"/>
            </a:rPr>
            <a:t>Must-run!</a:t>
          </a:r>
          <a:endParaRPr lang="en-AU" sz="1400" dirty="0">
            <a:latin typeface="+mj-lt"/>
          </a:endParaRPr>
        </a:p>
      </dgm:t>
    </dgm:pt>
    <dgm:pt modelId="{46D7023A-FA5F-440B-B7D6-49755C936325}" type="parTrans" cxnId="{192C5914-A70B-4921-BAA6-D021B06F63CA}">
      <dgm:prSet/>
      <dgm:spPr/>
      <dgm:t>
        <a:bodyPr/>
        <a:lstStyle/>
        <a:p>
          <a:endParaRPr lang="en-AU" sz="1600">
            <a:latin typeface="+mj-lt"/>
          </a:endParaRPr>
        </a:p>
      </dgm:t>
    </dgm:pt>
    <dgm:pt modelId="{B7FE6C1D-B9BF-4E47-80FA-28EF965039DE}" type="sibTrans" cxnId="{192C5914-A70B-4921-BAA6-D021B06F63CA}">
      <dgm:prSet/>
      <dgm:spPr/>
      <dgm:t>
        <a:bodyPr/>
        <a:lstStyle/>
        <a:p>
          <a:endParaRPr lang="en-AU" sz="1600">
            <a:latin typeface="+mj-lt"/>
          </a:endParaRPr>
        </a:p>
      </dgm:t>
    </dgm:pt>
    <dgm:pt modelId="{3B5A2D1A-4662-46AD-8A70-0ACAF5F0C50A}">
      <dgm:prSet phldrT="[Text]" custT="1"/>
      <dgm:spPr/>
      <dgm:t>
        <a:bodyPr/>
        <a:lstStyle/>
        <a:p>
          <a:r>
            <a:rPr lang="en-AU" sz="1400" dirty="0" smtClean="0">
              <a:latin typeface="+mj-lt"/>
            </a:rPr>
            <a:t>-</a:t>
          </a:r>
          <a:endParaRPr lang="en-AU" sz="1400" dirty="0">
            <a:latin typeface="+mj-lt"/>
          </a:endParaRPr>
        </a:p>
      </dgm:t>
    </dgm:pt>
    <dgm:pt modelId="{AE7E53F2-B6DD-4AC3-80B9-A4066CDDB9A9}" type="parTrans" cxnId="{D137AA87-CC22-4445-878F-E5B1B899F3E9}">
      <dgm:prSet/>
      <dgm:spPr/>
      <dgm:t>
        <a:bodyPr/>
        <a:lstStyle/>
        <a:p>
          <a:endParaRPr lang="en-AU" sz="1600">
            <a:latin typeface="+mj-lt"/>
          </a:endParaRPr>
        </a:p>
      </dgm:t>
    </dgm:pt>
    <dgm:pt modelId="{673B784B-25BB-4E99-81D3-12659CF5E93F}" type="sibTrans" cxnId="{D137AA87-CC22-4445-878F-E5B1B899F3E9}">
      <dgm:prSet/>
      <dgm:spPr/>
      <dgm:t>
        <a:bodyPr/>
        <a:lstStyle/>
        <a:p>
          <a:endParaRPr lang="en-AU" sz="1600">
            <a:latin typeface="+mj-lt"/>
          </a:endParaRPr>
        </a:p>
      </dgm:t>
    </dgm:pt>
    <dgm:pt modelId="{C1113D99-39A9-423D-9436-8182886A459E}">
      <dgm:prSet phldrT="[Text]" custT="1"/>
      <dgm:spPr/>
      <dgm:t>
        <a:bodyPr/>
        <a:lstStyle/>
        <a:p>
          <a:r>
            <a:rPr lang="en-AU" sz="1400" dirty="0" smtClean="0">
              <a:latin typeface="+mj-lt"/>
            </a:rPr>
            <a:t>50$/MWh</a:t>
          </a:r>
          <a:endParaRPr lang="en-AU" sz="1400" dirty="0">
            <a:latin typeface="+mj-lt"/>
          </a:endParaRPr>
        </a:p>
      </dgm:t>
    </dgm:pt>
    <dgm:pt modelId="{788F0037-842F-40CC-A955-6F432DA2D527}" type="parTrans" cxnId="{1462D9C2-1841-4131-B997-2145F7ACA3DD}">
      <dgm:prSet/>
      <dgm:spPr/>
      <dgm:t>
        <a:bodyPr/>
        <a:lstStyle/>
        <a:p>
          <a:endParaRPr lang="en-AU" sz="1600">
            <a:latin typeface="+mj-lt"/>
          </a:endParaRPr>
        </a:p>
      </dgm:t>
    </dgm:pt>
    <dgm:pt modelId="{CF7387D8-FC3A-4834-8ACA-4FC3BF5C627D}" type="sibTrans" cxnId="{1462D9C2-1841-4131-B997-2145F7ACA3DD}">
      <dgm:prSet/>
      <dgm:spPr/>
      <dgm:t>
        <a:bodyPr/>
        <a:lstStyle/>
        <a:p>
          <a:endParaRPr lang="en-AU" sz="1600">
            <a:latin typeface="+mj-lt"/>
          </a:endParaRPr>
        </a:p>
      </dgm:t>
    </dgm:pt>
    <dgm:pt modelId="{76423FFC-6BD8-4FEE-9D05-487F944FE250}">
      <dgm:prSet phldrT="[Text]" custT="1"/>
      <dgm:spPr/>
      <dgm:t>
        <a:bodyPr/>
        <a:lstStyle/>
        <a:p>
          <a:r>
            <a:rPr lang="en-AU" sz="1400" dirty="0" smtClean="0">
              <a:latin typeface="+mj-lt"/>
            </a:rPr>
            <a:t>10$/MWh</a:t>
          </a:r>
          <a:endParaRPr lang="en-AU" sz="1400" dirty="0">
            <a:latin typeface="+mj-lt"/>
          </a:endParaRPr>
        </a:p>
      </dgm:t>
    </dgm:pt>
    <dgm:pt modelId="{5BA7ECE4-C6A7-4632-99A9-81C1AD800D5C}" type="parTrans" cxnId="{4C6B8085-0FEC-48D9-A4DC-4A8C872A9624}">
      <dgm:prSet/>
      <dgm:spPr/>
      <dgm:t>
        <a:bodyPr/>
        <a:lstStyle/>
        <a:p>
          <a:endParaRPr lang="en-AU" sz="1600">
            <a:latin typeface="+mj-lt"/>
          </a:endParaRPr>
        </a:p>
      </dgm:t>
    </dgm:pt>
    <dgm:pt modelId="{1693E985-346D-4FCF-BF56-7492B9E578F1}" type="sibTrans" cxnId="{4C6B8085-0FEC-48D9-A4DC-4A8C872A9624}">
      <dgm:prSet/>
      <dgm:spPr/>
      <dgm:t>
        <a:bodyPr/>
        <a:lstStyle/>
        <a:p>
          <a:endParaRPr lang="en-AU" sz="1600">
            <a:latin typeface="+mj-lt"/>
          </a:endParaRPr>
        </a:p>
      </dgm:t>
    </dgm:pt>
    <dgm:pt modelId="{0C20BCE4-37B2-4A1D-84B7-3897FB1F6BD7}">
      <dgm:prSet phldrT="[Text]" custT="1"/>
      <dgm:spPr/>
      <dgm:t>
        <a:bodyPr/>
        <a:lstStyle/>
        <a:p>
          <a:r>
            <a:rPr lang="en-AU" sz="1400" dirty="0" smtClean="0">
              <a:latin typeface="+mj-lt"/>
            </a:rPr>
            <a:t>0$/MWh</a:t>
          </a:r>
          <a:endParaRPr lang="en-AU" sz="1400" dirty="0">
            <a:latin typeface="+mj-lt"/>
          </a:endParaRPr>
        </a:p>
      </dgm:t>
    </dgm:pt>
    <dgm:pt modelId="{262E5837-25F0-470A-9D99-3C46318F943B}" type="parTrans" cxnId="{36741136-3389-4587-9562-AFFEA8D9102B}">
      <dgm:prSet/>
      <dgm:spPr/>
      <dgm:t>
        <a:bodyPr/>
        <a:lstStyle/>
        <a:p>
          <a:endParaRPr lang="en-AU" sz="1600">
            <a:latin typeface="+mj-lt"/>
          </a:endParaRPr>
        </a:p>
      </dgm:t>
    </dgm:pt>
    <dgm:pt modelId="{2BAA4B75-552C-423E-8845-AE76EECEC4D2}" type="sibTrans" cxnId="{36741136-3389-4587-9562-AFFEA8D9102B}">
      <dgm:prSet/>
      <dgm:spPr/>
      <dgm:t>
        <a:bodyPr/>
        <a:lstStyle/>
        <a:p>
          <a:endParaRPr lang="en-AU" sz="1600">
            <a:latin typeface="+mj-lt"/>
          </a:endParaRPr>
        </a:p>
      </dgm:t>
    </dgm:pt>
    <dgm:pt modelId="{B0FA0A74-967D-497A-A741-FE5AA2FCEEFF}">
      <dgm:prSet phldrT="[Text]" custT="1"/>
      <dgm:spPr>
        <a:solidFill>
          <a:schemeClr val="tx2"/>
        </a:solidFill>
      </dgm:spPr>
      <dgm:t>
        <a:bodyPr/>
        <a:lstStyle/>
        <a:p>
          <a:r>
            <a:rPr lang="en-AU" sz="1200" dirty="0" smtClean="0">
              <a:solidFill>
                <a:schemeClr val="bg1"/>
              </a:solidFill>
              <a:latin typeface="+mj-lt"/>
            </a:rPr>
            <a:t>TECHNICAL LIMITATIONS</a:t>
          </a:r>
          <a:endParaRPr lang="en-AU" sz="1200" dirty="0">
            <a:solidFill>
              <a:schemeClr val="bg1"/>
            </a:solidFill>
            <a:latin typeface="+mj-lt"/>
          </a:endParaRPr>
        </a:p>
      </dgm:t>
    </dgm:pt>
    <dgm:pt modelId="{B4EE989C-9F3C-4CB5-86B5-D70A8565DF1D}" type="parTrans" cxnId="{955A0015-BDF3-4C5C-A827-7C772E789DE0}">
      <dgm:prSet/>
      <dgm:spPr/>
      <dgm:t>
        <a:bodyPr/>
        <a:lstStyle/>
        <a:p>
          <a:endParaRPr lang="en-AU" sz="1600">
            <a:latin typeface="+mj-lt"/>
          </a:endParaRPr>
        </a:p>
      </dgm:t>
    </dgm:pt>
    <dgm:pt modelId="{0410CFB9-D21B-4097-9AA0-EA58951CB7E0}" type="sibTrans" cxnId="{955A0015-BDF3-4C5C-A827-7C772E789DE0}">
      <dgm:prSet/>
      <dgm:spPr/>
      <dgm:t>
        <a:bodyPr/>
        <a:lstStyle/>
        <a:p>
          <a:endParaRPr lang="en-AU" sz="1600">
            <a:latin typeface="+mj-lt"/>
          </a:endParaRPr>
        </a:p>
      </dgm:t>
    </dgm:pt>
    <dgm:pt modelId="{4BA9FC85-0B1C-41F1-B393-AA705132302E}">
      <dgm:prSet phldrT="[Text]" custT="1"/>
      <dgm:spPr>
        <a:solidFill>
          <a:schemeClr val="tx2"/>
        </a:solidFill>
      </dgm:spPr>
      <dgm:t>
        <a:bodyPr/>
        <a:lstStyle/>
        <a:p>
          <a:r>
            <a:rPr lang="en-AU" sz="1200" dirty="0" smtClean="0">
              <a:solidFill>
                <a:schemeClr val="bg1"/>
              </a:solidFill>
              <a:latin typeface="+mj-lt"/>
            </a:rPr>
            <a:t>MINIMUM PRODUCTION</a:t>
          </a:r>
          <a:endParaRPr lang="en-AU" sz="1200" dirty="0">
            <a:solidFill>
              <a:schemeClr val="bg1"/>
            </a:solidFill>
            <a:latin typeface="+mj-lt"/>
          </a:endParaRPr>
        </a:p>
      </dgm:t>
    </dgm:pt>
    <dgm:pt modelId="{BCA7653A-B187-4468-BA45-DEE2A0353F26}" type="parTrans" cxnId="{D450E6C5-5D06-4F1B-8D18-4B9FF2D10EC7}">
      <dgm:prSet/>
      <dgm:spPr/>
      <dgm:t>
        <a:bodyPr/>
        <a:lstStyle/>
        <a:p>
          <a:endParaRPr lang="en-AU" sz="1600">
            <a:latin typeface="+mj-lt"/>
          </a:endParaRPr>
        </a:p>
      </dgm:t>
    </dgm:pt>
    <dgm:pt modelId="{D58E70BE-B21C-4751-A2B0-B19402265E73}" type="sibTrans" cxnId="{D450E6C5-5D06-4F1B-8D18-4B9FF2D10EC7}">
      <dgm:prSet/>
      <dgm:spPr/>
      <dgm:t>
        <a:bodyPr/>
        <a:lstStyle/>
        <a:p>
          <a:endParaRPr lang="en-AU" sz="1600">
            <a:latin typeface="+mj-lt"/>
          </a:endParaRPr>
        </a:p>
      </dgm:t>
    </dgm:pt>
    <dgm:pt modelId="{AC3A06C4-5204-4BF3-96BD-600356486EB8}">
      <dgm:prSet phldrT="[Text]" custT="1"/>
      <dgm:spPr>
        <a:solidFill>
          <a:schemeClr val="tx2"/>
        </a:solidFill>
      </dgm:spPr>
      <dgm:t>
        <a:bodyPr/>
        <a:lstStyle/>
        <a:p>
          <a:r>
            <a:rPr lang="en-AU" sz="1200" dirty="0" smtClean="0">
              <a:solidFill>
                <a:schemeClr val="bg1"/>
              </a:solidFill>
              <a:latin typeface="+mj-lt"/>
            </a:rPr>
            <a:t>PRODUCTION COST</a:t>
          </a:r>
          <a:endParaRPr lang="en-AU" sz="1200" dirty="0">
            <a:solidFill>
              <a:schemeClr val="bg1"/>
            </a:solidFill>
            <a:latin typeface="+mj-lt"/>
          </a:endParaRPr>
        </a:p>
      </dgm:t>
    </dgm:pt>
    <dgm:pt modelId="{6B146C93-2760-4EDE-B691-65DDCBE4C987}" type="parTrans" cxnId="{0031D29A-F967-43F6-A4FE-6B5D4F4F30B8}">
      <dgm:prSet/>
      <dgm:spPr/>
      <dgm:t>
        <a:bodyPr/>
        <a:lstStyle/>
        <a:p>
          <a:endParaRPr lang="en-AU" sz="1600">
            <a:latin typeface="+mj-lt"/>
          </a:endParaRPr>
        </a:p>
      </dgm:t>
    </dgm:pt>
    <dgm:pt modelId="{644C4630-ADC5-4AA8-9123-6EA975A71C33}" type="sibTrans" cxnId="{0031D29A-F967-43F6-A4FE-6B5D4F4F30B8}">
      <dgm:prSet/>
      <dgm:spPr/>
      <dgm:t>
        <a:bodyPr/>
        <a:lstStyle/>
        <a:p>
          <a:endParaRPr lang="en-AU" sz="1600">
            <a:latin typeface="+mj-lt"/>
          </a:endParaRPr>
        </a:p>
      </dgm:t>
    </dgm:pt>
    <dgm:pt modelId="{1C698240-0B93-426D-AA84-FB048EB89F1E}">
      <dgm:prSet phldrT="[Text]" custT="1"/>
      <dgm:spPr/>
      <dgm:t>
        <a:bodyPr/>
        <a:lstStyle/>
        <a:p>
          <a:r>
            <a:rPr lang="en-AU" sz="1800" dirty="0" smtClean="0">
              <a:latin typeface="+mj-lt"/>
            </a:rPr>
            <a:t>2x100 [MW]</a:t>
          </a:r>
          <a:endParaRPr lang="en-AU" sz="1800" dirty="0">
            <a:latin typeface="+mj-lt"/>
          </a:endParaRPr>
        </a:p>
      </dgm:t>
    </dgm:pt>
    <dgm:pt modelId="{5553772E-5872-4C17-B63A-6E821778246F}" type="parTrans" cxnId="{EC3D3335-7CB8-4DEB-ACAB-AAF3D217CB71}">
      <dgm:prSet/>
      <dgm:spPr/>
      <dgm:t>
        <a:bodyPr/>
        <a:lstStyle/>
        <a:p>
          <a:endParaRPr lang="en-AU" sz="1600">
            <a:latin typeface="+mj-lt"/>
          </a:endParaRPr>
        </a:p>
      </dgm:t>
    </dgm:pt>
    <dgm:pt modelId="{6E89E26A-30F0-4979-BE26-EA31092AAD97}" type="sibTrans" cxnId="{EC3D3335-7CB8-4DEB-ACAB-AAF3D217CB71}">
      <dgm:prSet/>
      <dgm:spPr/>
      <dgm:t>
        <a:bodyPr/>
        <a:lstStyle/>
        <a:p>
          <a:endParaRPr lang="en-AU" sz="1600">
            <a:latin typeface="+mj-lt"/>
          </a:endParaRPr>
        </a:p>
      </dgm:t>
    </dgm:pt>
    <dgm:pt modelId="{7E5ACEA9-C6B6-43D7-9230-6D76F103E118}" type="pres">
      <dgm:prSet presAssocID="{9787C7FD-F943-4292-916E-0C7A55CB26C2}" presName="Name0" presStyleCnt="0">
        <dgm:presLayoutVars>
          <dgm:chPref val="3"/>
          <dgm:dir/>
          <dgm:animLvl val="lvl"/>
          <dgm:resizeHandles/>
        </dgm:presLayoutVars>
      </dgm:prSet>
      <dgm:spPr/>
      <dgm:t>
        <a:bodyPr/>
        <a:lstStyle/>
        <a:p>
          <a:endParaRPr lang="en-AU"/>
        </a:p>
      </dgm:t>
    </dgm:pt>
    <dgm:pt modelId="{C822842F-826B-4F2B-9CF7-3CF0CE198312}" type="pres">
      <dgm:prSet presAssocID="{AFA93ABC-BC85-4DB7-92E5-4A69AAE15DC1}" presName="horFlow" presStyleCnt="0"/>
      <dgm:spPr/>
    </dgm:pt>
    <dgm:pt modelId="{FBAA404C-8FB3-4453-B63C-12FC371E78E8}" type="pres">
      <dgm:prSet presAssocID="{AFA93ABC-BC85-4DB7-92E5-4A69AAE15DC1}" presName="bigChev" presStyleLbl="node1" presStyleIdx="0" presStyleCnt="4" custScaleX="92502" custScaleY="78799"/>
      <dgm:spPr>
        <a:prstGeom prst="homePlate">
          <a:avLst/>
        </a:prstGeom>
      </dgm:spPr>
      <dgm:t>
        <a:bodyPr/>
        <a:lstStyle/>
        <a:p>
          <a:endParaRPr lang="en-AU"/>
        </a:p>
      </dgm:t>
    </dgm:pt>
    <dgm:pt modelId="{E62332F0-E3C1-43D6-A61E-F636DCDE2C1D}" type="pres">
      <dgm:prSet presAssocID="{B4EE989C-9F3C-4CB5-86B5-D70A8565DF1D}" presName="parTrans" presStyleCnt="0"/>
      <dgm:spPr/>
    </dgm:pt>
    <dgm:pt modelId="{F34DD91B-9C3D-4803-BCE2-A6B8213B2C63}" type="pres">
      <dgm:prSet presAssocID="{B0FA0A74-967D-497A-A741-FE5AA2FCEEFF}" presName="node" presStyleLbl="alignAccFollowNode1" presStyleIdx="0" presStyleCnt="12">
        <dgm:presLayoutVars>
          <dgm:bulletEnabled val="1"/>
        </dgm:presLayoutVars>
      </dgm:prSet>
      <dgm:spPr/>
      <dgm:t>
        <a:bodyPr/>
        <a:lstStyle/>
        <a:p>
          <a:endParaRPr lang="en-AU"/>
        </a:p>
      </dgm:t>
    </dgm:pt>
    <dgm:pt modelId="{B5C23750-9BBE-452D-9916-C0053F69E7CE}" type="pres">
      <dgm:prSet presAssocID="{0410CFB9-D21B-4097-9AA0-EA58951CB7E0}" presName="sibTrans" presStyleCnt="0"/>
      <dgm:spPr/>
    </dgm:pt>
    <dgm:pt modelId="{89922E92-2940-4148-9111-0AFE6BB0115E}" type="pres">
      <dgm:prSet presAssocID="{4BA9FC85-0B1C-41F1-B393-AA705132302E}" presName="node" presStyleLbl="alignAccFollowNode1" presStyleIdx="1" presStyleCnt="12">
        <dgm:presLayoutVars>
          <dgm:bulletEnabled val="1"/>
        </dgm:presLayoutVars>
      </dgm:prSet>
      <dgm:spPr/>
      <dgm:t>
        <a:bodyPr/>
        <a:lstStyle/>
        <a:p>
          <a:endParaRPr lang="en-AU"/>
        </a:p>
      </dgm:t>
    </dgm:pt>
    <dgm:pt modelId="{C3070A5D-0BC2-4FBC-9413-34A10FBF0DC9}" type="pres">
      <dgm:prSet presAssocID="{D58E70BE-B21C-4751-A2B0-B19402265E73}" presName="sibTrans" presStyleCnt="0"/>
      <dgm:spPr/>
    </dgm:pt>
    <dgm:pt modelId="{AAF593AF-D0A0-487F-A039-40D99F835113}" type="pres">
      <dgm:prSet presAssocID="{AC3A06C4-5204-4BF3-96BD-600356486EB8}" presName="node" presStyleLbl="alignAccFollowNode1" presStyleIdx="2" presStyleCnt="12">
        <dgm:presLayoutVars>
          <dgm:bulletEnabled val="1"/>
        </dgm:presLayoutVars>
      </dgm:prSet>
      <dgm:spPr/>
      <dgm:t>
        <a:bodyPr/>
        <a:lstStyle/>
        <a:p>
          <a:endParaRPr lang="en-AU"/>
        </a:p>
      </dgm:t>
    </dgm:pt>
    <dgm:pt modelId="{9B4D1C93-B78A-4B38-9EC7-8E1073F5E5F8}" type="pres">
      <dgm:prSet presAssocID="{AFA93ABC-BC85-4DB7-92E5-4A69AAE15DC1}" presName="vSp" presStyleCnt="0"/>
      <dgm:spPr/>
    </dgm:pt>
    <dgm:pt modelId="{36A484E8-C35A-4A0C-93A7-7FEE21124CB2}" type="pres">
      <dgm:prSet presAssocID="{1C698240-0B93-426D-AA84-FB048EB89F1E}" presName="horFlow" presStyleCnt="0"/>
      <dgm:spPr/>
    </dgm:pt>
    <dgm:pt modelId="{7FDBB765-6ABE-4E31-A0BA-91CED5B19729}" type="pres">
      <dgm:prSet presAssocID="{1C698240-0B93-426D-AA84-FB048EB89F1E}" presName="bigChev" presStyleLbl="node1" presStyleIdx="1" presStyleCnt="4" custScaleX="92502" custScaleY="78799"/>
      <dgm:spPr/>
      <dgm:t>
        <a:bodyPr/>
        <a:lstStyle/>
        <a:p>
          <a:endParaRPr lang="en-AU"/>
        </a:p>
      </dgm:t>
    </dgm:pt>
    <dgm:pt modelId="{2B93826C-B003-49F8-AC76-57EEE3212D8C}" type="pres">
      <dgm:prSet presAssocID="{5DD7134E-D40A-46B0-88C9-4C5E4E6C5E77}" presName="parTrans" presStyleCnt="0"/>
      <dgm:spPr/>
    </dgm:pt>
    <dgm:pt modelId="{E2591AA5-304A-42F6-9D83-186B07371C9C}" type="pres">
      <dgm:prSet presAssocID="{A2348C68-DD24-4CD4-B6A4-973C91E10607}" presName="node" presStyleLbl="alignAccFollowNode1" presStyleIdx="3" presStyleCnt="12">
        <dgm:presLayoutVars>
          <dgm:bulletEnabled val="1"/>
        </dgm:presLayoutVars>
      </dgm:prSet>
      <dgm:spPr/>
      <dgm:t>
        <a:bodyPr/>
        <a:lstStyle/>
        <a:p>
          <a:endParaRPr lang="en-AU"/>
        </a:p>
      </dgm:t>
    </dgm:pt>
    <dgm:pt modelId="{F82D72C0-F0CC-455E-9F01-8559B31C4AAC}" type="pres">
      <dgm:prSet presAssocID="{DA58C68D-00DA-4435-9C90-F07441E0F488}" presName="sibTrans" presStyleCnt="0"/>
      <dgm:spPr/>
    </dgm:pt>
    <dgm:pt modelId="{E21FE747-4A65-42D1-8BE3-68BD83303323}" type="pres">
      <dgm:prSet presAssocID="{834EBF57-F638-43BB-A0D1-5381DC4127E4}" presName="node" presStyleLbl="alignAccFollowNode1" presStyleIdx="4" presStyleCnt="12">
        <dgm:presLayoutVars>
          <dgm:bulletEnabled val="1"/>
        </dgm:presLayoutVars>
      </dgm:prSet>
      <dgm:spPr/>
      <dgm:t>
        <a:bodyPr/>
        <a:lstStyle/>
        <a:p>
          <a:endParaRPr lang="en-AU"/>
        </a:p>
      </dgm:t>
    </dgm:pt>
    <dgm:pt modelId="{EC5B0881-8814-4D1B-994F-89DD00AD74D3}" type="pres">
      <dgm:prSet presAssocID="{5B605830-A94C-4C96-A2C9-26D4BF247A95}" presName="sibTrans" presStyleCnt="0"/>
      <dgm:spPr/>
    </dgm:pt>
    <dgm:pt modelId="{F57941C8-716E-4343-B7AF-BF3DDFFAFD0C}" type="pres">
      <dgm:prSet presAssocID="{76423FFC-6BD8-4FEE-9D05-487F944FE250}" presName="node" presStyleLbl="alignAccFollowNode1" presStyleIdx="5" presStyleCnt="12">
        <dgm:presLayoutVars>
          <dgm:bulletEnabled val="1"/>
        </dgm:presLayoutVars>
      </dgm:prSet>
      <dgm:spPr/>
      <dgm:t>
        <a:bodyPr/>
        <a:lstStyle/>
        <a:p>
          <a:endParaRPr lang="en-AU"/>
        </a:p>
      </dgm:t>
    </dgm:pt>
    <dgm:pt modelId="{2AC4BF06-A673-4E6D-9C1D-F2D0ADB97EFA}" type="pres">
      <dgm:prSet presAssocID="{1C698240-0B93-426D-AA84-FB048EB89F1E}" presName="vSp" presStyleCnt="0"/>
      <dgm:spPr/>
    </dgm:pt>
    <dgm:pt modelId="{C95C8BBD-B021-4CD2-9A80-78B3EB9A0E0C}" type="pres">
      <dgm:prSet presAssocID="{526F98F9-5C5C-4275-9A56-BC34A92A97A4}" presName="horFlow" presStyleCnt="0"/>
      <dgm:spPr/>
    </dgm:pt>
    <dgm:pt modelId="{C3778679-4F23-46DC-8A35-45F1CF138866}" type="pres">
      <dgm:prSet presAssocID="{526F98F9-5C5C-4275-9A56-BC34A92A97A4}" presName="bigChev" presStyleLbl="node1" presStyleIdx="2" presStyleCnt="4" custScaleX="92502" custScaleY="78799"/>
      <dgm:spPr/>
      <dgm:t>
        <a:bodyPr/>
        <a:lstStyle/>
        <a:p>
          <a:endParaRPr lang="en-AU"/>
        </a:p>
      </dgm:t>
    </dgm:pt>
    <dgm:pt modelId="{E4FEBA22-56B1-40AC-8A1C-CB9418A45A0D}" type="pres">
      <dgm:prSet presAssocID="{B2B88342-6073-4471-8856-FC09B3F48C39}" presName="parTrans" presStyleCnt="0"/>
      <dgm:spPr/>
    </dgm:pt>
    <dgm:pt modelId="{96690DF9-4DE2-400F-8754-A3CFCA033AF6}" type="pres">
      <dgm:prSet presAssocID="{DDF5E94A-87AA-4967-96D4-EB580F60770A}" presName="node" presStyleLbl="alignAccFollowNode1" presStyleIdx="6" presStyleCnt="12">
        <dgm:presLayoutVars>
          <dgm:bulletEnabled val="1"/>
        </dgm:presLayoutVars>
      </dgm:prSet>
      <dgm:spPr/>
      <dgm:t>
        <a:bodyPr/>
        <a:lstStyle/>
        <a:p>
          <a:endParaRPr lang="en-AU"/>
        </a:p>
      </dgm:t>
    </dgm:pt>
    <dgm:pt modelId="{31CCF7AC-9282-462F-824C-70D27EA89559}" type="pres">
      <dgm:prSet presAssocID="{7457748A-340A-4874-BAAE-1207A28F5EC9}" presName="sibTrans" presStyleCnt="0"/>
      <dgm:spPr/>
    </dgm:pt>
    <dgm:pt modelId="{8A019EF4-0681-405A-BE6E-29132A3507B6}" type="pres">
      <dgm:prSet presAssocID="{F457A32E-3F5C-44E5-9040-28E73ABAA28E}" presName="node" presStyleLbl="alignAccFollowNode1" presStyleIdx="7" presStyleCnt="12">
        <dgm:presLayoutVars>
          <dgm:bulletEnabled val="1"/>
        </dgm:presLayoutVars>
      </dgm:prSet>
      <dgm:spPr/>
      <dgm:t>
        <a:bodyPr/>
        <a:lstStyle/>
        <a:p>
          <a:endParaRPr lang="en-AU"/>
        </a:p>
      </dgm:t>
    </dgm:pt>
    <dgm:pt modelId="{924F6B20-6A63-497D-A6B4-3007F393FA6F}" type="pres">
      <dgm:prSet presAssocID="{48BB7621-4245-4C81-8315-E6F5A3586410}" presName="sibTrans" presStyleCnt="0"/>
      <dgm:spPr/>
    </dgm:pt>
    <dgm:pt modelId="{5A3BD5F6-24EF-4C33-9C81-C0E6CFB0D3E0}" type="pres">
      <dgm:prSet presAssocID="{C1113D99-39A9-423D-9436-8182886A459E}" presName="node" presStyleLbl="alignAccFollowNode1" presStyleIdx="8" presStyleCnt="12">
        <dgm:presLayoutVars>
          <dgm:bulletEnabled val="1"/>
        </dgm:presLayoutVars>
      </dgm:prSet>
      <dgm:spPr/>
      <dgm:t>
        <a:bodyPr/>
        <a:lstStyle/>
        <a:p>
          <a:endParaRPr lang="en-AU"/>
        </a:p>
      </dgm:t>
    </dgm:pt>
    <dgm:pt modelId="{350352FC-3E24-4164-AFD1-A685CFC4EDC4}" type="pres">
      <dgm:prSet presAssocID="{526F98F9-5C5C-4275-9A56-BC34A92A97A4}" presName="vSp" presStyleCnt="0"/>
      <dgm:spPr/>
    </dgm:pt>
    <dgm:pt modelId="{83183DF2-3D0C-40D6-8C43-281CC3876E90}" type="pres">
      <dgm:prSet presAssocID="{172B7012-C704-4872-A8F4-7F3991D9A4A7}" presName="horFlow" presStyleCnt="0"/>
      <dgm:spPr/>
    </dgm:pt>
    <dgm:pt modelId="{335A4C1D-6B76-4D5E-9D67-69621D2D8C10}" type="pres">
      <dgm:prSet presAssocID="{172B7012-C704-4872-A8F4-7F3991D9A4A7}" presName="bigChev" presStyleLbl="node1" presStyleIdx="3" presStyleCnt="4" custScaleX="92502" custScaleY="78799"/>
      <dgm:spPr/>
      <dgm:t>
        <a:bodyPr/>
        <a:lstStyle/>
        <a:p>
          <a:endParaRPr lang="en-AU"/>
        </a:p>
      </dgm:t>
    </dgm:pt>
    <dgm:pt modelId="{C1126681-4A57-4C1B-BC72-64D001B05C5B}" type="pres">
      <dgm:prSet presAssocID="{46D7023A-FA5F-440B-B7D6-49755C936325}" presName="parTrans" presStyleCnt="0"/>
      <dgm:spPr/>
    </dgm:pt>
    <dgm:pt modelId="{FB28AE0B-3144-4E4B-BB53-BC460BCAA6C9}" type="pres">
      <dgm:prSet presAssocID="{043F2660-0028-4506-95AC-F025F959A80E}" presName="node" presStyleLbl="alignAccFollowNode1" presStyleIdx="9" presStyleCnt="12">
        <dgm:presLayoutVars>
          <dgm:bulletEnabled val="1"/>
        </dgm:presLayoutVars>
      </dgm:prSet>
      <dgm:spPr/>
      <dgm:t>
        <a:bodyPr/>
        <a:lstStyle/>
        <a:p>
          <a:endParaRPr lang="en-AU"/>
        </a:p>
      </dgm:t>
    </dgm:pt>
    <dgm:pt modelId="{58DAB295-D572-42CF-8336-564FC2778A5D}" type="pres">
      <dgm:prSet presAssocID="{B7FE6C1D-B9BF-4E47-80FA-28EF965039DE}" presName="sibTrans" presStyleCnt="0"/>
      <dgm:spPr/>
    </dgm:pt>
    <dgm:pt modelId="{4178F3AD-FFF4-4C9A-A1AB-A6A1FAA89149}" type="pres">
      <dgm:prSet presAssocID="{3B5A2D1A-4662-46AD-8A70-0ACAF5F0C50A}" presName="node" presStyleLbl="alignAccFollowNode1" presStyleIdx="10" presStyleCnt="12">
        <dgm:presLayoutVars>
          <dgm:bulletEnabled val="1"/>
        </dgm:presLayoutVars>
      </dgm:prSet>
      <dgm:spPr/>
      <dgm:t>
        <a:bodyPr/>
        <a:lstStyle/>
        <a:p>
          <a:endParaRPr lang="en-AU"/>
        </a:p>
      </dgm:t>
    </dgm:pt>
    <dgm:pt modelId="{C4E28CAE-7575-48F2-A7B4-1889DAE98BD6}" type="pres">
      <dgm:prSet presAssocID="{673B784B-25BB-4E99-81D3-12659CF5E93F}" presName="sibTrans" presStyleCnt="0"/>
      <dgm:spPr/>
    </dgm:pt>
    <dgm:pt modelId="{482CE9AA-7467-4D38-AD5D-F106E0156095}" type="pres">
      <dgm:prSet presAssocID="{0C20BCE4-37B2-4A1D-84B7-3897FB1F6BD7}" presName="node" presStyleLbl="alignAccFollowNode1" presStyleIdx="11" presStyleCnt="12">
        <dgm:presLayoutVars>
          <dgm:bulletEnabled val="1"/>
        </dgm:presLayoutVars>
      </dgm:prSet>
      <dgm:spPr/>
      <dgm:t>
        <a:bodyPr/>
        <a:lstStyle/>
        <a:p>
          <a:endParaRPr lang="en-AU"/>
        </a:p>
      </dgm:t>
    </dgm:pt>
  </dgm:ptLst>
  <dgm:cxnLst>
    <dgm:cxn modelId="{A33EBF32-8E86-40C2-B3D0-35F22BAABEDA}" type="presOf" srcId="{3B5A2D1A-4662-46AD-8A70-0ACAF5F0C50A}" destId="{4178F3AD-FFF4-4C9A-A1AB-A6A1FAA89149}" srcOrd="0" destOrd="0" presId="urn:microsoft.com/office/officeart/2005/8/layout/lProcess3"/>
    <dgm:cxn modelId="{3BC098D0-075D-4EA8-8B12-1F71995F06B9}" srcId="{1C698240-0B93-426D-AA84-FB048EB89F1E}" destId="{A2348C68-DD24-4CD4-B6A4-973C91E10607}" srcOrd="0" destOrd="0" parTransId="{5DD7134E-D40A-46B0-88C9-4C5E4E6C5E77}" sibTransId="{DA58C68D-00DA-4435-9C90-F07441E0F488}"/>
    <dgm:cxn modelId="{955A0015-BDF3-4C5C-A827-7C772E789DE0}" srcId="{AFA93ABC-BC85-4DB7-92E5-4A69AAE15DC1}" destId="{B0FA0A74-967D-497A-A741-FE5AA2FCEEFF}" srcOrd="0" destOrd="0" parTransId="{B4EE989C-9F3C-4CB5-86B5-D70A8565DF1D}" sibTransId="{0410CFB9-D21B-4097-9AA0-EA58951CB7E0}"/>
    <dgm:cxn modelId="{ED97AFA4-72B4-4178-9C7E-3642BEB85BE7}" type="presOf" srcId="{834EBF57-F638-43BB-A0D1-5381DC4127E4}" destId="{E21FE747-4A65-42D1-8BE3-68BD83303323}" srcOrd="0" destOrd="0" presId="urn:microsoft.com/office/officeart/2005/8/layout/lProcess3"/>
    <dgm:cxn modelId="{C6D20C3C-DA71-4D47-AA45-D8C5336F2F86}" type="presOf" srcId="{AC3A06C4-5204-4BF3-96BD-600356486EB8}" destId="{AAF593AF-D0A0-487F-A039-40D99F835113}" srcOrd="0" destOrd="0" presId="urn:microsoft.com/office/officeart/2005/8/layout/lProcess3"/>
    <dgm:cxn modelId="{16CE218F-C672-4248-9746-C0C5D6C06E7C}" srcId="{9787C7FD-F943-4292-916E-0C7A55CB26C2}" destId="{526F98F9-5C5C-4275-9A56-BC34A92A97A4}" srcOrd="2" destOrd="0" parTransId="{16D429BE-0F2A-4736-9347-6C3CEE611069}" sibTransId="{53851986-8B1C-4804-A591-289931A5D8F6}"/>
    <dgm:cxn modelId="{AC1E7FF2-4492-40B4-9D68-046C26EBB10A}" type="presOf" srcId="{C1113D99-39A9-423D-9436-8182886A459E}" destId="{5A3BD5F6-24EF-4C33-9C81-C0E6CFB0D3E0}" srcOrd="0" destOrd="0" presId="urn:microsoft.com/office/officeart/2005/8/layout/lProcess3"/>
    <dgm:cxn modelId="{36741136-3389-4587-9562-AFFEA8D9102B}" srcId="{172B7012-C704-4872-A8F4-7F3991D9A4A7}" destId="{0C20BCE4-37B2-4A1D-84B7-3897FB1F6BD7}" srcOrd="2" destOrd="0" parTransId="{262E5837-25F0-470A-9D99-3C46318F943B}" sibTransId="{2BAA4B75-552C-423E-8845-AE76EECEC4D2}"/>
    <dgm:cxn modelId="{192C5914-A70B-4921-BAA6-D021B06F63CA}" srcId="{172B7012-C704-4872-A8F4-7F3991D9A4A7}" destId="{043F2660-0028-4506-95AC-F025F959A80E}" srcOrd="0" destOrd="0" parTransId="{46D7023A-FA5F-440B-B7D6-49755C936325}" sibTransId="{B7FE6C1D-B9BF-4E47-80FA-28EF965039DE}"/>
    <dgm:cxn modelId="{7670AC53-32F8-428F-979B-BEEBBC59DDC8}" type="presOf" srcId="{1C698240-0B93-426D-AA84-FB048EB89F1E}" destId="{7FDBB765-6ABE-4E31-A0BA-91CED5B19729}" srcOrd="0" destOrd="0" presId="urn:microsoft.com/office/officeart/2005/8/layout/lProcess3"/>
    <dgm:cxn modelId="{88C90186-FFD6-48D6-BD89-E0046FEB8E8F}" srcId="{526F98F9-5C5C-4275-9A56-BC34A92A97A4}" destId="{DDF5E94A-87AA-4967-96D4-EB580F60770A}" srcOrd="0" destOrd="0" parTransId="{B2B88342-6073-4471-8856-FC09B3F48C39}" sibTransId="{7457748A-340A-4874-BAAE-1207A28F5EC9}"/>
    <dgm:cxn modelId="{0031D29A-F967-43F6-A4FE-6B5D4F4F30B8}" srcId="{AFA93ABC-BC85-4DB7-92E5-4A69AAE15DC1}" destId="{AC3A06C4-5204-4BF3-96BD-600356486EB8}" srcOrd="2" destOrd="0" parTransId="{6B146C93-2760-4EDE-B691-65DDCBE4C987}" sibTransId="{644C4630-ADC5-4AA8-9123-6EA975A71C33}"/>
    <dgm:cxn modelId="{4036C4E7-EC85-4F9C-A934-DA9B5E46A1FA}" type="presOf" srcId="{526F98F9-5C5C-4275-9A56-BC34A92A97A4}" destId="{C3778679-4F23-46DC-8A35-45F1CF138866}" srcOrd="0" destOrd="0" presId="urn:microsoft.com/office/officeart/2005/8/layout/lProcess3"/>
    <dgm:cxn modelId="{E1EBDD1C-2CBF-4FDB-83F3-3F81194FBABB}" type="presOf" srcId="{76423FFC-6BD8-4FEE-9D05-487F944FE250}" destId="{F57941C8-716E-4343-B7AF-BF3DDFFAFD0C}" srcOrd="0" destOrd="0" presId="urn:microsoft.com/office/officeart/2005/8/layout/lProcess3"/>
    <dgm:cxn modelId="{D0EC6581-A9D8-4541-8A5C-C01469E7AB6F}" type="presOf" srcId="{DDF5E94A-87AA-4967-96D4-EB580F60770A}" destId="{96690DF9-4DE2-400F-8754-A3CFCA033AF6}" srcOrd="0" destOrd="0" presId="urn:microsoft.com/office/officeart/2005/8/layout/lProcess3"/>
    <dgm:cxn modelId="{E0FF14FA-ADF2-432D-90EE-3E3A7EDC8B49}" srcId="{1C698240-0B93-426D-AA84-FB048EB89F1E}" destId="{834EBF57-F638-43BB-A0D1-5381DC4127E4}" srcOrd="1" destOrd="0" parTransId="{AB15A9B9-0839-40CB-BE39-FD190DAD2592}" sibTransId="{5B605830-A94C-4C96-A2C9-26D4BF247A95}"/>
    <dgm:cxn modelId="{1FAE2C6A-3C4F-4728-9B49-2A546145312F}" srcId="{526F98F9-5C5C-4275-9A56-BC34A92A97A4}" destId="{F457A32E-3F5C-44E5-9040-28E73ABAA28E}" srcOrd="1" destOrd="0" parTransId="{728ACF99-597A-4D21-A07E-B9E66B4FCE02}" sibTransId="{48BB7621-4245-4C81-8315-E6F5A3586410}"/>
    <dgm:cxn modelId="{514C5C2A-DFE0-4BA5-B1CB-B65EB657A533}" type="presOf" srcId="{4BA9FC85-0B1C-41F1-B393-AA705132302E}" destId="{89922E92-2940-4148-9111-0AFE6BB0115E}" srcOrd="0" destOrd="0" presId="urn:microsoft.com/office/officeart/2005/8/layout/lProcess3"/>
    <dgm:cxn modelId="{970C5B82-CE2C-40D8-9B19-53AF28866303}" type="presOf" srcId="{AFA93ABC-BC85-4DB7-92E5-4A69AAE15DC1}" destId="{FBAA404C-8FB3-4453-B63C-12FC371E78E8}" srcOrd="0" destOrd="0" presId="urn:microsoft.com/office/officeart/2005/8/layout/lProcess3"/>
    <dgm:cxn modelId="{B9CE6318-7063-40E1-9657-C5B082069BEA}" type="presOf" srcId="{B0FA0A74-967D-497A-A741-FE5AA2FCEEFF}" destId="{F34DD91B-9C3D-4803-BCE2-A6B8213B2C63}" srcOrd="0" destOrd="0" presId="urn:microsoft.com/office/officeart/2005/8/layout/lProcess3"/>
    <dgm:cxn modelId="{56D6396B-8AE7-4FD7-8F70-F21AF9A17DD5}" type="presOf" srcId="{0C20BCE4-37B2-4A1D-84B7-3897FB1F6BD7}" destId="{482CE9AA-7467-4D38-AD5D-F106E0156095}" srcOrd="0" destOrd="0" presId="urn:microsoft.com/office/officeart/2005/8/layout/lProcess3"/>
    <dgm:cxn modelId="{5C37C2A3-4647-4BA8-9B91-95D82A6F8E3A}" srcId="{9787C7FD-F943-4292-916E-0C7A55CB26C2}" destId="{172B7012-C704-4872-A8F4-7F3991D9A4A7}" srcOrd="3" destOrd="0" parTransId="{F0FDD5E3-3CF5-4A8E-B563-C66BC157419D}" sibTransId="{333F89E1-9B85-433B-BE89-AFEA4E58C3BF}"/>
    <dgm:cxn modelId="{F65497AE-CF0E-4F3F-B35B-9531D944FA47}" type="presOf" srcId="{A2348C68-DD24-4CD4-B6A4-973C91E10607}" destId="{E2591AA5-304A-42F6-9D83-186B07371C9C}" srcOrd="0" destOrd="0" presId="urn:microsoft.com/office/officeart/2005/8/layout/lProcess3"/>
    <dgm:cxn modelId="{80C0973F-2471-44EF-A774-254BD7CFED19}" type="presOf" srcId="{9787C7FD-F943-4292-916E-0C7A55CB26C2}" destId="{7E5ACEA9-C6B6-43D7-9230-6D76F103E118}" srcOrd="0" destOrd="0" presId="urn:microsoft.com/office/officeart/2005/8/layout/lProcess3"/>
    <dgm:cxn modelId="{D450E6C5-5D06-4F1B-8D18-4B9FF2D10EC7}" srcId="{AFA93ABC-BC85-4DB7-92E5-4A69AAE15DC1}" destId="{4BA9FC85-0B1C-41F1-B393-AA705132302E}" srcOrd="1" destOrd="0" parTransId="{BCA7653A-B187-4468-BA45-DEE2A0353F26}" sibTransId="{D58E70BE-B21C-4751-A2B0-B19402265E73}"/>
    <dgm:cxn modelId="{73082363-3CC9-4CF2-878B-30543142DAC6}" type="presOf" srcId="{F457A32E-3F5C-44E5-9040-28E73ABAA28E}" destId="{8A019EF4-0681-405A-BE6E-29132A3507B6}" srcOrd="0" destOrd="0" presId="urn:microsoft.com/office/officeart/2005/8/layout/lProcess3"/>
    <dgm:cxn modelId="{EC3D3335-7CB8-4DEB-ACAB-AAF3D217CB71}" srcId="{9787C7FD-F943-4292-916E-0C7A55CB26C2}" destId="{1C698240-0B93-426D-AA84-FB048EB89F1E}" srcOrd="1" destOrd="0" parTransId="{5553772E-5872-4C17-B63A-6E821778246F}" sibTransId="{6E89E26A-30F0-4979-BE26-EA31092AAD97}"/>
    <dgm:cxn modelId="{D137AA87-CC22-4445-878F-E5B1B899F3E9}" srcId="{172B7012-C704-4872-A8F4-7F3991D9A4A7}" destId="{3B5A2D1A-4662-46AD-8A70-0ACAF5F0C50A}" srcOrd="1" destOrd="0" parTransId="{AE7E53F2-B6DD-4AC3-80B9-A4066CDDB9A9}" sibTransId="{673B784B-25BB-4E99-81D3-12659CF5E93F}"/>
    <dgm:cxn modelId="{9A630709-AC46-4CA1-8039-DAD72C553ECA}" srcId="{9787C7FD-F943-4292-916E-0C7A55CB26C2}" destId="{AFA93ABC-BC85-4DB7-92E5-4A69AAE15DC1}" srcOrd="0" destOrd="0" parTransId="{79BF111B-6111-4A4D-913D-DAECC6565D01}" sibTransId="{8A7FA55D-41AA-4C90-8CF6-70C956AD2BD2}"/>
    <dgm:cxn modelId="{CC507CD4-52AE-4E7B-9BE9-49D325271A1E}" type="presOf" srcId="{043F2660-0028-4506-95AC-F025F959A80E}" destId="{FB28AE0B-3144-4E4B-BB53-BC460BCAA6C9}" srcOrd="0" destOrd="0" presId="urn:microsoft.com/office/officeart/2005/8/layout/lProcess3"/>
    <dgm:cxn modelId="{1462D9C2-1841-4131-B997-2145F7ACA3DD}" srcId="{526F98F9-5C5C-4275-9A56-BC34A92A97A4}" destId="{C1113D99-39A9-423D-9436-8182886A459E}" srcOrd="2" destOrd="0" parTransId="{788F0037-842F-40CC-A955-6F432DA2D527}" sibTransId="{CF7387D8-FC3A-4834-8ACA-4FC3BF5C627D}"/>
    <dgm:cxn modelId="{AB798A0A-D7B6-48C6-9157-0364F79CD016}" type="presOf" srcId="{172B7012-C704-4872-A8F4-7F3991D9A4A7}" destId="{335A4C1D-6B76-4D5E-9D67-69621D2D8C10}" srcOrd="0" destOrd="0" presId="urn:microsoft.com/office/officeart/2005/8/layout/lProcess3"/>
    <dgm:cxn modelId="{4C6B8085-0FEC-48D9-A4DC-4A8C872A9624}" srcId="{1C698240-0B93-426D-AA84-FB048EB89F1E}" destId="{76423FFC-6BD8-4FEE-9D05-487F944FE250}" srcOrd="2" destOrd="0" parTransId="{5BA7ECE4-C6A7-4632-99A9-81C1AD800D5C}" sibTransId="{1693E985-346D-4FCF-BF56-7492B9E578F1}"/>
    <dgm:cxn modelId="{BA14F694-3FEF-49E6-B685-673436D9E6F0}" type="presParOf" srcId="{7E5ACEA9-C6B6-43D7-9230-6D76F103E118}" destId="{C822842F-826B-4F2B-9CF7-3CF0CE198312}" srcOrd="0" destOrd="0" presId="urn:microsoft.com/office/officeart/2005/8/layout/lProcess3"/>
    <dgm:cxn modelId="{69159DD0-C6AE-42FD-9C4B-E1F786A02939}" type="presParOf" srcId="{C822842F-826B-4F2B-9CF7-3CF0CE198312}" destId="{FBAA404C-8FB3-4453-B63C-12FC371E78E8}" srcOrd="0" destOrd="0" presId="urn:microsoft.com/office/officeart/2005/8/layout/lProcess3"/>
    <dgm:cxn modelId="{ED9A80E4-04C0-4E17-8E89-884B7F847CB0}" type="presParOf" srcId="{C822842F-826B-4F2B-9CF7-3CF0CE198312}" destId="{E62332F0-E3C1-43D6-A61E-F636DCDE2C1D}" srcOrd="1" destOrd="0" presId="urn:microsoft.com/office/officeart/2005/8/layout/lProcess3"/>
    <dgm:cxn modelId="{80C24E36-4ED4-4549-AA4E-1E1DAC5CCBBD}" type="presParOf" srcId="{C822842F-826B-4F2B-9CF7-3CF0CE198312}" destId="{F34DD91B-9C3D-4803-BCE2-A6B8213B2C63}" srcOrd="2" destOrd="0" presId="urn:microsoft.com/office/officeart/2005/8/layout/lProcess3"/>
    <dgm:cxn modelId="{0DCFE347-96ED-4E49-94FE-10657D787B45}" type="presParOf" srcId="{C822842F-826B-4F2B-9CF7-3CF0CE198312}" destId="{B5C23750-9BBE-452D-9916-C0053F69E7CE}" srcOrd="3" destOrd="0" presId="urn:microsoft.com/office/officeart/2005/8/layout/lProcess3"/>
    <dgm:cxn modelId="{0E7E96EE-B080-4B69-B675-69FEE0550646}" type="presParOf" srcId="{C822842F-826B-4F2B-9CF7-3CF0CE198312}" destId="{89922E92-2940-4148-9111-0AFE6BB0115E}" srcOrd="4" destOrd="0" presId="urn:microsoft.com/office/officeart/2005/8/layout/lProcess3"/>
    <dgm:cxn modelId="{8062413A-5DC8-499B-B3D2-730532099B36}" type="presParOf" srcId="{C822842F-826B-4F2B-9CF7-3CF0CE198312}" destId="{C3070A5D-0BC2-4FBC-9413-34A10FBF0DC9}" srcOrd="5" destOrd="0" presId="urn:microsoft.com/office/officeart/2005/8/layout/lProcess3"/>
    <dgm:cxn modelId="{6B111494-14B5-466C-8724-08C58F96946F}" type="presParOf" srcId="{C822842F-826B-4F2B-9CF7-3CF0CE198312}" destId="{AAF593AF-D0A0-487F-A039-40D99F835113}" srcOrd="6" destOrd="0" presId="urn:microsoft.com/office/officeart/2005/8/layout/lProcess3"/>
    <dgm:cxn modelId="{797B9892-DC3C-44E5-80B3-5FEDDD3BAA4F}" type="presParOf" srcId="{7E5ACEA9-C6B6-43D7-9230-6D76F103E118}" destId="{9B4D1C93-B78A-4B38-9EC7-8E1073F5E5F8}" srcOrd="1" destOrd="0" presId="urn:microsoft.com/office/officeart/2005/8/layout/lProcess3"/>
    <dgm:cxn modelId="{4A7424D3-1560-4453-BA63-18F92E6E718D}" type="presParOf" srcId="{7E5ACEA9-C6B6-43D7-9230-6D76F103E118}" destId="{36A484E8-C35A-4A0C-93A7-7FEE21124CB2}" srcOrd="2" destOrd="0" presId="urn:microsoft.com/office/officeart/2005/8/layout/lProcess3"/>
    <dgm:cxn modelId="{E28EE65D-C100-4CDF-AE97-590F0054A7A5}" type="presParOf" srcId="{36A484E8-C35A-4A0C-93A7-7FEE21124CB2}" destId="{7FDBB765-6ABE-4E31-A0BA-91CED5B19729}" srcOrd="0" destOrd="0" presId="urn:microsoft.com/office/officeart/2005/8/layout/lProcess3"/>
    <dgm:cxn modelId="{62558628-71C9-487B-A6A9-ECC150558287}" type="presParOf" srcId="{36A484E8-C35A-4A0C-93A7-7FEE21124CB2}" destId="{2B93826C-B003-49F8-AC76-57EEE3212D8C}" srcOrd="1" destOrd="0" presId="urn:microsoft.com/office/officeart/2005/8/layout/lProcess3"/>
    <dgm:cxn modelId="{818EDA8F-3141-470C-8A8F-652DFBFBAD13}" type="presParOf" srcId="{36A484E8-C35A-4A0C-93A7-7FEE21124CB2}" destId="{E2591AA5-304A-42F6-9D83-186B07371C9C}" srcOrd="2" destOrd="0" presId="urn:microsoft.com/office/officeart/2005/8/layout/lProcess3"/>
    <dgm:cxn modelId="{D44C21C1-8BB8-4107-BEBF-AD1FCD3764FD}" type="presParOf" srcId="{36A484E8-C35A-4A0C-93A7-7FEE21124CB2}" destId="{F82D72C0-F0CC-455E-9F01-8559B31C4AAC}" srcOrd="3" destOrd="0" presId="urn:microsoft.com/office/officeart/2005/8/layout/lProcess3"/>
    <dgm:cxn modelId="{577CC666-E8FF-4767-9750-37356B418910}" type="presParOf" srcId="{36A484E8-C35A-4A0C-93A7-7FEE21124CB2}" destId="{E21FE747-4A65-42D1-8BE3-68BD83303323}" srcOrd="4" destOrd="0" presId="urn:microsoft.com/office/officeart/2005/8/layout/lProcess3"/>
    <dgm:cxn modelId="{526CF3D7-02AF-460C-97E9-EA1E99ABC237}" type="presParOf" srcId="{36A484E8-C35A-4A0C-93A7-7FEE21124CB2}" destId="{EC5B0881-8814-4D1B-994F-89DD00AD74D3}" srcOrd="5" destOrd="0" presId="urn:microsoft.com/office/officeart/2005/8/layout/lProcess3"/>
    <dgm:cxn modelId="{05A633B6-E0C1-46BC-A60A-48885A64574D}" type="presParOf" srcId="{36A484E8-C35A-4A0C-93A7-7FEE21124CB2}" destId="{F57941C8-716E-4343-B7AF-BF3DDFFAFD0C}" srcOrd="6" destOrd="0" presId="urn:microsoft.com/office/officeart/2005/8/layout/lProcess3"/>
    <dgm:cxn modelId="{15506C75-33FB-4CD7-9BE3-53C566B781A3}" type="presParOf" srcId="{7E5ACEA9-C6B6-43D7-9230-6D76F103E118}" destId="{2AC4BF06-A673-4E6D-9C1D-F2D0ADB97EFA}" srcOrd="3" destOrd="0" presId="urn:microsoft.com/office/officeart/2005/8/layout/lProcess3"/>
    <dgm:cxn modelId="{44A0CD9F-672B-4687-965B-1C51EB6A8636}" type="presParOf" srcId="{7E5ACEA9-C6B6-43D7-9230-6D76F103E118}" destId="{C95C8BBD-B021-4CD2-9A80-78B3EB9A0E0C}" srcOrd="4" destOrd="0" presId="urn:microsoft.com/office/officeart/2005/8/layout/lProcess3"/>
    <dgm:cxn modelId="{B65CB06B-F8D2-4220-A2F5-B0F6F3615E24}" type="presParOf" srcId="{C95C8BBD-B021-4CD2-9A80-78B3EB9A0E0C}" destId="{C3778679-4F23-46DC-8A35-45F1CF138866}" srcOrd="0" destOrd="0" presId="urn:microsoft.com/office/officeart/2005/8/layout/lProcess3"/>
    <dgm:cxn modelId="{DECD76C1-E9A7-4944-8E7C-13D2B35F9F62}" type="presParOf" srcId="{C95C8BBD-B021-4CD2-9A80-78B3EB9A0E0C}" destId="{E4FEBA22-56B1-40AC-8A1C-CB9418A45A0D}" srcOrd="1" destOrd="0" presId="urn:microsoft.com/office/officeart/2005/8/layout/lProcess3"/>
    <dgm:cxn modelId="{C7FB543E-81EB-49EE-AC76-546D45C02857}" type="presParOf" srcId="{C95C8BBD-B021-4CD2-9A80-78B3EB9A0E0C}" destId="{96690DF9-4DE2-400F-8754-A3CFCA033AF6}" srcOrd="2" destOrd="0" presId="urn:microsoft.com/office/officeart/2005/8/layout/lProcess3"/>
    <dgm:cxn modelId="{960F9E1E-1470-4974-B275-4A6D23F58733}" type="presParOf" srcId="{C95C8BBD-B021-4CD2-9A80-78B3EB9A0E0C}" destId="{31CCF7AC-9282-462F-824C-70D27EA89559}" srcOrd="3" destOrd="0" presId="urn:microsoft.com/office/officeart/2005/8/layout/lProcess3"/>
    <dgm:cxn modelId="{4B8D06D2-5965-4ED4-82FF-2F0DC8167FE1}" type="presParOf" srcId="{C95C8BBD-B021-4CD2-9A80-78B3EB9A0E0C}" destId="{8A019EF4-0681-405A-BE6E-29132A3507B6}" srcOrd="4" destOrd="0" presId="urn:microsoft.com/office/officeart/2005/8/layout/lProcess3"/>
    <dgm:cxn modelId="{741DC6B8-16CD-4C3D-A6C5-26CE684AFC41}" type="presParOf" srcId="{C95C8BBD-B021-4CD2-9A80-78B3EB9A0E0C}" destId="{924F6B20-6A63-497D-A6B4-3007F393FA6F}" srcOrd="5" destOrd="0" presId="urn:microsoft.com/office/officeart/2005/8/layout/lProcess3"/>
    <dgm:cxn modelId="{A689A870-1DE1-4240-8759-C7C196838C7D}" type="presParOf" srcId="{C95C8BBD-B021-4CD2-9A80-78B3EB9A0E0C}" destId="{5A3BD5F6-24EF-4C33-9C81-C0E6CFB0D3E0}" srcOrd="6" destOrd="0" presId="urn:microsoft.com/office/officeart/2005/8/layout/lProcess3"/>
    <dgm:cxn modelId="{8847343F-F9C5-4778-9CE5-26AD705CA001}" type="presParOf" srcId="{7E5ACEA9-C6B6-43D7-9230-6D76F103E118}" destId="{350352FC-3E24-4164-AFD1-A685CFC4EDC4}" srcOrd="5" destOrd="0" presId="urn:microsoft.com/office/officeart/2005/8/layout/lProcess3"/>
    <dgm:cxn modelId="{856A224A-931A-425D-9F42-273DD04FB82E}" type="presParOf" srcId="{7E5ACEA9-C6B6-43D7-9230-6D76F103E118}" destId="{83183DF2-3D0C-40D6-8C43-281CC3876E90}" srcOrd="6" destOrd="0" presId="urn:microsoft.com/office/officeart/2005/8/layout/lProcess3"/>
    <dgm:cxn modelId="{B7547032-6815-48D4-AC35-9E40222CA6D2}" type="presParOf" srcId="{83183DF2-3D0C-40D6-8C43-281CC3876E90}" destId="{335A4C1D-6B76-4D5E-9D67-69621D2D8C10}" srcOrd="0" destOrd="0" presId="urn:microsoft.com/office/officeart/2005/8/layout/lProcess3"/>
    <dgm:cxn modelId="{EDD66E82-9B1A-45BA-8BF4-3985D53EE5AD}" type="presParOf" srcId="{83183DF2-3D0C-40D6-8C43-281CC3876E90}" destId="{C1126681-4A57-4C1B-BC72-64D001B05C5B}" srcOrd="1" destOrd="0" presId="urn:microsoft.com/office/officeart/2005/8/layout/lProcess3"/>
    <dgm:cxn modelId="{D6639ECB-C179-479E-BB62-D707E7D89577}" type="presParOf" srcId="{83183DF2-3D0C-40D6-8C43-281CC3876E90}" destId="{FB28AE0B-3144-4E4B-BB53-BC460BCAA6C9}" srcOrd="2" destOrd="0" presId="urn:microsoft.com/office/officeart/2005/8/layout/lProcess3"/>
    <dgm:cxn modelId="{DB0EA49F-262E-4E31-B945-11883FF883F3}" type="presParOf" srcId="{83183DF2-3D0C-40D6-8C43-281CC3876E90}" destId="{58DAB295-D572-42CF-8336-564FC2778A5D}" srcOrd="3" destOrd="0" presId="urn:microsoft.com/office/officeart/2005/8/layout/lProcess3"/>
    <dgm:cxn modelId="{DA05729F-ABA5-4979-A6E8-D109F0CC6D21}" type="presParOf" srcId="{83183DF2-3D0C-40D6-8C43-281CC3876E90}" destId="{4178F3AD-FFF4-4C9A-A1AB-A6A1FAA89149}" srcOrd="4" destOrd="0" presId="urn:microsoft.com/office/officeart/2005/8/layout/lProcess3"/>
    <dgm:cxn modelId="{97B0B2A1-955F-4024-990E-D5E3E8EB691A}" type="presParOf" srcId="{83183DF2-3D0C-40D6-8C43-281CC3876E90}" destId="{C4E28CAE-7575-48F2-A7B4-1889DAE98BD6}" srcOrd="5" destOrd="0" presId="urn:microsoft.com/office/officeart/2005/8/layout/lProcess3"/>
    <dgm:cxn modelId="{79A50219-E899-4A92-AD2D-94D7B3B85742}" type="presParOf" srcId="{83183DF2-3D0C-40D6-8C43-281CC3876E90}" destId="{482CE9AA-7467-4D38-AD5D-F106E0156095}"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88B103-764B-4BC7-9150-A537BE6E3E5C}" type="doc">
      <dgm:prSet loTypeId="urn:microsoft.com/office/officeart/2005/8/layout/cycle1" loCatId="cycle" qsTypeId="urn:microsoft.com/office/officeart/2005/8/quickstyle/3d2" qsCatId="3D" csTypeId="urn:microsoft.com/office/officeart/2005/8/colors/colorful1#1" csCatId="colorful" phldr="1"/>
      <dgm:spPr/>
      <dgm:t>
        <a:bodyPr/>
        <a:lstStyle/>
        <a:p>
          <a:endParaRPr lang="en-AU"/>
        </a:p>
      </dgm:t>
    </dgm:pt>
    <dgm:pt modelId="{6AF17B7E-C08B-49BA-A466-3B38DC986A83}">
      <dgm:prSet phldrT="[Text]" custT="1">
        <dgm:style>
          <a:lnRef idx="2">
            <a:schemeClr val="accent6"/>
          </a:lnRef>
          <a:fillRef idx="1">
            <a:schemeClr val="lt1"/>
          </a:fillRef>
          <a:effectRef idx="0">
            <a:schemeClr val="accent6"/>
          </a:effectRef>
          <a:fontRef idx="minor">
            <a:schemeClr val="dk1"/>
          </a:fontRef>
        </dgm:style>
      </dgm:prSet>
      <dgm:spPr/>
      <dgm:t>
        <a:bodyPr/>
        <a:lstStyle/>
        <a:p>
          <a:r>
            <a:rPr lang="en-AU" sz="1400" dirty="0" smtClean="0">
              <a:latin typeface="+mj-lt"/>
            </a:rPr>
            <a:t>Take the optimal decision 2</a:t>
          </a:r>
          <a:endParaRPr lang="en-AU" sz="1400" dirty="0">
            <a:latin typeface="+mj-lt"/>
          </a:endParaRPr>
        </a:p>
      </dgm:t>
    </dgm:pt>
    <dgm:pt modelId="{3F4C1E52-222D-4097-889C-F7B674B57B5F}" type="parTrans" cxnId="{848B77EF-CB32-44FE-8262-352E34F8FCDD}">
      <dgm:prSet/>
      <dgm:spPr/>
      <dgm:t>
        <a:bodyPr/>
        <a:lstStyle/>
        <a:p>
          <a:endParaRPr lang="en-AU" sz="3200">
            <a:latin typeface="+mj-lt"/>
          </a:endParaRPr>
        </a:p>
      </dgm:t>
    </dgm:pt>
    <dgm:pt modelId="{BBF491BE-F21D-487D-B71A-46A4F23A5559}" type="sibTrans" cxnId="{848B77EF-CB32-44FE-8262-352E34F8FCDD}">
      <dgm:prSet/>
      <dgm:spPr/>
      <dgm:t>
        <a:bodyPr/>
        <a:lstStyle/>
        <a:p>
          <a:endParaRPr lang="en-AU" sz="3200">
            <a:latin typeface="+mj-lt"/>
          </a:endParaRPr>
        </a:p>
      </dgm:t>
    </dgm:pt>
    <dgm:pt modelId="{A841167A-BA00-4FE3-826C-775D8A6A6FDA}">
      <dgm:prSet phldrT="[Text]" custT="1">
        <dgm:style>
          <a:lnRef idx="2">
            <a:schemeClr val="accent2"/>
          </a:lnRef>
          <a:fillRef idx="1">
            <a:schemeClr val="lt1"/>
          </a:fillRef>
          <a:effectRef idx="0">
            <a:schemeClr val="accent2"/>
          </a:effectRef>
          <a:fontRef idx="minor">
            <a:schemeClr val="dk1"/>
          </a:fontRef>
        </dgm:style>
      </dgm:prSet>
      <dgm:spPr/>
      <dgm:t>
        <a:bodyPr/>
        <a:lstStyle/>
        <a:p>
          <a:r>
            <a:rPr lang="en-AU" sz="1400" dirty="0" smtClean="0">
              <a:latin typeface="+mj-lt"/>
            </a:rPr>
            <a:t>Expected cost of decisions 1+2</a:t>
          </a:r>
          <a:endParaRPr lang="en-AU" sz="1400" dirty="0">
            <a:latin typeface="+mj-lt"/>
          </a:endParaRPr>
        </a:p>
      </dgm:t>
    </dgm:pt>
    <dgm:pt modelId="{F31EC8D6-370F-4A12-8047-EC2CC78BE769}" type="parTrans" cxnId="{11788E05-1871-4820-B342-B8BA042F332D}">
      <dgm:prSet/>
      <dgm:spPr/>
      <dgm:t>
        <a:bodyPr/>
        <a:lstStyle/>
        <a:p>
          <a:endParaRPr lang="en-AU" sz="3200">
            <a:latin typeface="+mj-lt"/>
          </a:endParaRPr>
        </a:p>
      </dgm:t>
    </dgm:pt>
    <dgm:pt modelId="{9E5A5E41-D343-4BE2-AB43-545AD269F79C}" type="sibTrans" cxnId="{11788E05-1871-4820-B342-B8BA042F332D}">
      <dgm:prSet/>
      <dgm:spPr/>
      <dgm:t>
        <a:bodyPr/>
        <a:lstStyle/>
        <a:p>
          <a:endParaRPr lang="en-AU" sz="3200">
            <a:latin typeface="+mj-lt"/>
          </a:endParaRPr>
        </a:p>
      </dgm:t>
    </dgm:pt>
    <dgm:pt modelId="{CDCC8E4A-2666-47DC-82F2-EFADD64C4834}">
      <dgm:prSet phldrT="[Text]" custT="1">
        <dgm:style>
          <a:lnRef idx="2">
            <a:schemeClr val="accent3"/>
          </a:lnRef>
          <a:fillRef idx="1">
            <a:schemeClr val="lt1"/>
          </a:fillRef>
          <a:effectRef idx="0">
            <a:schemeClr val="accent3"/>
          </a:effectRef>
          <a:fontRef idx="minor">
            <a:schemeClr val="dk1"/>
          </a:fontRef>
        </dgm:style>
      </dgm:prSet>
      <dgm:spPr/>
      <dgm:t>
        <a:bodyPr/>
        <a:lstStyle/>
        <a:p>
          <a:r>
            <a:rPr lang="en-AU" sz="1400" dirty="0" smtClean="0">
              <a:latin typeface="+mj-lt"/>
            </a:rPr>
            <a:t>Is there  a better Decision 1?</a:t>
          </a:r>
          <a:endParaRPr lang="en-AU" sz="1400" dirty="0">
            <a:latin typeface="+mj-lt"/>
          </a:endParaRPr>
        </a:p>
      </dgm:t>
    </dgm:pt>
    <dgm:pt modelId="{6B6BB68B-1FF2-480E-8960-7513935E4193}" type="parTrans" cxnId="{7BE6258C-2BF0-4763-9B88-DA01F8B825BC}">
      <dgm:prSet/>
      <dgm:spPr/>
      <dgm:t>
        <a:bodyPr/>
        <a:lstStyle/>
        <a:p>
          <a:endParaRPr lang="en-AU" sz="3200">
            <a:latin typeface="+mj-lt"/>
          </a:endParaRPr>
        </a:p>
      </dgm:t>
    </dgm:pt>
    <dgm:pt modelId="{E34DA14D-E986-475B-A5C4-D016CA12A31B}" type="sibTrans" cxnId="{7BE6258C-2BF0-4763-9B88-DA01F8B825BC}">
      <dgm:prSet/>
      <dgm:spPr/>
      <dgm:t>
        <a:bodyPr/>
        <a:lstStyle/>
        <a:p>
          <a:endParaRPr lang="en-AU" sz="3200">
            <a:latin typeface="+mj-lt"/>
          </a:endParaRPr>
        </a:p>
      </dgm:t>
    </dgm:pt>
    <dgm:pt modelId="{C4092434-9BE7-40E7-B843-4416EC2AF011}">
      <dgm:prSet phldrT="[Text]" custT="1">
        <dgm:style>
          <a:lnRef idx="2">
            <a:schemeClr val="accent4"/>
          </a:lnRef>
          <a:fillRef idx="1">
            <a:schemeClr val="lt1"/>
          </a:fillRef>
          <a:effectRef idx="0">
            <a:schemeClr val="accent4"/>
          </a:effectRef>
          <a:fontRef idx="minor">
            <a:schemeClr val="dk1"/>
          </a:fontRef>
        </dgm:style>
      </dgm:prSet>
      <dgm:spPr/>
      <dgm:t>
        <a:bodyPr/>
        <a:lstStyle/>
        <a:p>
          <a:r>
            <a:rPr lang="en-AU" sz="1400" dirty="0" smtClean="0">
              <a:latin typeface="+mj-lt"/>
            </a:rPr>
            <a:t>Take Decision 1</a:t>
          </a:r>
          <a:endParaRPr lang="en-AU" sz="1400" dirty="0">
            <a:latin typeface="+mj-lt"/>
          </a:endParaRPr>
        </a:p>
      </dgm:t>
    </dgm:pt>
    <dgm:pt modelId="{AD2CA8F0-F088-4397-A67D-1FCBD0381D01}" type="parTrans" cxnId="{27BE59B7-9C2F-48DA-B857-4CA9A20CCED9}">
      <dgm:prSet/>
      <dgm:spPr/>
      <dgm:t>
        <a:bodyPr/>
        <a:lstStyle/>
        <a:p>
          <a:endParaRPr lang="en-AU" sz="3200">
            <a:latin typeface="+mj-lt"/>
          </a:endParaRPr>
        </a:p>
      </dgm:t>
    </dgm:pt>
    <dgm:pt modelId="{D6B3EFB3-F870-426C-A141-6479FB4BC99D}" type="sibTrans" cxnId="{27BE59B7-9C2F-48DA-B857-4CA9A20CCED9}">
      <dgm:prSet/>
      <dgm:spPr/>
      <dgm:t>
        <a:bodyPr/>
        <a:lstStyle/>
        <a:p>
          <a:endParaRPr lang="en-AU" sz="3200">
            <a:latin typeface="+mj-lt"/>
          </a:endParaRPr>
        </a:p>
      </dgm:t>
    </dgm:pt>
    <dgm:pt modelId="{64589F2A-A8A2-40EC-9E35-FC3698EA17B7}">
      <dgm:prSet phldrT="[Text]" custT="1">
        <dgm:style>
          <a:lnRef idx="2">
            <a:schemeClr val="accent5"/>
          </a:lnRef>
          <a:fillRef idx="1">
            <a:schemeClr val="lt1"/>
          </a:fillRef>
          <a:effectRef idx="0">
            <a:schemeClr val="accent5"/>
          </a:effectRef>
          <a:fontRef idx="minor">
            <a:schemeClr val="dk1"/>
          </a:fontRef>
        </dgm:style>
      </dgm:prSet>
      <dgm:spPr/>
      <dgm:t>
        <a:bodyPr/>
        <a:lstStyle/>
        <a:p>
          <a:r>
            <a:rPr lang="en-AU" sz="1200" dirty="0" smtClean="0">
              <a:latin typeface="+mj-lt"/>
            </a:rPr>
            <a:t>Reveal the many possible outcomes</a:t>
          </a:r>
          <a:endParaRPr lang="en-AU" sz="1200" dirty="0">
            <a:latin typeface="+mj-lt"/>
          </a:endParaRPr>
        </a:p>
      </dgm:t>
    </dgm:pt>
    <dgm:pt modelId="{EDF7BBE0-F84D-4D45-919B-4CBF7CA2F583}" type="parTrans" cxnId="{D80D4A18-9229-4B58-AE64-5F5B8DA9CD26}">
      <dgm:prSet/>
      <dgm:spPr/>
      <dgm:t>
        <a:bodyPr/>
        <a:lstStyle/>
        <a:p>
          <a:endParaRPr lang="en-AU" sz="3200">
            <a:latin typeface="+mj-lt"/>
          </a:endParaRPr>
        </a:p>
      </dgm:t>
    </dgm:pt>
    <dgm:pt modelId="{66B46D6D-8A58-421D-A004-561905B60BF7}" type="sibTrans" cxnId="{D80D4A18-9229-4B58-AE64-5F5B8DA9CD26}">
      <dgm:prSet/>
      <dgm:spPr/>
      <dgm:t>
        <a:bodyPr/>
        <a:lstStyle/>
        <a:p>
          <a:endParaRPr lang="en-AU" sz="3200">
            <a:latin typeface="+mj-lt"/>
          </a:endParaRPr>
        </a:p>
      </dgm:t>
    </dgm:pt>
    <dgm:pt modelId="{30FBF257-3928-4B58-A2C0-72E29B61000E}" type="pres">
      <dgm:prSet presAssocID="{5388B103-764B-4BC7-9150-A537BE6E3E5C}" presName="cycle" presStyleCnt="0">
        <dgm:presLayoutVars>
          <dgm:dir/>
          <dgm:resizeHandles val="exact"/>
        </dgm:presLayoutVars>
      </dgm:prSet>
      <dgm:spPr/>
      <dgm:t>
        <a:bodyPr/>
        <a:lstStyle/>
        <a:p>
          <a:endParaRPr lang="en-AU"/>
        </a:p>
      </dgm:t>
    </dgm:pt>
    <dgm:pt modelId="{D49CEA31-2562-4194-BF21-08AD8C48875D}" type="pres">
      <dgm:prSet presAssocID="{6AF17B7E-C08B-49BA-A466-3B38DC986A83}" presName="dummy" presStyleCnt="0"/>
      <dgm:spPr/>
    </dgm:pt>
    <dgm:pt modelId="{4E630224-6BD2-4CAB-A346-260C99769C99}" type="pres">
      <dgm:prSet presAssocID="{6AF17B7E-C08B-49BA-A466-3B38DC986A83}" presName="node" presStyleLbl="revTx" presStyleIdx="0" presStyleCnt="5">
        <dgm:presLayoutVars>
          <dgm:bulletEnabled val="1"/>
        </dgm:presLayoutVars>
      </dgm:prSet>
      <dgm:spPr/>
      <dgm:t>
        <a:bodyPr/>
        <a:lstStyle/>
        <a:p>
          <a:endParaRPr lang="en-AU"/>
        </a:p>
      </dgm:t>
    </dgm:pt>
    <dgm:pt modelId="{BC8B6F62-6693-4BB7-8B34-C0185E81C8C8}" type="pres">
      <dgm:prSet presAssocID="{BBF491BE-F21D-487D-B71A-46A4F23A5559}" presName="sibTrans" presStyleLbl="node1" presStyleIdx="0" presStyleCnt="5"/>
      <dgm:spPr/>
      <dgm:t>
        <a:bodyPr/>
        <a:lstStyle/>
        <a:p>
          <a:endParaRPr lang="en-AU"/>
        </a:p>
      </dgm:t>
    </dgm:pt>
    <dgm:pt modelId="{29235C2E-A8D4-44E8-9EEB-D3CB25770E2D}" type="pres">
      <dgm:prSet presAssocID="{A841167A-BA00-4FE3-826C-775D8A6A6FDA}" presName="dummy" presStyleCnt="0"/>
      <dgm:spPr/>
    </dgm:pt>
    <dgm:pt modelId="{64788234-7DF4-4921-BD75-536151018DD7}" type="pres">
      <dgm:prSet presAssocID="{A841167A-BA00-4FE3-826C-775D8A6A6FDA}" presName="node" presStyleLbl="revTx" presStyleIdx="1" presStyleCnt="5">
        <dgm:presLayoutVars>
          <dgm:bulletEnabled val="1"/>
        </dgm:presLayoutVars>
      </dgm:prSet>
      <dgm:spPr/>
      <dgm:t>
        <a:bodyPr/>
        <a:lstStyle/>
        <a:p>
          <a:endParaRPr lang="en-AU"/>
        </a:p>
      </dgm:t>
    </dgm:pt>
    <dgm:pt modelId="{19D476C5-8ECB-4368-90E0-B9A32DCAE336}" type="pres">
      <dgm:prSet presAssocID="{9E5A5E41-D343-4BE2-AB43-545AD269F79C}" presName="sibTrans" presStyleLbl="node1" presStyleIdx="1" presStyleCnt="5"/>
      <dgm:spPr/>
      <dgm:t>
        <a:bodyPr/>
        <a:lstStyle/>
        <a:p>
          <a:endParaRPr lang="en-AU"/>
        </a:p>
      </dgm:t>
    </dgm:pt>
    <dgm:pt modelId="{2A6868B2-1682-4E8E-9744-404627B4D45D}" type="pres">
      <dgm:prSet presAssocID="{CDCC8E4A-2666-47DC-82F2-EFADD64C4834}" presName="dummy" presStyleCnt="0"/>
      <dgm:spPr/>
    </dgm:pt>
    <dgm:pt modelId="{B71380E3-5169-4EA5-8C0F-8AD180F464DC}" type="pres">
      <dgm:prSet presAssocID="{CDCC8E4A-2666-47DC-82F2-EFADD64C4834}" presName="node" presStyleLbl="revTx" presStyleIdx="2" presStyleCnt="5">
        <dgm:presLayoutVars>
          <dgm:bulletEnabled val="1"/>
        </dgm:presLayoutVars>
      </dgm:prSet>
      <dgm:spPr/>
      <dgm:t>
        <a:bodyPr/>
        <a:lstStyle/>
        <a:p>
          <a:endParaRPr lang="en-AU"/>
        </a:p>
      </dgm:t>
    </dgm:pt>
    <dgm:pt modelId="{A70D046E-04AA-472E-8DC1-DE7C9A4D84E7}" type="pres">
      <dgm:prSet presAssocID="{E34DA14D-E986-475B-A5C4-D016CA12A31B}" presName="sibTrans" presStyleLbl="node1" presStyleIdx="2" presStyleCnt="5"/>
      <dgm:spPr/>
      <dgm:t>
        <a:bodyPr/>
        <a:lstStyle/>
        <a:p>
          <a:endParaRPr lang="en-AU"/>
        </a:p>
      </dgm:t>
    </dgm:pt>
    <dgm:pt modelId="{509DA431-DDDE-470C-88A3-963D1559AB0C}" type="pres">
      <dgm:prSet presAssocID="{C4092434-9BE7-40E7-B843-4416EC2AF011}" presName="dummy" presStyleCnt="0"/>
      <dgm:spPr/>
    </dgm:pt>
    <dgm:pt modelId="{729CD3AB-C1D6-488C-AF1C-B126D2F1832C}" type="pres">
      <dgm:prSet presAssocID="{C4092434-9BE7-40E7-B843-4416EC2AF011}" presName="node" presStyleLbl="revTx" presStyleIdx="3" presStyleCnt="5">
        <dgm:presLayoutVars>
          <dgm:bulletEnabled val="1"/>
        </dgm:presLayoutVars>
      </dgm:prSet>
      <dgm:spPr/>
      <dgm:t>
        <a:bodyPr/>
        <a:lstStyle/>
        <a:p>
          <a:endParaRPr lang="en-AU"/>
        </a:p>
      </dgm:t>
    </dgm:pt>
    <dgm:pt modelId="{AEF7A5AB-E833-409E-9285-9435FB12474C}" type="pres">
      <dgm:prSet presAssocID="{D6B3EFB3-F870-426C-A141-6479FB4BC99D}" presName="sibTrans" presStyleLbl="node1" presStyleIdx="3" presStyleCnt="5"/>
      <dgm:spPr/>
      <dgm:t>
        <a:bodyPr/>
        <a:lstStyle/>
        <a:p>
          <a:endParaRPr lang="en-AU"/>
        </a:p>
      </dgm:t>
    </dgm:pt>
    <dgm:pt modelId="{16C6232B-FBA2-4CE1-9E4F-49F5CB2E5E39}" type="pres">
      <dgm:prSet presAssocID="{64589F2A-A8A2-40EC-9E35-FC3698EA17B7}" presName="dummy" presStyleCnt="0"/>
      <dgm:spPr/>
    </dgm:pt>
    <dgm:pt modelId="{A4FB0DDF-0C88-47C0-B920-3C1E56DF5EF5}" type="pres">
      <dgm:prSet presAssocID="{64589F2A-A8A2-40EC-9E35-FC3698EA17B7}" presName="node" presStyleLbl="revTx" presStyleIdx="4" presStyleCnt="5">
        <dgm:presLayoutVars>
          <dgm:bulletEnabled val="1"/>
        </dgm:presLayoutVars>
      </dgm:prSet>
      <dgm:spPr/>
      <dgm:t>
        <a:bodyPr/>
        <a:lstStyle/>
        <a:p>
          <a:endParaRPr lang="en-AU"/>
        </a:p>
      </dgm:t>
    </dgm:pt>
    <dgm:pt modelId="{CC04BF01-BD3C-4307-BAE1-99371D09CD05}" type="pres">
      <dgm:prSet presAssocID="{66B46D6D-8A58-421D-A004-561905B60BF7}" presName="sibTrans" presStyleLbl="node1" presStyleIdx="4" presStyleCnt="5"/>
      <dgm:spPr/>
      <dgm:t>
        <a:bodyPr/>
        <a:lstStyle/>
        <a:p>
          <a:endParaRPr lang="en-AU"/>
        </a:p>
      </dgm:t>
    </dgm:pt>
  </dgm:ptLst>
  <dgm:cxnLst>
    <dgm:cxn modelId="{7BE6258C-2BF0-4763-9B88-DA01F8B825BC}" srcId="{5388B103-764B-4BC7-9150-A537BE6E3E5C}" destId="{CDCC8E4A-2666-47DC-82F2-EFADD64C4834}" srcOrd="2" destOrd="0" parTransId="{6B6BB68B-1FF2-480E-8960-7513935E4193}" sibTransId="{E34DA14D-E986-475B-A5C4-D016CA12A31B}"/>
    <dgm:cxn modelId="{D80D4A18-9229-4B58-AE64-5F5B8DA9CD26}" srcId="{5388B103-764B-4BC7-9150-A537BE6E3E5C}" destId="{64589F2A-A8A2-40EC-9E35-FC3698EA17B7}" srcOrd="4" destOrd="0" parTransId="{EDF7BBE0-F84D-4D45-919B-4CBF7CA2F583}" sibTransId="{66B46D6D-8A58-421D-A004-561905B60BF7}"/>
    <dgm:cxn modelId="{05DDAB16-6809-4E2F-8ECF-DF64C25EC05A}" type="presOf" srcId="{66B46D6D-8A58-421D-A004-561905B60BF7}" destId="{CC04BF01-BD3C-4307-BAE1-99371D09CD05}" srcOrd="0" destOrd="0" presId="urn:microsoft.com/office/officeart/2005/8/layout/cycle1"/>
    <dgm:cxn modelId="{B752D8CE-8EFE-48AB-AC82-AFEADCD0F12A}" type="presOf" srcId="{A841167A-BA00-4FE3-826C-775D8A6A6FDA}" destId="{64788234-7DF4-4921-BD75-536151018DD7}" srcOrd="0" destOrd="0" presId="urn:microsoft.com/office/officeart/2005/8/layout/cycle1"/>
    <dgm:cxn modelId="{C1A83631-83EF-4826-8D13-2A51B284E895}" type="presOf" srcId="{6AF17B7E-C08B-49BA-A466-3B38DC986A83}" destId="{4E630224-6BD2-4CAB-A346-260C99769C99}" srcOrd="0" destOrd="0" presId="urn:microsoft.com/office/officeart/2005/8/layout/cycle1"/>
    <dgm:cxn modelId="{848B77EF-CB32-44FE-8262-352E34F8FCDD}" srcId="{5388B103-764B-4BC7-9150-A537BE6E3E5C}" destId="{6AF17B7E-C08B-49BA-A466-3B38DC986A83}" srcOrd="0" destOrd="0" parTransId="{3F4C1E52-222D-4097-889C-F7B674B57B5F}" sibTransId="{BBF491BE-F21D-487D-B71A-46A4F23A5559}"/>
    <dgm:cxn modelId="{78F5E297-2411-40F5-96E7-F15CDED911CE}" type="presOf" srcId="{9E5A5E41-D343-4BE2-AB43-545AD269F79C}" destId="{19D476C5-8ECB-4368-90E0-B9A32DCAE336}" srcOrd="0" destOrd="0" presId="urn:microsoft.com/office/officeart/2005/8/layout/cycle1"/>
    <dgm:cxn modelId="{11788E05-1871-4820-B342-B8BA042F332D}" srcId="{5388B103-764B-4BC7-9150-A537BE6E3E5C}" destId="{A841167A-BA00-4FE3-826C-775D8A6A6FDA}" srcOrd="1" destOrd="0" parTransId="{F31EC8D6-370F-4A12-8047-EC2CC78BE769}" sibTransId="{9E5A5E41-D343-4BE2-AB43-545AD269F79C}"/>
    <dgm:cxn modelId="{27BE59B7-9C2F-48DA-B857-4CA9A20CCED9}" srcId="{5388B103-764B-4BC7-9150-A537BE6E3E5C}" destId="{C4092434-9BE7-40E7-B843-4416EC2AF011}" srcOrd="3" destOrd="0" parTransId="{AD2CA8F0-F088-4397-A67D-1FCBD0381D01}" sibTransId="{D6B3EFB3-F870-426C-A141-6479FB4BC99D}"/>
    <dgm:cxn modelId="{878AC152-02FF-4BFD-A0AC-8B08DAC95995}" type="presOf" srcId="{D6B3EFB3-F870-426C-A141-6479FB4BC99D}" destId="{AEF7A5AB-E833-409E-9285-9435FB12474C}" srcOrd="0" destOrd="0" presId="urn:microsoft.com/office/officeart/2005/8/layout/cycle1"/>
    <dgm:cxn modelId="{B0725C5A-EAF3-41D3-AE6F-78A4E515A3C3}" type="presOf" srcId="{5388B103-764B-4BC7-9150-A537BE6E3E5C}" destId="{30FBF257-3928-4B58-A2C0-72E29B61000E}" srcOrd="0" destOrd="0" presId="urn:microsoft.com/office/officeart/2005/8/layout/cycle1"/>
    <dgm:cxn modelId="{99FA1E65-986A-4871-AAAF-C358C83B43CB}" type="presOf" srcId="{C4092434-9BE7-40E7-B843-4416EC2AF011}" destId="{729CD3AB-C1D6-488C-AF1C-B126D2F1832C}" srcOrd="0" destOrd="0" presId="urn:microsoft.com/office/officeart/2005/8/layout/cycle1"/>
    <dgm:cxn modelId="{C3F1831E-3316-4B01-AFBA-4E119E9C05D4}" type="presOf" srcId="{CDCC8E4A-2666-47DC-82F2-EFADD64C4834}" destId="{B71380E3-5169-4EA5-8C0F-8AD180F464DC}" srcOrd="0" destOrd="0" presId="urn:microsoft.com/office/officeart/2005/8/layout/cycle1"/>
    <dgm:cxn modelId="{1EA2CBCF-81CC-45B3-89A9-E4587B64B1BB}" type="presOf" srcId="{BBF491BE-F21D-487D-B71A-46A4F23A5559}" destId="{BC8B6F62-6693-4BB7-8B34-C0185E81C8C8}" srcOrd="0" destOrd="0" presId="urn:microsoft.com/office/officeart/2005/8/layout/cycle1"/>
    <dgm:cxn modelId="{ACC8C9F1-4899-4599-B870-3C10841B2FD0}" type="presOf" srcId="{E34DA14D-E986-475B-A5C4-D016CA12A31B}" destId="{A70D046E-04AA-472E-8DC1-DE7C9A4D84E7}" srcOrd="0" destOrd="0" presId="urn:microsoft.com/office/officeart/2005/8/layout/cycle1"/>
    <dgm:cxn modelId="{F644C975-BE6B-4C1E-A666-B6FBF5A7D8E6}" type="presOf" srcId="{64589F2A-A8A2-40EC-9E35-FC3698EA17B7}" destId="{A4FB0DDF-0C88-47C0-B920-3C1E56DF5EF5}" srcOrd="0" destOrd="0" presId="urn:microsoft.com/office/officeart/2005/8/layout/cycle1"/>
    <dgm:cxn modelId="{A08E722F-E4E7-4B36-8F94-03C2678ED2F5}" type="presParOf" srcId="{30FBF257-3928-4B58-A2C0-72E29B61000E}" destId="{D49CEA31-2562-4194-BF21-08AD8C48875D}" srcOrd="0" destOrd="0" presId="urn:microsoft.com/office/officeart/2005/8/layout/cycle1"/>
    <dgm:cxn modelId="{363D772D-DE16-4C3B-A875-D5061997DA2F}" type="presParOf" srcId="{30FBF257-3928-4B58-A2C0-72E29B61000E}" destId="{4E630224-6BD2-4CAB-A346-260C99769C99}" srcOrd="1" destOrd="0" presId="urn:microsoft.com/office/officeart/2005/8/layout/cycle1"/>
    <dgm:cxn modelId="{CBF71527-A9C4-402B-A8F5-BDF78371D1C4}" type="presParOf" srcId="{30FBF257-3928-4B58-A2C0-72E29B61000E}" destId="{BC8B6F62-6693-4BB7-8B34-C0185E81C8C8}" srcOrd="2" destOrd="0" presId="urn:microsoft.com/office/officeart/2005/8/layout/cycle1"/>
    <dgm:cxn modelId="{03771269-5063-4BDF-BBC8-3F02A71102D4}" type="presParOf" srcId="{30FBF257-3928-4B58-A2C0-72E29B61000E}" destId="{29235C2E-A8D4-44E8-9EEB-D3CB25770E2D}" srcOrd="3" destOrd="0" presId="urn:microsoft.com/office/officeart/2005/8/layout/cycle1"/>
    <dgm:cxn modelId="{7BEA3E84-E07B-43C4-B421-D305BDF922F2}" type="presParOf" srcId="{30FBF257-3928-4B58-A2C0-72E29B61000E}" destId="{64788234-7DF4-4921-BD75-536151018DD7}" srcOrd="4" destOrd="0" presId="urn:microsoft.com/office/officeart/2005/8/layout/cycle1"/>
    <dgm:cxn modelId="{F898078E-B788-4BD8-B0F8-ED362C5FE478}" type="presParOf" srcId="{30FBF257-3928-4B58-A2C0-72E29B61000E}" destId="{19D476C5-8ECB-4368-90E0-B9A32DCAE336}" srcOrd="5" destOrd="0" presId="urn:microsoft.com/office/officeart/2005/8/layout/cycle1"/>
    <dgm:cxn modelId="{9F884DE6-BC3C-4FC7-AE1A-3BA3D77B10F1}" type="presParOf" srcId="{30FBF257-3928-4B58-A2C0-72E29B61000E}" destId="{2A6868B2-1682-4E8E-9744-404627B4D45D}" srcOrd="6" destOrd="0" presId="urn:microsoft.com/office/officeart/2005/8/layout/cycle1"/>
    <dgm:cxn modelId="{BB3004BC-DDAD-4D83-9AAB-AE77E3673ED4}" type="presParOf" srcId="{30FBF257-3928-4B58-A2C0-72E29B61000E}" destId="{B71380E3-5169-4EA5-8C0F-8AD180F464DC}" srcOrd="7" destOrd="0" presId="urn:microsoft.com/office/officeart/2005/8/layout/cycle1"/>
    <dgm:cxn modelId="{337BA6D4-31DC-48E2-94D6-C6924687E8BC}" type="presParOf" srcId="{30FBF257-3928-4B58-A2C0-72E29B61000E}" destId="{A70D046E-04AA-472E-8DC1-DE7C9A4D84E7}" srcOrd="8" destOrd="0" presId="urn:microsoft.com/office/officeart/2005/8/layout/cycle1"/>
    <dgm:cxn modelId="{B8EA8F28-5C3D-4ECF-8E89-5FD556F61A2B}" type="presParOf" srcId="{30FBF257-3928-4B58-A2C0-72E29B61000E}" destId="{509DA431-DDDE-470C-88A3-963D1559AB0C}" srcOrd="9" destOrd="0" presId="urn:microsoft.com/office/officeart/2005/8/layout/cycle1"/>
    <dgm:cxn modelId="{EB82AC8B-C723-4E81-83EE-20E1E4211F70}" type="presParOf" srcId="{30FBF257-3928-4B58-A2C0-72E29B61000E}" destId="{729CD3AB-C1D6-488C-AF1C-B126D2F1832C}" srcOrd="10" destOrd="0" presId="urn:microsoft.com/office/officeart/2005/8/layout/cycle1"/>
    <dgm:cxn modelId="{F6BB83A9-9D28-467D-BAC2-48A3DCC7BEF5}" type="presParOf" srcId="{30FBF257-3928-4B58-A2C0-72E29B61000E}" destId="{AEF7A5AB-E833-409E-9285-9435FB12474C}" srcOrd="11" destOrd="0" presId="urn:microsoft.com/office/officeart/2005/8/layout/cycle1"/>
    <dgm:cxn modelId="{4C0B2E67-CAC4-4BC7-8363-CB123FC04B87}" type="presParOf" srcId="{30FBF257-3928-4B58-A2C0-72E29B61000E}" destId="{16C6232B-FBA2-4CE1-9E4F-49F5CB2E5E39}" srcOrd="12" destOrd="0" presId="urn:microsoft.com/office/officeart/2005/8/layout/cycle1"/>
    <dgm:cxn modelId="{E0BA44C7-7E62-4487-9F10-856CA6383986}" type="presParOf" srcId="{30FBF257-3928-4B58-A2C0-72E29B61000E}" destId="{A4FB0DDF-0C88-47C0-B920-3C1E56DF5EF5}" srcOrd="13" destOrd="0" presId="urn:microsoft.com/office/officeart/2005/8/layout/cycle1"/>
    <dgm:cxn modelId="{856A8E81-F944-4336-B0F8-C8BE01A8BD39}" type="presParOf" srcId="{30FBF257-3928-4B58-A2C0-72E29B61000E}" destId="{CC04BF01-BD3C-4307-BAE1-99371D09CD05}"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A404C-8FB3-4453-B63C-12FC371E78E8}">
      <dsp:nvSpPr>
        <dsp:cNvPr id="0" name=""/>
        <dsp:cNvSpPr/>
      </dsp:nvSpPr>
      <dsp:spPr>
        <a:xfrm>
          <a:off x="4084" y="557022"/>
          <a:ext cx="1844764" cy="628594"/>
        </a:xfrm>
        <a:prstGeom prst="homePlate">
          <a:avLst/>
        </a:prstGeom>
        <a:solidFill>
          <a:schemeClr val="tx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AU" sz="1800" kern="1200" dirty="0" smtClean="0">
              <a:latin typeface="+mj-lt"/>
            </a:rPr>
            <a:t>CAPACITY</a:t>
          </a:r>
          <a:endParaRPr lang="en-AU" sz="1800" kern="1200" dirty="0">
            <a:latin typeface="+mj-lt"/>
          </a:endParaRPr>
        </a:p>
      </dsp:txBody>
      <dsp:txXfrm>
        <a:off x="4084" y="557022"/>
        <a:ext cx="1687616" cy="628594"/>
      </dsp:txXfrm>
    </dsp:sp>
    <dsp:sp modelId="{F34DD91B-9C3D-4803-BCE2-A6B8213B2C63}">
      <dsp:nvSpPr>
        <dsp:cNvPr id="0" name=""/>
        <dsp:cNvSpPr/>
      </dsp:nvSpPr>
      <dsp:spPr>
        <a:xfrm>
          <a:off x="1589590" y="540265"/>
          <a:ext cx="1655266" cy="662106"/>
        </a:xfrm>
        <a:prstGeom prst="chevron">
          <a:avLst/>
        </a:prstGeom>
        <a:solidFill>
          <a:schemeClr val="tx2"/>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AU" sz="1200" kern="1200" dirty="0" smtClean="0">
              <a:solidFill>
                <a:schemeClr val="bg1"/>
              </a:solidFill>
              <a:latin typeface="+mj-lt"/>
            </a:rPr>
            <a:t>TECHNICAL LIMITATIONS</a:t>
          </a:r>
          <a:endParaRPr lang="en-AU" sz="1200" kern="1200" dirty="0">
            <a:solidFill>
              <a:schemeClr val="bg1"/>
            </a:solidFill>
            <a:latin typeface="+mj-lt"/>
          </a:endParaRPr>
        </a:p>
      </dsp:txBody>
      <dsp:txXfrm>
        <a:off x="1920643" y="540265"/>
        <a:ext cx="993160" cy="662106"/>
      </dsp:txXfrm>
    </dsp:sp>
    <dsp:sp modelId="{89922E92-2940-4148-9111-0AFE6BB0115E}">
      <dsp:nvSpPr>
        <dsp:cNvPr id="0" name=""/>
        <dsp:cNvSpPr/>
      </dsp:nvSpPr>
      <dsp:spPr>
        <a:xfrm>
          <a:off x="3013119" y="540265"/>
          <a:ext cx="1655266" cy="662106"/>
        </a:xfrm>
        <a:prstGeom prst="chevron">
          <a:avLst/>
        </a:prstGeom>
        <a:solidFill>
          <a:schemeClr val="tx2"/>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AU" sz="1200" kern="1200" dirty="0" smtClean="0">
              <a:solidFill>
                <a:schemeClr val="bg1"/>
              </a:solidFill>
              <a:latin typeface="+mj-lt"/>
            </a:rPr>
            <a:t>MINIMUM PRODUCTION</a:t>
          </a:r>
          <a:endParaRPr lang="en-AU" sz="1200" kern="1200" dirty="0">
            <a:solidFill>
              <a:schemeClr val="bg1"/>
            </a:solidFill>
            <a:latin typeface="+mj-lt"/>
          </a:endParaRPr>
        </a:p>
      </dsp:txBody>
      <dsp:txXfrm>
        <a:off x="3344172" y="540265"/>
        <a:ext cx="993160" cy="662106"/>
      </dsp:txXfrm>
    </dsp:sp>
    <dsp:sp modelId="{AAF593AF-D0A0-487F-A039-40D99F835113}">
      <dsp:nvSpPr>
        <dsp:cNvPr id="0" name=""/>
        <dsp:cNvSpPr/>
      </dsp:nvSpPr>
      <dsp:spPr>
        <a:xfrm>
          <a:off x="4436648" y="540265"/>
          <a:ext cx="1655266" cy="662106"/>
        </a:xfrm>
        <a:prstGeom prst="chevron">
          <a:avLst/>
        </a:prstGeom>
        <a:solidFill>
          <a:schemeClr val="tx2"/>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AU" sz="1200" kern="1200" dirty="0" smtClean="0">
              <a:solidFill>
                <a:schemeClr val="bg1"/>
              </a:solidFill>
              <a:latin typeface="+mj-lt"/>
            </a:rPr>
            <a:t>PRODUCTION COST</a:t>
          </a:r>
          <a:endParaRPr lang="en-AU" sz="1200" kern="1200" dirty="0">
            <a:solidFill>
              <a:schemeClr val="bg1"/>
            </a:solidFill>
            <a:latin typeface="+mj-lt"/>
          </a:endParaRPr>
        </a:p>
      </dsp:txBody>
      <dsp:txXfrm>
        <a:off x="4767701" y="540265"/>
        <a:ext cx="993160" cy="662106"/>
      </dsp:txXfrm>
    </dsp:sp>
    <dsp:sp modelId="{7FDBB765-6ABE-4E31-A0BA-91CED5B19729}">
      <dsp:nvSpPr>
        <dsp:cNvPr id="0" name=""/>
        <dsp:cNvSpPr/>
      </dsp:nvSpPr>
      <dsp:spPr>
        <a:xfrm>
          <a:off x="4084" y="1330809"/>
          <a:ext cx="1844764" cy="62859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AU" sz="1800" kern="1200" dirty="0" smtClean="0">
              <a:latin typeface="+mj-lt"/>
            </a:rPr>
            <a:t>2x100 [MW]</a:t>
          </a:r>
          <a:endParaRPr lang="en-AU" sz="1800" kern="1200" dirty="0">
            <a:latin typeface="+mj-lt"/>
          </a:endParaRPr>
        </a:p>
      </dsp:txBody>
      <dsp:txXfrm>
        <a:off x="318381" y="1330809"/>
        <a:ext cx="1216170" cy="628594"/>
      </dsp:txXfrm>
    </dsp:sp>
    <dsp:sp modelId="{E2591AA5-304A-42F6-9D83-186B07371C9C}">
      <dsp:nvSpPr>
        <dsp:cNvPr id="0" name=""/>
        <dsp:cNvSpPr/>
      </dsp:nvSpPr>
      <dsp:spPr>
        <a:xfrm>
          <a:off x="1589590" y="1314053"/>
          <a:ext cx="1655266" cy="662106"/>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AU" sz="1400" kern="1200" dirty="0" smtClean="0">
              <a:latin typeface="+mj-lt"/>
            </a:rPr>
            <a:t>-12hrs off</a:t>
          </a:r>
        </a:p>
        <a:p>
          <a:pPr lvl="0" algn="ctr" defTabSz="622300">
            <a:lnSpc>
              <a:spcPct val="90000"/>
            </a:lnSpc>
            <a:spcBef>
              <a:spcPct val="0"/>
            </a:spcBef>
            <a:spcAft>
              <a:spcPct val="35000"/>
            </a:spcAft>
          </a:pPr>
          <a:r>
            <a:rPr lang="en-AU" sz="1400" kern="1200" dirty="0" smtClean="0">
              <a:latin typeface="+mj-lt"/>
            </a:rPr>
            <a:t>-8hrs on</a:t>
          </a:r>
          <a:endParaRPr lang="en-AU" sz="1400" kern="1200" dirty="0">
            <a:latin typeface="+mj-lt"/>
          </a:endParaRPr>
        </a:p>
      </dsp:txBody>
      <dsp:txXfrm>
        <a:off x="1920643" y="1314053"/>
        <a:ext cx="993160" cy="662106"/>
      </dsp:txXfrm>
    </dsp:sp>
    <dsp:sp modelId="{E21FE747-4A65-42D1-8BE3-68BD83303323}">
      <dsp:nvSpPr>
        <dsp:cNvPr id="0" name=""/>
        <dsp:cNvSpPr/>
      </dsp:nvSpPr>
      <dsp:spPr>
        <a:xfrm>
          <a:off x="3013119" y="1314053"/>
          <a:ext cx="1655266" cy="662106"/>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AU" sz="1400" kern="1200" dirty="0" smtClean="0">
              <a:latin typeface="+mj-lt"/>
            </a:rPr>
            <a:t>[65] MW</a:t>
          </a:r>
          <a:endParaRPr lang="en-AU" sz="1400" kern="1200" dirty="0">
            <a:latin typeface="+mj-lt"/>
          </a:endParaRPr>
        </a:p>
      </dsp:txBody>
      <dsp:txXfrm>
        <a:off x="3344172" y="1314053"/>
        <a:ext cx="993160" cy="662106"/>
      </dsp:txXfrm>
    </dsp:sp>
    <dsp:sp modelId="{F57941C8-716E-4343-B7AF-BF3DDFFAFD0C}">
      <dsp:nvSpPr>
        <dsp:cNvPr id="0" name=""/>
        <dsp:cNvSpPr/>
      </dsp:nvSpPr>
      <dsp:spPr>
        <a:xfrm>
          <a:off x="4436648" y="1314053"/>
          <a:ext cx="1655266" cy="662106"/>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AU" sz="1400" kern="1200" dirty="0" smtClean="0">
              <a:latin typeface="+mj-lt"/>
            </a:rPr>
            <a:t>10$/MWh</a:t>
          </a:r>
          <a:endParaRPr lang="en-AU" sz="1400" kern="1200" dirty="0">
            <a:latin typeface="+mj-lt"/>
          </a:endParaRPr>
        </a:p>
      </dsp:txBody>
      <dsp:txXfrm>
        <a:off x="4767701" y="1314053"/>
        <a:ext cx="993160" cy="662106"/>
      </dsp:txXfrm>
    </dsp:sp>
    <dsp:sp modelId="{C3778679-4F23-46DC-8A35-45F1CF138866}">
      <dsp:nvSpPr>
        <dsp:cNvPr id="0" name=""/>
        <dsp:cNvSpPr/>
      </dsp:nvSpPr>
      <dsp:spPr>
        <a:xfrm>
          <a:off x="4084" y="2104596"/>
          <a:ext cx="1844764" cy="62859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AU" sz="1800" kern="1200" dirty="0" smtClean="0">
              <a:latin typeface="+mj-lt"/>
            </a:rPr>
            <a:t>100 [MW]</a:t>
          </a:r>
          <a:endParaRPr lang="en-AU" sz="1800" kern="1200" dirty="0">
            <a:latin typeface="+mj-lt"/>
          </a:endParaRPr>
        </a:p>
      </dsp:txBody>
      <dsp:txXfrm>
        <a:off x="318381" y="2104596"/>
        <a:ext cx="1216170" cy="628594"/>
      </dsp:txXfrm>
    </dsp:sp>
    <dsp:sp modelId="{96690DF9-4DE2-400F-8754-A3CFCA033AF6}">
      <dsp:nvSpPr>
        <dsp:cNvPr id="0" name=""/>
        <dsp:cNvSpPr/>
      </dsp:nvSpPr>
      <dsp:spPr>
        <a:xfrm>
          <a:off x="1589590" y="2087840"/>
          <a:ext cx="1655266" cy="662106"/>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AU" sz="1400" kern="1200" dirty="0" smtClean="0">
              <a:latin typeface="+mj-lt"/>
            </a:rPr>
            <a:t>-4hrs on</a:t>
          </a:r>
        </a:p>
        <a:p>
          <a:pPr lvl="0" algn="ctr" defTabSz="622300">
            <a:lnSpc>
              <a:spcPct val="90000"/>
            </a:lnSpc>
            <a:spcBef>
              <a:spcPct val="0"/>
            </a:spcBef>
            <a:spcAft>
              <a:spcPct val="35000"/>
            </a:spcAft>
          </a:pPr>
          <a:r>
            <a:rPr lang="en-AU" sz="1400" kern="1200" dirty="0" smtClean="0">
              <a:latin typeface="+mj-lt"/>
            </a:rPr>
            <a:t>-2hrs off</a:t>
          </a:r>
          <a:endParaRPr lang="en-AU" sz="1400" kern="1200" dirty="0">
            <a:latin typeface="+mj-lt"/>
          </a:endParaRPr>
        </a:p>
      </dsp:txBody>
      <dsp:txXfrm>
        <a:off x="1920643" y="2087840"/>
        <a:ext cx="993160" cy="662106"/>
      </dsp:txXfrm>
    </dsp:sp>
    <dsp:sp modelId="{8A019EF4-0681-405A-BE6E-29132A3507B6}">
      <dsp:nvSpPr>
        <dsp:cNvPr id="0" name=""/>
        <dsp:cNvSpPr/>
      </dsp:nvSpPr>
      <dsp:spPr>
        <a:xfrm>
          <a:off x="3013119" y="2087840"/>
          <a:ext cx="1655266" cy="662106"/>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AU" sz="1400" kern="1200" dirty="0" smtClean="0">
              <a:latin typeface="+mj-lt"/>
            </a:rPr>
            <a:t>[10] MW</a:t>
          </a:r>
          <a:endParaRPr lang="en-AU" sz="1400" kern="1200" dirty="0">
            <a:latin typeface="+mj-lt"/>
          </a:endParaRPr>
        </a:p>
      </dsp:txBody>
      <dsp:txXfrm>
        <a:off x="3344172" y="2087840"/>
        <a:ext cx="993160" cy="662106"/>
      </dsp:txXfrm>
    </dsp:sp>
    <dsp:sp modelId="{5A3BD5F6-24EF-4C33-9C81-C0E6CFB0D3E0}">
      <dsp:nvSpPr>
        <dsp:cNvPr id="0" name=""/>
        <dsp:cNvSpPr/>
      </dsp:nvSpPr>
      <dsp:spPr>
        <a:xfrm>
          <a:off x="4436648" y="2087840"/>
          <a:ext cx="1655266" cy="662106"/>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AU" sz="1400" kern="1200" dirty="0" smtClean="0">
              <a:latin typeface="+mj-lt"/>
            </a:rPr>
            <a:t>50$/MWh</a:t>
          </a:r>
          <a:endParaRPr lang="en-AU" sz="1400" kern="1200" dirty="0">
            <a:latin typeface="+mj-lt"/>
          </a:endParaRPr>
        </a:p>
      </dsp:txBody>
      <dsp:txXfrm>
        <a:off x="4767701" y="2087840"/>
        <a:ext cx="993160" cy="662106"/>
      </dsp:txXfrm>
    </dsp:sp>
    <dsp:sp modelId="{335A4C1D-6B76-4D5E-9D67-69621D2D8C10}">
      <dsp:nvSpPr>
        <dsp:cNvPr id="0" name=""/>
        <dsp:cNvSpPr/>
      </dsp:nvSpPr>
      <dsp:spPr>
        <a:xfrm>
          <a:off x="4084" y="2878383"/>
          <a:ext cx="1844764" cy="62859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AU" sz="1800" kern="1200" dirty="0" smtClean="0">
              <a:latin typeface="+mj-lt"/>
            </a:rPr>
            <a:t>0-100 [MW]</a:t>
          </a:r>
        </a:p>
        <a:p>
          <a:pPr lvl="0" algn="ctr" defTabSz="800100">
            <a:lnSpc>
              <a:spcPct val="90000"/>
            </a:lnSpc>
            <a:spcBef>
              <a:spcPct val="0"/>
            </a:spcBef>
            <a:spcAft>
              <a:spcPct val="35000"/>
            </a:spcAft>
          </a:pPr>
          <a:r>
            <a:rPr lang="en-AU" sz="1800" kern="1200" dirty="0" smtClean="0">
              <a:latin typeface="+mj-lt"/>
            </a:rPr>
            <a:t>uncertain</a:t>
          </a:r>
          <a:endParaRPr lang="en-AU" sz="1800" kern="1200" dirty="0">
            <a:latin typeface="+mj-lt"/>
          </a:endParaRPr>
        </a:p>
      </dsp:txBody>
      <dsp:txXfrm>
        <a:off x="318381" y="2878383"/>
        <a:ext cx="1216170" cy="628594"/>
      </dsp:txXfrm>
    </dsp:sp>
    <dsp:sp modelId="{FB28AE0B-3144-4E4B-BB53-BC460BCAA6C9}">
      <dsp:nvSpPr>
        <dsp:cNvPr id="0" name=""/>
        <dsp:cNvSpPr/>
      </dsp:nvSpPr>
      <dsp:spPr>
        <a:xfrm>
          <a:off x="1589590" y="2861627"/>
          <a:ext cx="1655266" cy="662106"/>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AU" sz="1400" kern="1200" dirty="0" smtClean="0">
              <a:latin typeface="+mj-lt"/>
            </a:rPr>
            <a:t>Must-run!</a:t>
          </a:r>
          <a:endParaRPr lang="en-AU" sz="1400" kern="1200" dirty="0">
            <a:latin typeface="+mj-lt"/>
          </a:endParaRPr>
        </a:p>
      </dsp:txBody>
      <dsp:txXfrm>
        <a:off x="1920643" y="2861627"/>
        <a:ext cx="993160" cy="662106"/>
      </dsp:txXfrm>
    </dsp:sp>
    <dsp:sp modelId="{4178F3AD-FFF4-4C9A-A1AB-A6A1FAA89149}">
      <dsp:nvSpPr>
        <dsp:cNvPr id="0" name=""/>
        <dsp:cNvSpPr/>
      </dsp:nvSpPr>
      <dsp:spPr>
        <a:xfrm>
          <a:off x="3013119" y="2861627"/>
          <a:ext cx="1655266" cy="662106"/>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AU" sz="1400" kern="1200" dirty="0" smtClean="0">
              <a:latin typeface="+mj-lt"/>
            </a:rPr>
            <a:t>-</a:t>
          </a:r>
          <a:endParaRPr lang="en-AU" sz="1400" kern="1200" dirty="0">
            <a:latin typeface="+mj-lt"/>
          </a:endParaRPr>
        </a:p>
      </dsp:txBody>
      <dsp:txXfrm>
        <a:off x="3344172" y="2861627"/>
        <a:ext cx="993160" cy="662106"/>
      </dsp:txXfrm>
    </dsp:sp>
    <dsp:sp modelId="{482CE9AA-7467-4D38-AD5D-F106E0156095}">
      <dsp:nvSpPr>
        <dsp:cNvPr id="0" name=""/>
        <dsp:cNvSpPr/>
      </dsp:nvSpPr>
      <dsp:spPr>
        <a:xfrm>
          <a:off x="4436648" y="2861627"/>
          <a:ext cx="1655266" cy="662106"/>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AU" sz="1400" kern="1200" dirty="0" smtClean="0">
              <a:latin typeface="+mj-lt"/>
            </a:rPr>
            <a:t>0$/MWh</a:t>
          </a:r>
          <a:endParaRPr lang="en-AU" sz="1400" kern="1200" dirty="0">
            <a:latin typeface="+mj-lt"/>
          </a:endParaRPr>
        </a:p>
      </dsp:txBody>
      <dsp:txXfrm>
        <a:off x="4767701" y="2861627"/>
        <a:ext cx="993160" cy="662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30224-6BD2-4CAB-A346-260C99769C99}">
      <dsp:nvSpPr>
        <dsp:cNvPr id="0" name=""/>
        <dsp:cNvSpPr/>
      </dsp:nvSpPr>
      <dsp:spPr>
        <a:xfrm>
          <a:off x="2180370" y="22849"/>
          <a:ext cx="769759" cy="769759"/>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kern="1200" dirty="0" smtClean="0">
              <a:latin typeface="+mj-lt"/>
            </a:rPr>
            <a:t>Take the optimal decision 2</a:t>
          </a:r>
          <a:endParaRPr lang="en-AU" sz="1400" kern="1200" dirty="0">
            <a:latin typeface="+mj-lt"/>
          </a:endParaRPr>
        </a:p>
      </dsp:txBody>
      <dsp:txXfrm>
        <a:off x="2180370" y="22849"/>
        <a:ext cx="769759" cy="769759"/>
      </dsp:txXfrm>
    </dsp:sp>
    <dsp:sp modelId="{BC8B6F62-6693-4BB7-8B34-C0185E81C8C8}">
      <dsp:nvSpPr>
        <dsp:cNvPr id="0" name=""/>
        <dsp:cNvSpPr/>
      </dsp:nvSpPr>
      <dsp:spPr>
        <a:xfrm>
          <a:off x="367968" y="381"/>
          <a:ext cx="2888126" cy="2888126"/>
        </a:xfrm>
        <a:prstGeom prst="circularArrow">
          <a:avLst>
            <a:gd name="adj1" fmla="val 5197"/>
            <a:gd name="adj2" fmla="val 335701"/>
            <a:gd name="adj3" fmla="val 21294105"/>
            <a:gd name="adj4" fmla="val 19765483"/>
            <a:gd name="adj5" fmla="val 6063"/>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4788234-7DF4-4921-BD75-536151018DD7}">
      <dsp:nvSpPr>
        <dsp:cNvPr id="0" name=""/>
        <dsp:cNvSpPr/>
      </dsp:nvSpPr>
      <dsp:spPr>
        <a:xfrm>
          <a:off x="2645884" y="1455555"/>
          <a:ext cx="769759" cy="76975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kern="1200" dirty="0" smtClean="0">
              <a:latin typeface="+mj-lt"/>
            </a:rPr>
            <a:t>Expected cost of decisions 1+2</a:t>
          </a:r>
          <a:endParaRPr lang="en-AU" sz="1400" kern="1200" dirty="0">
            <a:latin typeface="+mj-lt"/>
          </a:endParaRPr>
        </a:p>
      </dsp:txBody>
      <dsp:txXfrm>
        <a:off x="2645884" y="1455555"/>
        <a:ext cx="769759" cy="769759"/>
      </dsp:txXfrm>
    </dsp:sp>
    <dsp:sp modelId="{19D476C5-8ECB-4368-90E0-B9A32DCAE336}">
      <dsp:nvSpPr>
        <dsp:cNvPr id="0" name=""/>
        <dsp:cNvSpPr/>
      </dsp:nvSpPr>
      <dsp:spPr>
        <a:xfrm>
          <a:off x="367968" y="381"/>
          <a:ext cx="2888126" cy="2888126"/>
        </a:xfrm>
        <a:prstGeom prst="circularArrow">
          <a:avLst>
            <a:gd name="adj1" fmla="val 5197"/>
            <a:gd name="adj2" fmla="val 335701"/>
            <a:gd name="adj3" fmla="val 4015593"/>
            <a:gd name="adj4" fmla="val 2252611"/>
            <a:gd name="adj5" fmla="val 6063"/>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71380E3-5169-4EA5-8C0F-8AD180F464DC}">
      <dsp:nvSpPr>
        <dsp:cNvPr id="0" name=""/>
        <dsp:cNvSpPr/>
      </dsp:nvSpPr>
      <dsp:spPr>
        <a:xfrm>
          <a:off x="1427152" y="2341016"/>
          <a:ext cx="769759" cy="769759"/>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kern="1200" dirty="0" smtClean="0">
              <a:latin typeface="+mj-lt"/>
            </a:rPr>
            <a:t>Is there  a better Decision 1?</a:t>
          </a:r>
          <a:endParaRPr lang="en-AU" sz="1400" kern="1200" dirty="0">
            <a:latin typeface="+mj-lt"/>
          </a:endParaRPr>
        </a:p>
      </dsp:txBody>
      <dsp:txXfrm>
        <a:off x="1427152" y="2341016"/>
        <a:ext cx="769759" cy="769759"/>
      </dsp:txXfrm>
    </dsp:sp>
    <dsp:sp modelId="{A70D046E-04AA-472E-8DC1-DE7C9A4D84E7}">
      <dsp:nvSpPr>
        <dsp:cNvPr id="0" name=""/>
        <dsp:cNvSpPr/>
      </dsp:nvSpPr>
      <dsp:spPr>
        <a:xfrm>
          <a:off x="367968" y="381"/>
          <a:ext cx="2888126" cy="2888126"/>
        </a:xfrm>
        <a:prstGeom prst="circularArrow">
          <a:avLst>
            <a:gd name="adj1" fmla="val 5197"/>
            <a:gd name="adj2" fmla="val 335701"/>
            <a:gd name="adj3" fmla="val 8211688"/>
            <a:gd name="adj4" fmla="val 6448706"/>
            <a:gd name="adj5" fmla="val 6063"/>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29CD3AB-C1D6-488C-AF1C-B126D2F1832C}">
      <dsp:nvSpPr>
        <dsp:cNvPr id="0" name=""/>
        <dsp:cNvSpPr/>
      </dsp:nvSpPr>
      <dsp:spPr>
        <a:xfrm>
          <a:off x="208419" y="1455555"/>
          <a:ext cx="769759" cy="769759"/>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kern="1200" dirty="0" smtClean="0">
              <a:latin typeface="+mj-lt"/>
            </a:rPr>
            <a:t>Take Decision 1</a:t>
          </a:r>
          <a:endParaRPr lang="en-AU" sz="1400" kern="1200" dirty="0">
            <a:latin typeface="+mj-lt"/>
          </a:endParaRPr>
        </a:p>
      </dsp:txBody>
      <dsp:txXfrm>
        <a:off x="208419" y="1455555"/>
        <a:ext cx="769759" cy="769759"/>
      </dsp:txXfrm>
    </dsp:sp>
    <dsp:sp modelId="{AEF7A5AB-E833-409E-9285-9435FB12474C}">
      <dsp:nvSpPr>
        <dsp:cNvPr id="0" name=""/>
        <dsp:cNvSpPr/>
      </dsp:nvSpPr>
      <dsp:spPr>
        <a:xfrm>
          <a:off x="367968" y="381"/>
          <a:ext cx="2888126" cy="2888126"/>
        </a:xfrm>
        <a:prstGeom prst="circularArrow">
          <a:avLst>
            <a:gd name="adj1" fmla="val 5197"/>
            <a:gd name="adj2" fmla="val 335701"/>
            <a:gd name="adj3" fmla="val 12298816"/>
            <a:gd name="adj4" fmla="val 10770194"/>
            <a:gd name="adj5" fmla="val 6063"/>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FB0DDF-0C88-47C0-B920-3C1E56DF5EF5}">
      <dsp:nvSpPr>
        <dsp:cNvPr id="0" name=""/>
        <dsp:cNvSpPr/>
      </dsp:nvSpPr>
      <dsp:spPr>
        <a:xfrm>
          <a:off x="673933" y="22849"/>
          <a:ext cx="769759" cy="769759"/>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latin typeface="+mj-lt"/>
            </a:rPr>
            <a:t>Reveal the many possible outcomes</a:t>
          </a:r>
          <a:endParaRPr lang="en-AU" sz="1200" kern="1200" dirty="0">
            <a:latin typeface="+mj-lt"/>
          </a:endParaRPr>
        </a:p>
      </dsp:txBody>
      <dsp:txXfrm>
        <a:off x="673933" y="22849"/>
        <a:ext cx="769759" cy="769759"/>
      </dsp:txXfrm>
    </dsp:sp>
    <dsp:sp modelId="{CC04BF01-BD3C-4307-BAE1-99371D09CD05}">
      <dsp:nvSpPr>
        <dsp:cNvPr id="0" name=""/>
        <dsp:cNvSpPr/>
      </dsp:nvSpPr>
      <dsp:spPr>
        <a:xfrm>
          <a:off x="367968" y="381"/>
          <a:ext cx="2888126" cy="2888126"/>
        </a:xfrm>
        <a:prstGeom prst="circularArrow">
          <a:avLst>
            <a:gd name="adj1" fmla="val 5197"/>
            <a:gd name="adj2" fmla="val 335701"/>
            <a:gd name="adj3" fmla="val 16866578"/>
            <a:gd name="adj4" fmla="val 15197720"/>
            <a:gd name="adj5" fmla="val 6063"/>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AU"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r>
              <a:rPr lang="en-US" dirty="0" smtClean="0"/>
              <a:t>01/25/2013</a:t>
            </a:r>
            <a:endParaRPr lang="en-AU"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AU"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9411F85-B3A5-481F-B30B-01442403A0CF}" type="slidenum">
              <a:rPr lang="en-AU" smtClean="0"/>
              <a:t>‹#›</a:t>
            </a:fld>
            <a:endParaRPr lang="en-AU" dirty="0"/>
          </a:p>
        </p:txBody>
      </p:sp>
    </p:spTree>
    <p:extLst>
      <p:ext uri="{BB962C8B-B14F-4D97-AF65-F5344CB8AC3E}">
        <p14:creationId xmlns:p14="http://schemas.microsoft.com/office/powerpoint/2010/main" val="390017336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r>
              <a:rPr lang="en-US" dirty="0" smtClean="0"/>
              <a:t>01/25/2013</a:t>
            </a:r>
            <a:endParaRPr lang="en-GB"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CDA1397-473B-4BE5-8DD8-1D8849BB0FC8}" type="slidenum">
              <a:rPr lang="en-GB" smtClean="0"/>
              <a:pPr/>
              <a:t>‹#›</a:t>
            </a:fld>
            <a:endParaRPr lang="en-GB" dirty="0"/>
          </a:p>
        </p:txBody>
      </p:sp>
    </p:spTree>
    <p:extLst>
      <p:ext uri="{BB962C8B-B14F-4D97-AF65-F5344CB8AC3E}">
        <p14:creationId xmlns:p14="http://schemas.microsoft.com/office/powerpoint/2010/main" val="89441845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GB" dirty="0"/>
          </a:p>
        </p:txBody>
      </p:sp>
      <p:sp>
        <p:nvSpPr>
          <p:cNvPr id="5" name="Date Placeholder 4"/>
          <p:cNvSpPr>
            <a:spLocks noGrp="1"/>
          </p:cNvSpPr>
          <p:nvPr>
            <p:ph type="dt" idx="11"/>
          </p:nvPr>
        </p:nvSpPr>
        <p:spPr/>
        <p:txBody>
          <a:bodyPr/>
          <a:lstStyle/>
          <a:p>
            <a:r>
              <a:rPr lang="en-US" dirty="0" smtClean="0"/>
              <a:t>01/25/2013</a:t>
            </a:r>
            <a:endParaRPr lang="en-GB" dirty="0"/>
          </a:p>
        </p:txBody>
      </p:sp>
      <p:sp>
        <p:nvSpPr>
          <p:cNvPr id="6" name="Slide Number Placeholder 5"/>
          <p:cNvSpPr>
            <a:spLocks noGrp="1"/>
          </p:cNvSpPr>
          <p:nvPr>
            <p:ph type="sldNum" sz="quarter" idx="12"/>
          </p:nvPr>
        </p:nvSpPr>
        <p:spPr/>
        <p:txBody>
          <a:bodyPr/>
          <a:lstStyle/>
          <a:p>
            <a:fld id="{0CDA1397-473B-4BE5-8DD8-1D8849BB0FC8}" type="slidenum">
              <a:rPr lang="en-GB" smtClean="0"/>
              <a:pPr/>
              <a:t>3</a:t>
            </a:fld>
            <a:endParaRPr lang="en-GB" dirty="0"/>
          </a:p>
        </p:txBody>
      </p:sp>
    </p:spTree>
    <p:extLst>
      <p:ext uri="{BB962C8B-B14F-4D97-AF65-F5344CB8AC3E}">
        <p14:creationId xmlns:p14="http://schemas.microsoft.com/office/powerpoint/2010/main" val="360722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GB" dirty="0"/>
          </a:p>
        </p:txBody>
      </p:sp>
      <p:sp>
        <p:nvSpPr>
          <p:cNvPr id="5" name="Date Placeholder 4"/>
          <p:cNvSpPr>
            <a:spLocks noGrp="1"/>
          </p:cNvSpPr>
          <p:nvPr>
            <p:ph type="dt" idx="11"/>
          </p:nvPr>
        </p:nvSpPr>
        <p:spPr/>
        <p:txBody>
          <a:bodyPr/>
          <a:lstStyle/>
          <a:p>
            <a:r>
              <a:rPr lang="en-US" dirty="0" smtClean="0"/>
              <a:t>01/25/2013</a:t>
            </a:r>
            <a:endParaRPr lang="en-GB" dirty="0"/>
          </a:p>
        </p:txBody>
      </p:sp>
      <p:sp>
        <p:nvSpPr>
          <p:cNvPr id="6" name="Slide Number Placeholder 5"/>
          <p:cNvSpPr>
            <a:spLocks noGrp="1"/>
          </p:cNvSpPr>
          <p:nvPr>
            <p:ph type="sldNum" sz="quarter" idx="12"/>
          </p:nvPr>
        </p:nvSpPr>
        <p:spPr/>
        <p:txBody>
          <a:bodyPr/>
          <a:lstStyle/>
          <a:p>
            <a:fld id="{0CDA1397-473B-4BE5-8DD8-1D8849BB0FC8}" type="slidenum">
              <a:rPr lang="en-GB" smtClean="0"/>
              <a:pPr/>
              <a:t>12</a:t>
            </a:fld>
            <a:endParaRPr lang="en-GB" dirty="0"/>
          </a:p>
        </p:txBody>
      </p:sp>
    </p:spTree>
    <p:extLst>
      <p:ext uri="{BB962C8B-B14F-4D97-AF65-F5344CB8AC3E}">
        <p14:creationId xmlns:p14="http://schemas.microsoft.com/office/powerpoint/2010/main" val="360722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simplified methods such as generation</a:t>
            </a:r>
            <a:r>
              <a:rPr lang="en-US" baseline="0" dirty="0" smtClean="0"/>
              <a:t> schedules and stochastic generation schedules</a:t>
            </a:r>
            <a:endParaRPr lang="en-US" dirty="0"/>
          </a:p>
        </p:txBody>
      </p:sp>
      <p:sp>
        <p:nvSpPr>
          <p:cNvPr id="4" name="Header Placeholder 3"/>
          <p:cNvSpPr>
            <a:spLocks noGrp="1"/>
          </p:cNvSpPr>
          <p:nvPr>
            <p:ph type="hdr" sz="quarter" idx="10"/>
          </p:nvPr>
        </p:nvSpPr>
        <p:spPr/>
        <p:txBody>
          <a:bodyPr/>
          <a:lstStyle/>
          <a:p>
            <a:endParaRPr lang="en-GB" dirty="0"/>
          </a:p>
        </p:txBody>
      </p:sp>
      <p:sp>
        <p:nvSpPr>
          <p:cNvPr id="5" name="Date Placeholder 4"/>
          <p:cNvSpPr>
            <a:spLocks noGrp="1"/>
          </p:cNvSpPr>
          <p:nvPr>
            <p:ph type="dt" idx="11"/>
          </p:nvPr>
        </p:nvSpPr>
        <p:spPr/>
        <p:txBody>
          <a:bodyPr/>
          <a:lstStyle/>
          <a:p>
            <a:r>
              <a:rPr lang="en-US" dirty="0" smtClean="0"/>
              <a:t>01/25/2013</a:t>
            </a:r>
            <a:endParaRPr lang="en-GB" dirty="0"/>
          </a:p>
        </p:txBody>
      </p:sp>
      <p:sp>
        <p:nvSpPr>
          <p:cNvPr id="6" name="Slide Number Placeholder 5"/>
          <p:cNvSpPr>
            <a:spLocks noGrp="1"/>
          </p:cNvSpPr>
          <p:nvPr>
            <p:ph type="sldNum" sz="quarter" idx="12"/>
          </p:nvPr>
        </p:nvSpPr>
        <p:spPr/>
        <p:txBody>
          <a:bodyPr/>
          <a:lstStyle/>
          <a:p>
            <a:fld id="{0CDA1397-473B-4BE5-8DD8-1D8849BB0FC8}" type="slidenum">
              <a:rPr lang="en-GB" smtClean="0"/>
              <a:pPr/>
              <a:t>13</a:t>
            </a:fld>
            <a:endParaRPr lang="en-GB" dirty="0"/>
          </a:p>
        </p:txBody>
      </p:sp>
    </p:spTree>
    <p:extLst>
      <p:ext uri="{BB962C8B-B14F-4D97-AF65-F5344CB8AC3E}">
        <p14:creationId xmlns:p14="http://schemas.microsoft.com/office/powerpoint/2010/main" val="360722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GB" dirty="0"/>
          </a:p>
        </p:txBody>
      </p:sp>
      <p:sp>
        <p:nvSpPr>
          <p:cNvPr id="5" name="Date Placeholder 4"/>
          <p:cNvSpPr>
            <a:spLocks noGrp="1"/>
          </p:cNvSpPr>
          <p:nvPr>
            <p:ph type="dt" idx="11"/>
          </p:nvPr>
        </p:nvSpPr>
        <p:spPr/>
        <p:txBody>
          <a:bodyPr/>
          <a:lstStyle/>
          <a:p>
            <a:r>
              <a:rPr lang="en-US" dirty="0" smtClean="0"/>
              <a:t>01/25/2013</a:t>
            </a:r>
            <a:endParaRPr lang="en-GB" dirty="0"/>
          </a:p>
        </p:txBody>
      </p:sp>
      <p:sp>
        <p:nvSpPr>
          <p:cNvPr id="6" name="Slide Number Placeholder 5"/>
          <p:cNvSpPr>
            <a:spLocks noGrp="1"/>
          </p:cNvSpPr>
          <p:nvPr>
            <p:ph type="sldNum" sz="quarter" idx="12"/>
          </p:nvPr>
        </p:nvSpPr>
        <p:spPr/>
        <p:txBody>
          <a:bodyPr/>
          <a:lstStyle/>
          <a:p>
            <a:fld id="{0CDA1397-473B-4BE5-8DD8-1D8849BB0FC8}" type="slidenum">
              <a:rPr lang="en-GB" smtClean="0"/>
              <a:pPr/>
              <a:t>16</a:t>
            </a:fld>
            <a:endParaRPr lang="en-GB" dirty="0"/>
          </a:p>
        </p:txBody>
      </p:sp>
    </p:spTree>
    <p:extLst>
      <p:ext uri="{BB962C8B-B14F-4D97-AF65-F5344CB8AC3E}">
        <p14:creationId xmlns:p14="http://schemas.microsoft.com/office/powerpoint/2010/main" val="360722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GB" dirty="0"/>
          </a:p>
        </p:txBody>
      </p:sp>
      <p:sp>
        <p:nvSpPr>
          <p:cNvPr id="5" name="Date Placeholder 4"/>
          <p:cNvSpPr>
            <a:spLocks noGrp="1"/>
          </p:cNvSpPr>
          <p:nvPr>
            <p:ph type="dt" idx="11"/>
          </p:nvPr>
        </p:nvSpPr>
        <p:spPr/>
        <p:txBody>
          <a:bodyPr/>
          <a:lstStyle/>
          <a:p>
            <a:r>
              <a:rPr lang="en-US" dirty="0" smtClean="0"/>
              <a:t>01/25/2013</a:t>
            </a:r>
            <a:endParaRPr lang="en-GB" dirty="0"/>
          </a:p>
        </p:txBody>
      </p:sp>
      <p:sp>
        <p:nvSpPr>
          <p:cNvPr id="6" name="Slide Number Placeholder 5"/>
          <p:cNvSpPr>
            <a:spLocks noGrp="1"/>
          </p:cNvSpPr>
          <p:nvPr>
            <p:ph type="sldNum" sz="quarter" idx="12"/>
          </p:nvPr>
        </p:nvSpPr>
        <p:spPr/>
        <p:txBody>
          <a:bodyPr/>
          <a:lstStyle/>
          <a:p>
            <a:fld id="{0CDA1397-473B-4BE5-8DD8-1D8849BB0FC8}" type="slidenum">
              <a:rPr lang="en-GB" smtClean="0"/>
              <a:pPr/>
              <a:t>17</a:t>
            </a:fld>
            <a:endParaRPr lang="en-GB" dirty="0"/>
          </a:p>
        </p:txBody>
      </p:sp>
    </p:spTree>
    <p:extLst>
      <p:ext uri="{BB962C8B-B14F-4D97-AF65-F5344CB8AC3E}">
        <p14:creationId xmlns:p14="http://schemas.microsoft.com/office/powerpoint/2010/main" val="360722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GB" dirty="0"/>
          </a:p>
        </p:txBody>
      </p:sp>
      <p:sp>
        <p:nvSpPr>
          <p:cNvPr id="5" name="Date Placeholder 4"/>
          <p:cNvSpPr>
            <a:spLocks noGrp="1"/>
          </p:cNvSpPr>
          <p:nvPr>
            <p:ph type="dt" idx="11"/>
          </p:nvPr>
        </p:nvSpPr>
        <p:spPr/>
        <p:txBody>
          <a:bodyPr/>
          <a:lstStyle/>
          <a:p>
            <a:r>
              <a:rPr lang="en-US" dirty="0" smtClean="0"/>
              <a:t>01/25/2013</a:t>
            </a:r>
            <a:endParaRPr lang="en-GB" dirty="0"/>
          </a:p>
        </p:txBody>
      </p:sp>
      <p:sp>
        <p:nvSpPr>
          <p:cNvPr id="6" name="Slide Number Placeholder 5"/>
          <p:cNvSpPr>
            <a:spLocks noGrp="1"/>
          </p:cNvSpPr>
          <p:nvPr>
            <p:ph type="sldNum" sz="quarter" idx="12"/>
          </p:nvPr>
        </p:nvSpPr>
        <p:spPr/>
        <p:txBody>
          <a:bodyPr/>
          <a:lstStyle/>
          <a:p>
            <a:fld id="{0CDA1397-473B-4BE5-8DD8-1D8849BB0FC8}" type="slidenum">
              <a:rPr lang="en-GB" smtClean="0"/>
              <a:pPr/>
              <a:t>18</a:t>
            </a:fld>
            <a:endParaRPr lang="en-GB" dirty="0"/>
          </a:p>
        </p:txBody>
      </p:sp>
    </p:spTree>
    <p:extLst>
      <p:ext uri="{BB962C8B-B14F-4D97-AF65-F5344CB8AC3E}">
        <p14:creationId xmlns:p14="http://schemas.microsoft.com/office/powerpoint/2010/main" val="360722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5257F-0DBD-4AF4-9F96-A67EA4306563}" type="slidenum">
              <a:rPr lang="en-AU"/>
              <a:pPr/>
              <a:t>19</a:t>
            </a:fld>
            <a:endParaRPr lang="en-AU" dirty="0"/>
          </a:p>
        </p:txBody>
      </p:sp>
      <p:sp>
        <p:nvSpPr>
          <p:cNvPr id="827394" name="Rectangle 2"/>
          <p:cNvSpPr>
            <a:spLocks noGrp="1" noRot="1" noChangeAspect="1" noChangeArrowheads="1" noTextEdit="1"/>
          </p:cNvSpPr>
          <p:nvPr>
            <p:ph type="sldImg"/>
          </p:nvPr>
        </p:nvSpPr>
        <p:spPr>
          <a:ln/>
        </p:spPr>
      </p:sp>
      <p:sp>
        <p:nvSpPr>
          <p:cNvPr id="827395" name="Rectangle 3"/>
          <p:cNvSpPr>
            <a:spLocks noGrp="1" noChangeArrowheads="1"/>
          </p:cNvSpPr>
          <p:nvPr>
            <p:ph type="body" idx="1"/>
          </p:nvPr>
        </p:nvSpPr>
        <p:spPr/>
        <p:txBody>
          <a:bodyPr/>
          <a:lstStyle/>
          <a:p>
            <a:endParaRPr lang="es-ES" dirty="0"/>
          </a:p>
        </p:txBody>
      </p:sp>
      <p:sp>
        <p:nvSpPr>
          <p:cNvPr id="2" name="Date Placeholder 1"/>
          <p:cNvSpPr>
            <a:spLocks noGrp="1"/>
          </p:cNvSpPr>
          <p:nvPr>
            <p:ph type="dt" idx="10"/>
          </p:nvPr>
        </p:nvSpPr>
        <p:spPr/>
        <p:txBody>
          <a:bodyPr/>
          <a:lstStyle/>
          <a:p>
            <a:r>
              <a:rPr lang="en-US" dirty="0" smtClean="0"/>
              <a:t>01/25/2013</a:t>
            </a:r>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similar problem to determining the value of perfect information, but backwards.</a:t>
            </a:r>
          </a:p>
          <a:p>
            <a:r>
              <a:rPr lang="en-US" dirty="0" smtClean="0"/>
              <a:t>In</a:t>
            </a:r>
            <a:r>
              <a:rPr lang="en-US" baseline="0" dirty="0" smtClean="0"/>
              <a:t> one case you use back casting to determine what you would have done if you knew the outcome and compare that to what you did.</a:t>
            </a:r>
          </a:p>
          <a:p>
            <a:r>
              <a:rPr lang="en-US" baseline="0" dirty="0" smtClean="0"/>
              <a:t>In the other case, you try to value all future outcomes and choose a strategy which minimizes your “cost” of perfect information </a:t>
            </a:r>
            <a:endParaRPr lang="en-US" dirty="0"/>
          </a:p>
        </p:txBody>
      </p:sp>
      <p:sp>
        <p:nvSpPr>
          <p:cNvPr id="4" name="Header Placeholder 3"/>
          <p:cNvSpPr>
            <a:spLocks noGrp="1"/>
          </p:cNvSpPr>
          <p:nvPr>
            <p:ph type="hdr" sz="quarter" idx="10"/>
          </p:nvPr>
        </p:nvSpPr>
        <p:spPr/>
        <p:txBody>
          <a:bodyPr/>
          <a:lstStyle/>
          <a:p>
            <a:endParaRPr lang="en-GB" dirty="0"/>
          </a:p>
        </p:txBody>
      </p:sp>
      <p:sp>
        <p:nvSpPr>
          <p:cNvPr id="5" name="Date Placeholder 4"/>
          <p:cNvSpPr>
            <a:spLocks noGrp="1"/>
          </p:cNvSpPr>
          <p:nvPr>
            <p:ph type="dt" idx="11"/>
          </p:nvPr>
        </p:nvSpPr>
        <p:spPr/>
        <p:txBody>
          <a:bodyPr/>
          <a:lstStyle/>
          <a:p>
            <a:r>
              <a:rPr lang="en-US" dirty="0" smtClean="0"/>
              <a:t>01/25/2013</a:t>
            </a:r>
            <a:endParaRPr lang="en-GB" dirty="0"/>
          </a:p>
        </p:txBody>
      </p:sp>
      <p:sp>
        <p:nvSpPr>
          <p:cNvPr id="6" name="Slide Number Placeholder 5"/>
          <p:cNvSpPr>
            <a:spLocks noGrp="1"/>
          </p:cNvSpPr>
          <p:nvPr>
            <p:ph type="sldNum" sz="quarter" idx="12"/>
          </p:nvPr>
        </p:nvSpPr>
        <p:spPr/>
        <p:txBody>
          <a:bodyPr/>
          <a:lstStyle/>
          <a:p>
            <a:fld id="{0CDA1397-473B-4BE5-8DD8-1D8849BB0FC8}" type="slidenum">
              <a:rPr lang="en-GB" smtClean="0"/>
              <a:pPr/>
              <a:t>21</a:t>
            </a:fld>
            <a:endParaRPr lang="en-GB" dirty="0"/>
          </a:p>
        </p:txBody>
      </p:sp>
    </p:spTree>
    <p:extLst>
      <p:ext uri="{BB962C8B-B14F-4D97-AF65-F5344CB8AC3E}">
        <p14:creationId xmlns:p14="http://schemas.microsoft.com/office/powerpoint/2010/main" val="1634820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C3EF0E-35D3-4A5D-B264-05B9AE6A5E02}" type="slidenum">
              <a:rPr lang="en-AU"/>
              <a:pPr/>
              <a:t>23</a:t>
            </a:fld>
            <a:endParaRPr lang="en-AU" dirty="0"/>
          </a:p>
        </p:txBody>
      </p:sp>
      <p:sp>
        <p:nvSpPr>
          <p:cNvPr id="662530" name="Rectangle 2"/>
          <p:cNvSpPr>
            <a:spLocks noGrp="1" noRot="1" noChangeAspect="1" noChangeArrowheads="1" noTextEdit="1"/>
          </p:cNvSpPr>
          <p:nvPr>
            <p:ph type="sldImg"/>
          </p:nvPr>
        </p:nvSpPr>
        <p:spPr>
          <a:ln/>
        </p:spPr>
      </p:sp>
      <p:sp>
        <p:nvSpPr>
          <p:cNvPr id="662531" name="Rectangle 3"/>
          <p:cNvSpPr>
            <a:spLocks noGrp="1" noChangeArrowheads="1"/>
          </p:cNvSpPr>
          <p:nvPr>
            <p:ph type="body" idx="1"/>
          </p:nvPr>
        </p:nvSpPr>
        <p:spPr/>
        <p:txBody>
          <a:bodyPr/>
          <a:lstStyle/>
          <a:p>
            <a:endParaRPr lang="en-US" dirty="0"/>
          </a:p>
        </p:txBody>
      </p:sp>
      <p:sp>
        <p:nvSpPr>
          <p:cNvPr id="2" name="Date Placeholder 1"/>
          <p:cNvSpPr>
            <a:spLocks noGrp="1"/>
          </p:cNvSpPr>
          <p:nvPr>
            <p:ph type="dt" idx="10"/>
          </p:nvPr>
        </p:nvSpPr>
        <p:spPr/>
        <p:txBody>
          <a:bodyPr/>
          <a:lstStyle/>
          <a:p>
            <a:r>
              <a:rPr lang="en-US" dirty="0" smtClean="0"/>
              <a:t>01/25/2013</a:t>
            </a:r>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705D9-226F-47FF-9619-CDEA7F7C3AB1}" type="slidenum">
              <a:rPr lang="en-AU"/>
              <a:pPr/>
              <a:t>35</a:t>
            </a:fld>
            <a:endParaRPr lang="en-AU" dirty="0"/>
          </a:p>
        </p:txBody>
      </p:sp>
      <p:sp>
        <p:nvSpPr>
          <p:cNvPr id="778242" name="Rectangle 2"/>
          <p:cNvSpPr>
            <a:spLocks noGrp="1" noRot="1" noChangeAspect="1" noChangeArrowheads="1" noTextEdit="1"/>
          </p:cNvSpPr>
          <p:nvPr>
            <p:ph type="sldImg"/>
          </p:nvPr>
        </p:nvSpPr>
        <p:spPr>
          <a:xfrm>
            <a:off x="1185863" y="696913"/>
            <a:ext cx="4648200" cy="3486150"/>
          </a:xfrm>
          <a:ln/>
        </p:spPr>
      </p:sp>
      <p:sp>
        <p:nvSpPr>
          <p:cNvPr id="778243" name="Rectangle 3"/>
          <p:cNvSpPr>
            <a:spLocks noGrp="1" noChangeArrowheads="1"/>
          </p:cNvSpPr>
          <p:nvPr>
            <p:ph type="body" idx="1"/>
          </p:nvPr>
        </p:nvSpPr>
        <p:spPr>
          <a:xfrm>
            <a:off x="932736" y="4415322"/>
            <a:ext cx="5144931" cy="4184605"/>
          </a:xfrm>
        </p:spPr>
        <p:txBody>
          <a:bodyPr/>
          <a:lstStyle/>
          <a:p>
            <a:r>
              <a:rPr lang="en-US" dirty="0" smtClean="0"/>
              <a:t>Economic incentive in industry to</a:t>
            </a:r>
            <a:r>
              <a:rPr lang="en-US" baseline="0" dirty="0" smtClean="0"/>
              <a:t> reduce Q as low as practical, typically to a 97% or greater Power Factor.  Generation must meet Apparent power, losses on </a:t>
            </a:r>
            <a:r>
              <a:rPr lang="en-US" baseline="0" dirty="0" smtClean="0"/>
              <a:t>apparent </a:t>
            </a:r>
            <a:r>
              <a:rPr lang="en-US" baseline="0" dirty="0" smtClean="0"/>
              <a:t>power, therefore reducing wattless power is in everyone’s interest</a:t>
            </a:r>
          </a:p>
          <a:p>
            <a:endParaRPr lang="en-US" baseline="0" dirty="0" smtClean="0"/>
          </a:p>
          <a:p>
            <a:r>
              <a:rPr lang="en-US" baseline="0" dirty="0" smtClean="0"/>
              <a:t>As an example, at 97% (cos(ϕ), for 97 KW of real power, there are 24 kVAR of reactive  sin(acos(0.97))*100</a:t>
            </a:r>
          </a:p>
          <a:p>
            <a:endParaRPr lang="en-US" baseline="0" dirty="0" smtClean="0"/>
          </a:p>
          <a:p>
            <a:endParaRPr lang="en-US" dirty="0"/>
          </a:p>
        </p:txBody>
      </p:sp>
      <p:sp>
        <p:nvSpPr>
          <p:cNvPr id="2" name="Date Placeholder 1"/>
          <p:cNvSpPr>
            <a:spLocks noGrp="1"/>
          </p:cNvSpPr>
          <p:nvPr>
            <p:ph type="dt" idx="10"/>
          </p:nvPr>
        </p:nvSpPr>
        <p:spPr/>
        <p:txBody>
          <a:bodyPr/>
          <a:lstStyle/>
          <a:p>
            <a:r>
              <a:rPr lang="en-US" dirty="0" smtClean="0"/>
              <a:t>01/25/2013</a:t>
            </a:r>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705D9-226F-47FF-9619-CDEA7F7C3AB1}" type="slidenum">
              <a:rPr lang="en-AU"/>
              <a:pPr/>
              <a:t>36</a:t>
            </a:fld>
            <a:endParaRPr lang="en-AU" dirty="0"/>
          </a:p>
        </p:txBody>
      </p:sp>
      <p:sp>
        <p:nvSpPr>
          <p:cNvPr id="778242" name="Rectangle 2"/>
          <p:cNvSpPr>
            <a:spLocks noGrp="1" noRot="1" noChangeAspect="1" noChangeArrowheads="1" noTextEdit="1"/>
          </p:cNvSpPr>
          <p:nvPr>
            <p:ph type="sldImg"/>
          </p:nvPr>
        </p:nvSpPr>
        <p:spPr>
          <a:xfrm>
            <a:off x="1185863" y="696913"/>
            <a:ext cx="4648200" cy="3486150"/>
          </a:xfrm>
          <a:ln/>
        </p:spPr>
      </p:sp>
      <p:sp>
        <p:nvSpPr>
          <p:cNvPr id="778243" name="Rectangle 3"/>
          <p:cNvSpPr>
            <a:spLocks noGrp="1" noChangeArrowheads="1"/>
          </p:cNvSpPr>
          <p:nvPr>
            <p:ph type="body" idx="1"/>
          </p:nvPr>
        </p:nvSpPr>
        <p:spPr>
          <a:xfrm>
            <a:off x="932736" y="4415322"/>
            <a:ext cx="5144931" cy="4184605"/>
          </a:xfrm>
        </p:spPr>
        <p:txBody>
          <a:bodyPr/>
          <a:lstStyle/>
          <a:p>
            <a:r>
              <a:rPr lang="en-US" dirty="0" smtClean="0"/>
              <a:t>Economic incentive in industry to</a:t>
            </a:r>
            <a:r>
              <a:rPr lang="en-US" baseline="0" dirty="0" smtClean="0"/>
              <a:t> reduce Q as low as practical, typically to a 97% or greater Power Factor.  Generation must meet Apparent power, losses on </a:t>
            </a:r>
            <a:r>
              <a:rPr lang="en-US" baseline="0" dirty="0" smtClean="0"/>
              <a:t>apparent </a:t>
            </a:r>
            <a:r>
              <a:rPr lang="en-US" baseline="0" dirty="0" smtClean="0"/>
              <a:t>power, therefore reducing wattless power is in everyone’s interest</a:t>
            </a:r>
          </a:p>
          <a:p>
            <a:endParaRPr lang="en-US" baseline="0" dirty="0" smtClean="0"/>
          </a:p>
          <a:p>
            <a:r>
              <a:rPr lang="en-US" baseline="0" dirty="0" smtClean="0"/>
              <a:t>As an example, at 97% (cos(ϕ), for 97 KW of real power, there are 24 kVAR of reactive  sin(acos(0.97))*100</a:t>
            </a:r>
          </a:p>
          <a:p>
            <a:endParaRPr lang="en-US" baseline="0" dirty="0" smtClean="0"/>
          </a:p>
          <a:p>
            <a:endParaRPr lang="en-US" dirty="0"/>
          </a:p>
        </p:txBody>
      </p:sp>
      <p:sp>
        <p:nvSpPr>
          <p:cNvPr id="2" name="Date Placeholder 1"/>
          <p:cNvSpPr>
            <a:spLocks noGrp="1"/>
          </p:cNvSpPr>
          <p:nvPr>
            <p:ph type="dt" idx="10"/>
          </p:nvPr>
        </p:nvSpPr>
        <p:spPr/>
        <p:txBody>
          <a:bodyPr/>
          <a:lstStyle/>
          <a:p>
            <a:r>
              <a:rPr lang="en-US" dirty="0" smtClean="0"/>
              <a:t>01/25/2013</a:t>
            </a: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GB" dirty="0"/>
          </a:p>
        </p:txBody>
      </p:sp>
      <p:sp>
        <p:nvSpPr>
          <p:cNvPr id="5" name="Date Placeholder 4"/>
          <p:cNvSpPr>
            <a:spLocks noGrp="1"/>
          </p:cNvSpPr>
          <p:nvPr>
            <p:ph type="dt" idx="11"/>
          </p:nvPr>
        </p:nvSpPr>
        <p:spPr/>
        <p:txBody>
          <a:bodyPr/>
          <a:lstStyle/>
          <a:p>
            <a:r>
              <a:rPr lang="en-US" dirty="0" smtClean="0"/>
              <a:t>01/25/2013</a:t>
            </a:r>
            <a:endParaRPr lang="en-GB" dirty="0"/>
          </a:p>
        </p:txBody>
      </p:sp>
      <p:sp>
        <p:nvSpPr>
          <p:cNvPr id="6" name="Slide Number Placeholder 5"/>
          <p:cNvSpPr>
            <a:spLocks noGrp="1"/>
          </p:cNvSpPr>
          <p:nvPr>
            <p:ph type="sldNum" sz="quarter" idx="12"/>
          </p:nvPr>
        </p:nvSpPr>
        <p:spPr/>
        <p:txBody>
          <a:bodyPr/>
          <a:lstStyle/>
          <a:p>
            <a:fld id="{0CDA1397-473B-4BE5-8DD8-1D8849BB0FC8}" type="slidenum">
              <a:rPr lang="en-GB" smtClean="0"/>
              <a:pPr/>
              <a:t>4</a:t>
            </a:fld>
            <a:endParaRPr lang="en-GB" dirty="0"/>
          </a:p>
        </p:txBody>
      </p:sp>
    </p:spTree>
    <p:extLst>
      <p:ext uri="{BB962C8B-B14F-4D97-AF65-F5344CB8AC3E}">
        <p14:creationId xmlns:p14="http://schemas.microsoft.com/office/powerpoint/2010/main" val="360722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705D9-226F-47FF-9619-CDEA7F7C3AB1}" type="slidenum">
              <a:rPr lang="en-AU"/>
              <a:pPr/>
              <a:t>37</a:t>
            </a:fld>
            <a:endParaRPr lang="en-AU" dirty="0"/>
          </a:p>
        </p:txBody>
      </p:sp>
      <p:sp>
        <p:nvSpPr>
          <p:cNvPr id="778242" name="Rectangle 2"/>
          <p:cNvSpPr>
            <a:spLocks noGrp="1" noRot="1" noChangeAspect="1" noChangeArrowheads="1" noTextEdit="1"/>
          </p:cNvSpPr>
          <p:nvPr>
            <p:ph type="sldImg"/>
          </p:nvPr>
        </p:nvSpPr>
        <p:spPr>
          <a:xfrm>
            <a:off x="1185863" y="696913"/>
            <a:ext cx="4648200" cy="3486150"/>
          </a:xfrm>
          <a:ln/>
        </p:spPr>
      </p:sp>
      <p:sp>
        <p:nvSpPr>
          <p:cNvPr id="778243" name="Rectangle 3"/>
          <p:cNvSpPr>
            <a:spLocks noGrp="1" noChangeArrowheads="1"/>
          </p:cNvSpPr>
          <p:nvPr>
            <p:ph type="body" idx="1"/>
          </p:nvPr>
        </p:nvSpPr>
        <p:spPr>
          <a:xfrm>
            <a:off x="932736" y="4415322"/>
            <a:ext cx="5144931" cy="4184605"/>
          </a:xfrm>
        </p:spPr>
        <p:txBody>
          <a:bodyPr/>
          <a:lstStyle/>
          <a:p>
            <a:r>
              <a:rPr lang="en-US" dirty="0" smtClean="0"/>
              <a:t>AC Power Flows have a real (work) and imaginary components.  Imaginary power flows (referring to the number system </a:t>
            </a:r>
            <a:r>
              <a:rPr lang="en-US" baseline="0" dirty="0" smtClean="0"/>
              <a:t> for </a:t>
            </a:r>
            <a:r>
              <a:rPr lang="en-US" baseline="0" dirty="0" smtClean="0"/>
              <a:t>depiction </a:t>
            </a:r>
            <a:r>
              <a:rPr lang="en-US" baseline="0" dirty="0" smtClean="0"/>
              <a:t>of the square root of a negative number or </a:t>
            </a:r>
            <a:r>
              <a:rPr lang="en-US" i="1" baseline="0" dirty="0" smtClean="0"/>
              <a:t>i</a:t>
            </a:r>
            <a:r>
              <a:rPr lang="en-US" baseline="0" dirty="0" smtClean="0"/>
              <a:t>) have a component based on the difference in magnitude of voltages between nodes and of differences in phase angles caused by reactance (inductance and capacitance)</a:t>
            </a:r>
            <a:endParaRPr lang="en-US" dirty="0"/>
          </a:p>
        </p:txBody>
      </p:sp>
      <p:sp>
        <p:nvSpPr>
          <p:cNvPr id="2" name="Date Placeholder 1"/>
          <p:cNvSpPr>
            <a:spLocks noGrp="1"/>
          </p:cNvSpPr>
          <p:nvPr>
            <p:ph type="dt" idx="10"/>
          </p:nvPr>
        </p:nvSpPr>
        <p:spPr/>
        <p:txBody>
          <a:bodyPr/>
          <a:lstStyle/>
          <a:p>
            <a:r>
              <a:rPr lang="en-US" dirty="0" smtClean="0"/>
              <a:t>01/25/2013</a:t>
            </a:r>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705D9-226F-47FF-9619-CDEA7F7C3AB1}" type="slidenum">
              <a:rPr lang="en-AU"/>
              <a:pPr/>
              <a:t>38</a:t>
            </a:fld>
            <a:endParaRPr lang="en-AU" dirty="0"/>
          </a:p>
        </p:txBody>
      </p:sp>
      <p:sp>
        <p:nvSpPr>
          <p:cNvPr id="778242" name="Rectangle 2"/>
          <p:cNvSpPr>
            <a:spLocks noGrp="1" noRot="1" noChangeAspect="1" noChangeArrowheads="1" noTextEdit="1"/>
          </p:cNvSpPr>
          <p:nvPr>
            <p:ph type="sldImg"/>
          </p:nvPr>
        </p:nvSpPr>
        <p:spPr>
          <a:xfrm>
            <a:off x="1185863" y="696913"/>
            <a:ext cx="4648200" cy="3486150"/>
          </a:xfrm>
          <a:ln/>
        </p:spPr>
      </p:sp>
      <p:sp>
        <p:nvSpPr>
          <p:cNvPr id="778243" name="Rectangle 3"/>
          <p:cNvSpPr>
            <a:spLocks noGrp="1" noChangeArrowheads="1"/>
          </p:cNvSpPr>
          <p:nvPr>
            <p:ph type="body" idx="1"/>
          </p:nvPr>
        </p:nvSpPr>
        <p:spPr>
          <a:xfrm>
            <a:off x="932736" y="4415322"/>
            <a:ext cx="5144931" cy="4184605"/>
          </a:xfrm>
        </p:spPr>
        <p:txBody>
          <a:bodyPr/>
          <a:lstStyle/>
          <a:p>
            <a:r>
              <a:rPr lang="en-US" dirty="0" smtClean="0"/>
              <a:t>AC Power Flows have a real (work) and imaginary components.  Imaginary power flows (referring to the number system </a:t>
            </a:r>
            <a:r>
              <a:rPr lang="en-US" baseline="0" dirty="0" smtClean="0"/>
              <a:t> for </a:t>
            </a:r>
            <a:r>
              <a:rPr lang="en-US" baseline="0" dirty="0" smtClean="0"/>
              <a:t>depiction </a:t>
            </a:r>
            <a:r>
              <a:rPr lang="en-US" baseline="0" dirty="0" smtClean="0"/>
              <a:t>of the square root of a negative number or </a:t>
            </a:r>
            <a:r>
              <a:rPr lang="en-US" i="1" baseline="0" dirty="0" smtClean="0"/>
              <a:t>i</a:t>
            </a:r>
            <a:r>
              <a:rPr lang="en-US" baseline="0" dirty="0" smtClean="0"/>
              <a:t>) have a component based on the difference in magnitude of voltages between nodes and of differences in phase angles caused by reactance (inductance and capacitance)</a:t>
            </a:r>
            <a:endParaRPr lang="en-US" dirty="0"/>
          </a:p>
        </p:txBody>
      </p:sp>
      <p:sp>
        <p:nvSpPr>
          <p:cNvPr id="2" name="Date Placeholder 1"/>
          <p:cNvSpPr>
            <a:spLocks noGrp="1"/>
          </p:cNvSpPr>
          <p:nvPr>
            <p:ph type="dt" idx="10"/>
          </p:nvPr>
        </p:nvSpPr>
        <p:spPr/>
        <p:txBody>
          <a:bodyPr/>
          <a:lstStyle/>
          <a:p>
            <a:r>
              <a:rPr lang="en-US" dirty="0" smtClean="0"/>
              <a:t>01/25/2013</a:t>
            </a:r>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be corrected using rotating cones</a:t>
            </a:r>
            <a:endParaRPr lang="en-US" dirty="0"/>
          </a:p>
        </p:txBody>
      </p:sp>
      <p:sp>
        <p:nvSpPr>
          <p:cNvPr id="4" name="Header Placeholder 3"/>
          <p:cNvSpPr>
            <a:spLocks noGrp="1"/>
          </p:cNvSpPr>
          <p:nvPr>
            <p:ph type="hdr" sz="quarter" idx="10"/>
          </p:nvPr>
        </p:nvSpPr>
        <p:spPr/>
        <p:txBody>
          <a:bodyPr/>
          <a:lstStyle/>
          <a:p>
            <a:endParaRPr lang="en-GB" dirty="0"/>
          </a:p>
        </p:txBody>
      </p:sp>
      <p:sp>
        <p:nvSpPr>
          <p:cNvPr id="5" name="Date Placeholder 4"/>
          <p:cNvSpPr>
            <a:spLocks noGrp="1"/>
          </p:cNvSpPr>
          <p:nvPr>
            <p:ph type="dt" idx="11"/>
          </p:nvPr>
        </p:nvSpPr>
        <p:spPr/>
        <p:txBody>
          <a:bodyPr/>
          <a:lstStyle/>
          <a:p>
            <a:r>
              <a:rPr lang="en-US" dirty="0" smtClean="0"/>
              <a:t>01/25/2013</a:t>
            </a:r>
            <a:endParaRPr lang="en-GB" dirty="0"/>
          </a:p>
        </p:txBody>
      </p:sp>
      <p:sp>
        <p:nvSpPr>
          <p:cNvPr id="6" name="Slide Number Placeholder 5"/>
          <p:cNvSpPr>
            <a:spLocks noGrp="1"/>
          </p:cNvSpPr>
          <p:nvPr>
            <p:ph type="sldNum" sz="quarter" idx="12"/>
          </p:nvPr>
        </p:nvSpPr>
        <p:spPr/>
        <p:txBody>
          <a:bodyPr/>
          <a:lstStyle/>
          <a:p>
            <a:fld id="{0CDA1397-473B-4BE5-8DD8-1D8849BB0FC8}" type="slidenum">
              <a:rPr lang="en-GB" smtClean="0"/>
              <a:pPr/>
              <a:t>40</a:t>
            </a:fld>
            <a:endParaRPr lang="en-GB" dirty="0"/>
          </a:p>
        </p:txBody>
      </p:sp>
    </p:spTree>
    <p:extLst>
      <p:ext uri="{BB962C8B-B14F-4D97-AF65-F5344CB8AC3E}">
        <p14:creationId xmlns:p14="http://schemas.microsoft.com/office/powerpoint/2010/main" val="2656827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GB" dirty="0"/>
          </a:p>
        </p:txBody>
      </p:sp>
      <p:sp>
        <p:nvSpPr>
          <p:cNvPr id="5" name="Date Placeholder 4"/>
          <p:cNvSpPr>
            <a:spLocks noGrp="1"/>
          </p:cNvSpPr>
          <p:nvPr>
            <p:ph type="dt" idx="11"/>
          </p:nvPr>
        </p:nvSpPr>
        <p:spPr/>
        <p:txBody>
          <a:bodyPr/>
          <a:lstStyle/>
          <a:p>
            <a:r>
              <a:rPr lang="en-US" dirty="0" smtClean="0"/>
              <a:t>01/25/2013</a:t>
            </a:r>
            <a:endParaRPr lang="en-GB" dirty="0"/>
          </a:p>
        </p:txBody>
      </p:sp>
      <p:sp>
        <p:nvSpPr>
          <p:cNvPr id="6" name="Slide Number Placeholder 5"/>
          <p:cNvSpPr>
            <a:spLocks noGrp="1"/>
          </p:cNvSpPr>
          <p:nvPr>
            <p:ph type="sldNum" sz="quarter" idx="12"/>
          </p:nvPr>
        </p:nvSpPr>
        <p:spPr/>
        <p:txBody>
          <a:bodyPr/>
          <a:lstStyle/>
          <a:p>
            <a:fld id="{0CDA1397-473B-4BE5-8DD8-1D8849BB0FC8}" type="slidenum">
              <a:rPr lang="en-GB" smtClean="0"/>
              <a:pPr/>
              <a:t>42</a:t>
            </a:fld>
            <a:endParaRPr lang="en-GB" dirty="0"/>
          </a:p>
        </p:txBody>
      </p:sp>
    </p:spTree>
    <p:extLst>
      <p:ext uri="{BB962C8B-B14F-4D97-AF65-F5344CB8AC3E}">
        <p14:creationId xmlns:p14="http://schemas.microsoft.com/office/powerpoint/2010/main" val="464951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0117D-1534-4006-B3BB-409EFB0B47D9}" type="slidenum">
              <a:rPr lang="en-AU"/>
              <a:pPr/>
              <a:t>5</a:t>
            </a:fld>
            <a:endParaRPr lang="en-AU" dirty="0"/>
          </a:p>
        </p:txBody>
      </p:sp>
      <p:sp>
        <p:nvSpPr>
          <p:cNvPr id="785410" name="Rectangle 2"/>
          <p:cNvSpPr>
            <a:spLocks noGrp="1" noRot="1" noChangeAspect="1" noChangeArrowheads="1" noTextEdit="1"/>
          </p:cNvSpPr>
          <p:nvPr>
            <p:ph type="sldImg"/>
          </p:nvPr>
        </p:nvSpPr>
        <p:spPr>
          <a:ln/>
        </p:spPr>
      </p:sp>
      <p:sp>
        <p:nvSpPr>
          <p:cNvPr id="785411" name="Rectangle 3"/>
          <p:cNvSpPr>
            <a:spLocks noGrp="1" noChangeArrowheads="1"/>
          </p:cNvSpPr>
          <p:nvPr>
            <p:ph type="body" idx="1"/>
          </p:nvPr>
        </p:nvSpPr>
        <p:spPr/>
        <p:txBody>
          <a:bodyPr/>
          <a:lstStyle/>
          <a:p>
            <a:endParaRPr lang="es-ES" dirty="0"/>
          </a:p>
        </p:txBody>
      </p:sp>
      <p:sp>
        <p:nvSpPr>
          <p:cNvPr id="2" name="Date Placeholder 1"/>
          <p:cNvSpPr>
            <a:spLocks noGrp="1"/>
          </p:cNvSpPr>
          <p:nvPr>
            <p:ph type="dt" idx="10"/>
          </p:nvPr>
        </p:nvSpPr>
        <p:spPr/>
        <p:txBody>
          <a:bodyPr/>
          <a:lstStyle/>
          <a:p>
            <a:r>
              <a:rPr lang="en-US" dirty="0" smtClean="0"/>
              <a:t>01/25/2013</a:t>
            </a: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GB" dirty="0"/>
          </a:p>
        </p:txBody>
      </p:sp>
      <p:sp>
        <p:nvSpPr>
          <p:cNvPr id="5" name="Date Placeholder 4"/>
          <p:cNvSpPr>
            <a:spLocks noGrp="1"/>
          </p:cNvSpPr>
          <p:nvPr>
            <p:ph type="dt" idx="11"/>
          </p:nvPr>
        </p:nvSpPr>
        <p:spPr/>
        <p:txBody>
          <a:bodyPr/>
          <a:lstStyle/>
          <a:p>
            <a:r>
              <a:rPr lang="en-US" dirty="0" smtClean="0"/>
              <a:t>01/25/2013</a:t>
            </a:r>
            <a:endParaRPr lang="en-GB" dirty="0"/>
          </a:p>
        </p:txBody>
      </p:sp>
      <p:sp>
        <p:nvSpPr>
          <p:cNvPr id="6" name="Slide Number Placeholder 5"/>
          <p:cNvSpPr>
            <a:spLocks noGrp="1"/>
          </p:cNvSpPr>
          <p:nvPr>
            <p:ph type="sldNum" sz="quarter" idx="12"/>
          </p:nvPr>
        </p:nvSpPr>
        <p:spPr/>
        <p:txBody>
          <a:bodyPr/>
          <a:lstStyle/>
          <a:p>
            <a:fld id="{0CDA1397-473B-4BE5-8DD8-1D8849BB0FC8}" type="slidenum">
              <a:rPr lang="en-GB" smtClean="0"/>
              <a:pPr/>
              <a:t>6</a:t>
            </a:fld>
            <a:endParaRPr lang="en-GB" dirty="0"/>
          </a:p>
        </p:txBody>
      </p:sp>
    </p:spTree>
    <p:extLst>
      <p:ext uri="{BB962C8B-B14F-4D97-AF65-F5344CB8AC3E}">
        <p14:creationId xmlns:p14="http://schemas.microsoft.com/office/powerpoint/2010/main" val="360722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GB" dirty="0"/>
          </a:p>
        </p:txBody>
      </p:sp>
      <p:sp>
        <p:nvSpPr>
          <p:cNvPr id="5" name="Date Placeholder 4"/>
          <p:cNvSpPr>
            <a:spLocks noGrp="1"/>
          </p:cNvSpPr>
          <p:nvPr>
            <p:ph type="dt" idx="11"/>
          </p:nvPr>
        </p:nvSpPr>
        <p:spPr/>
        <p:txBody>
          <a:bodyPr/>
          <a:lstStyle/>
          <a:p>
            <a:r>
              <a:rPr lang="en-US" dirty="0" smtClean="0"/>
              <a:t>01/25/2013</a:t>
            </a:r>
            <a:endParaRPr lang="en-GB" dirty="0"/>
          </a:p>
        </p:txBody>
      </p:sp>
      <p:sp>
        <p:nvSpPr>
          <p:cNvPr id="6" name="Slide Number Placeholder 5"/>
          <p:cNvSpPr>
            <a:spLocks noGrp="1"/>
          </p:cNvSpPr>
          <p:nvPr>
            <p:ph type="sldNum" sz="quarter" idx="12"/>
          </p:nvPr>
        </p:nvSpPr>
        <p:spPr/>
        <p:txBody>
          <a:bodyPr/>
          <a:lstStyle/>
          <a:p>
            <a:fld id="{0CDA1397-473B-4BE5-8DD8-1D8849BB0FC8}" type="slidenum">
              <a:rPr lang="en-GB" smtClean="0"/>
              <a:pPr/>
              <a:t>7</a:t>
            </a:fld>
            <a:endParaRPr lang="en-GB" dirty="0"/>
          </a:p>
        </p:txBody>
      </p:sp>
    </p:spTree>
    <p:extLst>
      <p:ext uri="{BB962C8B-B14F-4D97-AF65-F5344CB8AC3E}">
        <p14:creationId xmlns:p14="http://schemas.microsoft.com/office/powerpoint/2010/main" val="360722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simplified methods such as generation</a:t>
            </a:r>
            <a:r>
              <a:rPr lang="en-US" baseline="0" dirty="0" smtClean="0"/>
              <a:t> schedules and stochastic generation schedules</a:t>
            </a:r>
            <a:endParaRPr lang="en-US" dirty="0"/>
          </a:p>
        </p:txBody>
      </p:sp>
      <p:sp>
        <p:nvSpPr>
          <p:cNvPr id="4" name="Header Placeholder 3"/>
          <p:cNvSpPr>
            <a:spLocks noGrp="1"/>
          </p:cNvSpPr>
          <p:nvPr>
            <p:ph type="hdr" sz="quarter" idx="10"/>
          </p:nvPr>
        </p:nvSpPr>
        <p:spPr/>
        <p:txBody>
          <a:bodyPr/>
          <a:lstStyle/>
          <a:p>
            <a:endParaRPr lang="en-GB" dirty="0"/>
          </a:p>
        </p:txBody>
      </p:sp>
      <p:sp>
        <p:nvSpPr>
          <p:cNvPr id="5" name="Date Placeholder 4"/>
          <p:cNvSpPr>
            <a:spLocks noGrp="1"/>
          </p:cNvSpPr>
          <p:nvPr>
            <p:ph type="dt" idx="11"/>
          </p:nvPr>
        </p:nvSpPr>
        <p:spPr/>
        <p:txBody>
          <a:bodyPr/>
          <a:lstStyle/>
          <a:p>
            <a:r>
              <a:rPr lang="en-US" dirty="0" smtClean="0"/>
              <a:t>01/25/2013</a:t>
            </a:r>
            <a:endParaRPr lang="en-GB" dirty="0"/>
          </a:p>
        </p:txBody>
      </p:sp>
      <p:sp>
        <p:nvSpPr>
          <p:cNvPr id="6" name="Slide Number Placeholder 5"/>
          <p:cNvSpPr>
            <a:spLocks noGrp="1"/>
          </p:cNvSpPr>
          <p:nvPr>
            <p:ph type="sldNum" sz="quarter" idx="12"/>
          </p:nvPr>
        </p:nvSpPr>
        <p:spPr/>
        <p:txBody>
          <a:bodyPr/>
          <a:lstStyle/>
          <a:p>
            <a:fld id="{0CDA1397-473B-4BE5-8DD8-1D8849BB0FC8}" type="slidenum">
              <a:rPr lang="en-GB" smtClean="0"/>
              <a:pPr/>
              <a:t>8</a:t>
            </a:fld>
            <a:endParaRPr lang="en-GB" dirty="0"/>
          </a:p>
        </p:txBody>
      </p:sp>
    </p:spTree>
    <p:extLst>
      <p:ext uri="{BB962C8B-B14F-4D97-AF65-F5344CB8AC3E}">
        <p14:creationId xmlns:p14="http://schemas.microsoft.com/office/powerpoint/2010/main" val="360722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GB" dirty="0"/>
          </a:p>
        </p:txBody>
      </p:sp>
      <p:sp>
        <p:nvSpPr>
          <p:cNvPr id="5" name="Date Placeholder 4"/>
          <p:cNvSpPr>
            <a:spLocks noGrp="1"/>
          </p:cNvSpPr>
          <p:nvPr>
            <p:ph type="dt" idx="11"/>
          </p:nvPr>
        </p:nvSpPr>
        <p:spPr/>
        <p:txBody>
          <a:bodyPr/>
          <a:lstStyle/>
          <a:p>
            <a:r>
              <a:rPr lang="en-US" dirty="0" smtClean="0"/>
              <a:t>01/25/2013</a:t>
            </a:r>
            <a:endParaRPr lang="en-GB" dirty="0"/>
          </a:p>
        </p:txBody>
      </p:sp>
      <p:sp>
        <p:nvSpPr>
          <p:cNvPr id="6" name="Slide Number Placeholder 5"/>
          <p:cNvSpPr>
            <a:spLocks noGrp="1"/>
          </p:cNvSpPr>
          <p:nvPr>
            <p:ph type="sldNum" sz="quarter" idx="12"/>
          </p:nvPr>
        </p:nvSpPr>
        <p:spPr/>
        <p:txBody>
          <a:bodyPr/>
          <a:lstStyle/>
          <a:p>
            <a:fld id="{0CDA1397-473B-4BE5-8DD8-1D8849BB0FC8}" type="slidenum">
              <a:rPr lang="en-GB" smtClean="0"/>
              <a:pPr/>
              <a:t>9</a:t>
            </a:fld>
            <a:endParaRPr lang="en-GB" dirty="0"/>
          </a:p>
        </p:txBody>
      </p:sp>
    </p:spTree>
    <p:extLst>
      <p:ext uri="{BB962C8B-B14F-4D97-AF65-F5344CB8AC3E}">
        <p14:creationId xmlns:p14="http://schemas.microsoft.com/office/powerpoint/2010/main" val="360722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GB" dirty="0"/>
          </a:p>
        </p:txBody>
      </p:sp>
      <p:sp>
        <p:nvSpPr>
          <p:cNvPr id="5" name="Date Placeholder 4"/>
          <p:cNvSpPr>
            <a:spLocks noGrp="1"/>
          </p:cNvSpPr>
          <p:nvPr>
            <p:ph type="dt" idx="11"/>
          </p:nvPr>
        </p:nvSpPr>
        <p:spPr/>
        <p:txBody>
          <a:bodyPr/>
          <a:lstStyle/>
          <a:p>
            <a:r>
              <a:rPr lang="en-US" dirty="0" smtClean="0"/>
              <a:t>01/25/2013</a:t>
            </a:r>
            <a:endParaRPr lang="en-GB" dirty="0"/>
          </a:p>
        </p:txBody>
      </p:sp>
      <p:sp>
        <p:nvSpPr>
          <p:cNvPr id="6" name="Slide Number Placeholder 5"/>
          <p:cNvSpPr>
            <a:spLocks noGrp="1"/>
          </p:cNvSpPr>
          <p:nvPr>
            <p:ph type="sldNum" sz="quarter" idx="12"/>
          </p:nvPr>
        </p:nvSpPr>
        <p:spPr/>
        <p:txBody>
          <a:bodyPr/>
          <a:lstStyle/>
          <a:p>
            <a:fld id="{0CDA1397-473B-4BE5-8DD8-1D8849BB0FC8}" type="slidenum">
              <a:rPr lang="en-GB" smtClean="0"/>
              <a:pPr/>
              <a:t>10</a:t>
            </a:fld>
            <a:endParaRPr lang="en-GB" dirty="0"/>
          </a:p>
        </p:txBody>
      </p:sp>
    </p:spTree>
    <p:extLst>
      <p:ext uri="{BB962C8B-B14F-4D97-AF65-F5344CB8AC3E}">
        <p14:creationId xmlns:p14="http://schemas.microsoft.com/office/powerpoint/2010/main" val="360722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GB" dirty="0"/>
          </a:p>
        </p:txBody>
      </p:sp>
      <p:sp>
        <p:nvSpPr>
          <p:cNvPr id="5" name="Date Placeholder 4"/>
          <p:cNvSpPr>
            <a:spLocks noGrp="1"/>
          </p:cNvSpPr>
          <p:nvPr>
            <p:ph type="dt" idx="11"/>
          </p:nvPr>
        </p:nvSpPr>
        <p:spPr/>
        <p:txBody>
          <a:bodyPr/>
          <a:lstStyle/>
          <a:p>
            <a:r>
              <a:rPr lang="en-US" dirty="0" smtClean="0"/>
              <a:t>01/25/2013</a:t>
            </a:r>
            <a:endParaRPr lang="en-GB" dirty="0"/>
          </a:p>
        </p:txBody>
      </p:sp>
      <p:sp>
        <p:nvSpPr>
          <p:cNvPr id="6" name="Slide Number Placeholder 5"/>
          <p:cNvSpPr>
            <a:spLocks noGrp="1"/>
          </p:cNvSpPr>
          <p:nvPr>
            <p:ph type="sldNum" sz="quarter" idx="12"/>
          </p:nvPr>
        </p:nvSpPr>
        <p:spPr/>
        <p:txBody>
          <a:bodyPr/>
          <a:lstStyle/>
          <a:p>
            <a:fld id="{0CDA1397-473B-4BE5-8DD8-1D8849BB0FC8}" type="slidenum">
              <a:rPr lang="en-GB" smtClean="0"/>
              <a:pPr/>
              <a:t>11</a:t>
            </a:fld>
            <a:endParaRPr lang="en-GB" dirty="0"/>
          </a:p>
        </p:txBody>
      </p:sp>
    </p:spTree>
    <p:extLst>
      <p:ext uri="{BB962C8B-B14F-4D97-AF65-F5344CB8AC3E}">
        <p14:creationId xmlns:p14="http://schemas.microsoft.com/office/powerpoint/2010/main" val="360722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01/25/13</a:t>
            </a:r>
            <a:endParaRPr lang="en-US" dirty="0" smtClean="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357C3A-2AB6-4715-9B2C-806D45776034}" type="slidenum">
              <a:rPr lang="en-GB" smtClean="0"/>
              <a:pPr/>
              <a:t>‹#›</a:t>
            </a:fld>
            <a:endParaRPr lang="en-GB" dirty="0"/>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907704" cy="90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M:\PLEXOS\Artwork\Letterheads &amp; Invoice Templates\2011\PLEXOS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16216" y="11110"/>
            <a:ext cx="2627784" cy="10416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58820" y="332656"/>
            <a:ext cx="5256584" cy="5904656"/>
          </a:xfrm>
          <a:prstGeom prst="rect">
            <a:avLst/>
          </a:prstGeom>
          <a:noFill/>
          <a:ln>
            <a:noFill/>
          </a:ln>
          <a:effectLst>
            <a:softEdge rad="112500"/>
          </a:effectLst>
          <a:scene3d>
            <a:camera prst="perspectiveHeroicExtremeLeftFacing"/>
            <a:lightRig rig="glow" dir="t"/>
          </a:scene3d>
          <a:sp3d prstMaterial="clear"/>
        </p:spPr>
      </p:pic>
      <p:sp>
        <p:nvSpPr>
          <p:cNvPr id="2" name="Title 1"/>
          <p:cNvSpPr>
            <a:spLocks noGrp="1"/>
          </p:cNvSpPr>
          <p:nvPr>
            <p:ph type="ctrTitle" hasCustomPrompt="1"/>
          </p:nvPr>
        </p:nvSpPr>
        <p:spPr>
          <a:xfrm>
            <a:off x="685800" y="2130425"/>
            <a:ext cx="7772400" cy="1470025"/>
          </a:xfrm>
          <a:prstGeom prst="rect">
            <a:avLst/>
          </a:prstGeom>
        </p:spPr>
        <p:txBody>
          <a:bodyPr/>
          <a:lstStyle>
            <a:lvl1pPr marL="342900" indent="-342900" algn="l" defTabSz="914400" rtl="0" eaLnBrk="1" latinLnBrk="0" hangingPunct="1">
              <a:spcBef>
                <a:spcPct val="20000"/>
              </a:spcBef>
              <a:buFont typeface="Arial" pitchFamily="34" charset="0"/>
              <a:buNone/>
              <a:defRPr lang="en-GB" sz="4000" b="1" kern="1200" baseline="0" dirty="0" smtClean="0">
                <a:solidFill>
                  <a:schemeClr val="tx1"/>
                </a:solidFill>
                <a:latin typeface="+mn-lt"/>
                <a:ea typeface="+mn-ea"/>
                <a:cs typeface="Arial" pitchFamily="34" charset="0"/>
              </a:defRPr>
            </a:lvl1pPr>
          </a:lstStyle>
          <a:p>
            <a:r>
              <a:rPr lang="en-US" dirty="0" smtClean="0"/>
              <a:t>Title of Presentation</a:t>
            </a:r>
            <a:endParaRPr lang="en-GB" dirty="0"/>
          </a:p>
        </p:txBody>
      </p:sp>
      <p:sp>
        <p:nvSpPr>
          <p:cNvPr id="3" name="Subtitle 2"/>
          <p:cNvSpPr>
            <a:spLocks noGrp="1"/>
          </p:cNvSpPr>
          <p:nvPr>
            <p:ph type="subTitle" idx="1" hasCustomPrompt="1"/>
          </p:nvPr>
        </p:nvSpPr>
        <p:spPr>
          <a:xfrm>
            <a:off x="714348" y="3714752"/>
            <a:ext cx="6400800" cy="1752600"/>
          </a:xfrm>
        </p:spPr>
        <p:txBody>
          <a:bodyPr/>
          <a:lstStyle>
            <a:lvl1pPr marL="0" indent="0" algn="l">
              <a:buNone/>
              <a:defRPr>
                <a:solidFill>
                  <a:srgbClr val="0029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smtClean="0"/>
              <a:t>01/25/13</a:t>
            </a:r>
            <a:endParaRPr lang="en-US" dirty="0" smtClean="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6357C3A-2AB6-4715-9B2C-806D45776034}" type="slidenum">
              <a:rPr lang="en-GB" smtClean="0"/>
              <a:pPr/>
              <a:t>‹#›</a:t>
            </a:fld>
            <a:endParaRPr lang="en-GB" dirty="0"/>
          </a:p>
        </p:txBody>
      </p:sp>
      <p:sp>
        <p:nvSpPr>
          <p:cNvPr id="5" name="Text Placeholder 2"/>
          <p:cNvSpPr>
            <a:spLocks noGrp="1"/>
          </p:cNvSpPr>
          <p:nvPr>
            <p:ph idx="1" hasCustomPrompt="1"/>
          </p:nvPr>
        </p:nvSpPr>
        <p:spPr>
          <a:xfrm>
            <a:off x="457200" y="1600200"/>
            <a:ext cx="8229600" cy="4525963"/>
          </a:xfrm>
          <a:prstGeom prst="rect">
            <a:avLst/>
          </a:prstGeom>
        </p:spPr>
        <p:txBody>
          <a:bodyPr vert="horz" lIns="91440" tIns="45720" rIns="91440" bIns="45720" rtlCol="0">
            <a:normAutofit/>
          </a:bodyPr>
          <a:lstStyle>
            <a:lvl1pPr algn="l">
              <a:defRPr sz="3200" b="1">
                <a:solidFill>
                  <a:schemeClr val="tx1"/>
                </a:solidFill>
                <a:latin typeface="+mj-lt"/>
                <a:cs typeface="Arial" pitchFamily="34" charset="0"/>
              </a:defRPr>
            </a:lvl1pPr>
          </a:lstStyle>
          <a:p>
            <a:pPr lvl="0"/>
            <a:r>
              <a:rPr lang="en-US" dirty="0" smtClean="0"/>
              <a:t>Title of Section</a:t>
            </a:r>
          </a:p>
          <a:p>
            <a:pPr lvl="2"/>
            <a:endParaRPr lang="en-US" dirty="0" smtClean="0"/>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907704" cy="90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M:\PLEXOS\Artwork\Letterheads &amp; Invoice Templates\2011\PLEXOS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16216" y="11110"/>
            <a:ext cx="2627784" cy="1041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lstStyle>
            <a:lvl1pPr>
              <a:defRPr>
                <a:solidFill>
                  <a:srgbClr val="00297A"/>
                </a:solidFill>
              </a:defRPr>
            </a:lvl1pPr>
            <a:lvl2pPr>
              <a:defRPr>
                <a:solidFill>
                  <a:srgbClr val="00297A"/>
                </a:solidFill>
              </a:defRPr>
            </a:lvl2pPr>
            <a:lvl3pPr>
              <a:defRPr>
                <a:solidFill>
                  <a:srgbClr val="00297A"/>
                </a:solidFill>
              </a:defRPr>
            </a:lvl3pPr>
            <a:lvl4pPr>
              <a:defRPr>
                <a:solidFill>
                  <a:srgbClr val="00297A"/>
                </a:solidFill>
              </a:defRPr>
            </a:lvl4pPr>
            <a:lvl5pPr>
              <a:defRPr sz="1600">
                <a:solidFill>
                  <a:srgbClr val="00297A"/>
                </a:solidFill>
              </a:defRPr>
            </a:lvl5pPr>
          </a:lstStyle>
          <a:p>
            <a:pPr lvl="0"/>
            <a:r>
              <a:rPr lang="en-US" dirty="0" smtClean="0"/>
              <a:t>Click to edit Master text styles</a:t>
            </a:r>
          </a:p>
          <a:p>
            <a:pPr lvl="1"/>
            <a:r>
              <a:rPr lang="en-US" dirty="0" smtClean="0"/>
              <a:t>Second level</a:t>
            </a:r>
          </a:p>
          <a:p>
            <a:pPr lvl="3"/>
            <a:r>
              <a:rPr lang="en-US" dirty="0" smtClean="0"/>
              <a:t>Third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smtClean="0"/>
              <a:t>01/25/13</a:t>
            </a:r>
            <a:endParaRPr lang="en-US" dirty="0" smtClean="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21FC4B-1745-4386-9346-9C05CBA56813}" type="slidenum">
              <a:rPr lang="en-GB" smtClean="0"/>
              <a:pPr/>
              <a:t>‹#›</a:t>
            </a:fld>
            <a:endParaRPr lang="en-GB" dirty="0"/>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907704" cy="90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M:\PLEXOS\Artwork\Letterheads &amp; Invoice Templates\2011\PLEXOS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16216" y="11110"/>
            <a:ext cx="2627784" cy="10416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35415" y="184390"/>
            <a:ext cx="5562364" cy="868346"/>
          </a:xfrm>
          <a:prstGeom prst="rect">
            <a:avLst/>
          </a:prstGeom>
        </p:spPr>
        <p:txBody>
          <a:bodyPr>
            <a:normAutofit/>
          </a:bodyPr>
          <a:lstStyle>
            <a:lvl1pPr algn="l">
              <a:defRPr sz="3200">
                <a:solidFill>
                  <a:schemeClr val="tx1"/>
                </a:solidFill>
              </a:defRPr>
            </a:lvl1pPr>
          </a:lstStyle>
          <a:p>
            <a:r>
              <a:rPr lang="en-US" dirty="0"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792"/>
            <a:ext cx="8229600" cy="868346"/>
          </a:xfrm>
          <a:prstGeom prst="rect">
            <a:avLst/>
          </a:prstGeom>
        </p:spPr>
        <p:txBody>
          <a:bodyPr>
            <a:normAutofit/>
          </a:bodyPr>
          <a:lstStyle>
            <a:lvl1pPr>
              <a:defRPr sz="3200" b="1"/>
            </a:lvl1pPr>
          </a:lstStyle>
          <a:p>
            <a:r>
              <a:rPr lang="en-US" dirty="0" smtClean="0"/>
              <a:t>Click to edit Master title style</a:t>
            </a:r>
            <a:endParaRPr lang="en-GB" dirty="0"/>
          </a:p>
        </p:txBody>
      </p:sp>
      <p:sp>
        <p:nvSpPr>
          <p:cNvPr id="3" name="Content Placeholder 2"/>
          <p:cNvSpPr>
            <a:spLocks noGrp="1"/>
          </p:cNvSpPr>
          <p:nvPr>
            <p:ph sz="half" idx="1"/>
          </p:nvPr>
        </p:nvSpPr>
        <p:spPr>
          <a:xfrm>
            <a:off x="428596" y="2564904"/>
            <a:ext cx="4038600" cy="3461233"/>
          </a:xfrm>
        </p:spPr>
        <p:txBody>
          <a:bodyPr/>
          <a:lstStyle>
            <a:lvl1pPr>
              <a:defRPr sz="2800"/>
            </a:lvl1pPr>
            <a:lvl2pPr>
              <a:defRPr sz="2400"/>
            </a:lvl2pPr>
            <a:lvl3pPr>
              <a:defRPr sz="2000">
                <a:solidFill>
                  <a:srgbClr val="00297A"/>
                </a:solidFill>
              </a:defRPr>
            </a:lvl3pPr>
            <a:lvl4pPr>
              <a:defRPr sz="1800">
                <a:solidFill>
                  <a:srgbClr val="00297A"/>
                </a:solidFill>
              </a:defRPr>
            </a:lvl4pPr>
            <a:lvl5pPr>
              <a:defRPr sz="1800">
                <a:solidFill>
                  <a:srgbClr val="00297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3438" y="2564904"/>
            <a:ext cx="4038600" cy="3461233"/>
          </a:xfrm>
        </p:spPr>
        <p:txBody>
          <a:bodyPr/>
          <a:lstStyle>
            <a:lvl1pPr>
              <a:defRPr sz="2800">
                <a:solidFill>
                  <a:srgbClr val="00297A"/>
                </a:solidFill>
              </a:defRPr>
            </a:lvl1pPr>
            <a:lvl2pPr>
              <a:defRPr sz="2400">
                <a:solidFill>
                  <a:srgbClr val="00297A"/>
                </a:solidFill>
              </a:defRPr>
            </a:lvl2pPr>
            <a:lvl3pPr>
              <a:defRPr sz="2000">
                <a:solidFill>
                  <a:srgbClr val="00297A"/>
                </a:solidFill>
              </a:defRPr>
            </a:lvl3pPr>
            <a:lvl4pPr>
              <a:defRPr sz="1800">
                <a:solidFill>
                  <a:srgbClr val="00297A"/>
                </a:solidFill>
              </a:defRPr>
            </a:lvl4pPr>
            <a:lvl5pPr>
              <a:defRPr sz="1800">
                <a:solidFill>
                  <a:srgbClr val="00297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smtClean="0"/>
              <a:t>01/25/13</a:t>
            </a:r>
            <a:endParaRPr lang="en-US" dirty="0" smtClean="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C21FC4B-1745-4386-9346-9C05CBA56813}" type="slidenum">
              <a:rPr lang="en-GB" smtClean="0"/>
              <a:pPr/>
              <a:t>‹#›</a:t>
            </a:fld>
            <a:endParaRPr lang="en-GB" dirty="0"/>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907704" cy="90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M:\PLEXOS\Artwork\Letterheads &amp; Invoice Templates\2011\PLEXOS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16216" y="11110"/>
            <a:ext cx="2627784" cy="1041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0034" y="2636912"/>
            <a:ext cx="3008313" cy="1008112"/>
          </a:xfrm>
          <a:prstGeom prst="rect">
            <a:avLst/>
          </a:prstGeom>
        </p:spPr>
        <p:txBody>
          <a:bodyPr anchor="b">
            <a:normAutofit/>
          </a:bodyPr>
          <a:lstStyle>
            <a:lvl1pPr algn="l">
              <a:defRPr sz="24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636912"/>
            <a:ext cx="5111750" cy="3489251"/>
          </a:xfrm>
        </p:spPr>
        <p:txBody>
          <a:bodyPr/>
          <a:lstStyle>
            <a:lvl1pPr>
              <a:defRPr sz="3200"/>
            </a:lvl1pPr>
            <a:lvl2pPr>
              <a:defRPr sz="2800"/>
            </a:lvl2pPr>
            <a:lvl3pPr>
              <a:defRPr sz="2400">
                <a:solidFill>
                  <a:srgbClr val="00297A"/>
                </a:solidFill>
              </a:defRPr>
            </a:lvl3pPr>
            <a:lvl4pPr>
              <a:defRPr sz="2000">
                <a:solidFill>
                  <a:srgbClr val="00297A"/>
                </a:solidFill>
              </a:defRPr>
            </a:lvl4pPr>
            <a:lvl5pPr>
              <a:defRPr sz="2000">
                <a:solidFill>
                  <a:srgbClr val="00297A"/>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500034" y="3717032"/>
            <a:ext cx="3008313" cy="240913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smtClean="0"/>
              <a:t>01/25/13</a:t>
            </a:r>
            <a:endParaRPr lang="en-US" dirty="0" smtClean="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C21FC4B-1745-4386-9346-9C05CBA56813}" type="slidenum">
              <a:rPr lang="en-GB" smtClean="0"/>
              <a:pPr/>
              <a:t>‹#›</a:t>
            </a:fld>
            <a:endParaRPr lang="en-GB" dirty="0"/>
          </a:p>
        </p:txBody>
      </p:sp>
      <p:sp>
        <p:nvSpPr>
          <p:cNvPr id="8" name="Title 1"/>
          <p:cNvSpPr txBox="1">
            <a:spLocks/>
          </p:cNvSpPr>
          <p:nvPr userDrawn="1"/>
        </p:nvSpPr>
        <p:spPr>
          <a:xfrm>
            <a:off x="443318" y="1556792"/>
            <a:ext cx="8229600" cy="8640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297A"/>
                </a:solidFill>
                <a:effectLst/>
                <a:uLnTx/>
                <a:uFillTx/>
                <a:latin typeface="Arial" pitchFamily="34" charset="0"/>
                <a:ea typeface="+mj-ea"/>
                <a:cs typeface="Arial" pitchFamily="34" charset="0"/>
              </a:rPr>
              <a:t>Click to edit Master title style</a:t>
            </a:r>
            <a:endParaRPr kumimoji="0" lang="en-GB" sz="3200" b="1" i="0" u="none" strike="noStrike" kern="1200" cap="none" spc="0" normalizeH="0" baseline="0" noProof="0" dirty="0" smtClean="0">
              <a:ln>
                <a:noFill/>
              </a:ln>
              <a:solidFill>
                <a:srgbClr val="00297A"/>
              </a:solidFill>
              <a:effectLst/>
              <a:uLnTx/>
              <a:uFillTx/>
              <a:latin typeface="Arial" pitchFamily="34" charset="0"/>
              <a:ea typeface="+mj-ea"/>
              <a:cs typeface="Arial" pitchFamily="34" charset="0"/>
            </a:endParaRPr>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907704" cy="90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M:\PLEXOS\Artwork\Letterheads &amp; Invoice Templates\2011\PLEXOS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16216" y="11110"/>
            <a:ext cx="2627784" cy="1041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792"/>
            <a:ext cx="8229600" cy="1143000"/>
          </a:xfrm>
          <a:prstGeom prst="rect">
            <a:avLst/>
          </a:prstGeom>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smtClean="0"/>
              <a:t>01/25/13</a:t>
            </a:r>
            <a:endParaRPr lang="en-US" dirty="0" smtClean="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endParaRPr lang="en-GB" dirty="0"/>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907704" cy="90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M:\PLEXOS\Artwork\Letterheads &amp; Invoice Templates\2011\PLEXOS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16216" y="11110"/>
            <a:ext cx="2627784" cy="104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227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prstGeom prst="rect">
            <a:avLst/>
          </a:prstGeo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57200" y="1357313"/>
            <a:ext cx="4038600" cy="476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357313"/>
            <a:ext cx="4038600" cy="476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457200" y="6356350"/>
            <a:ext cx="2133600" cy="365125"/>
          </a:xfrm>
        </p:spPr>
        <p:txBody>
          <a:bodyPr/>
          <a:lstStyle>
            <a:lvl1pPr>
              <a:defRPr/>
            </a:lvl1pPr>
          </a:lstStyle>
          <a:p>
            <a:r>
              <a:rPr lang="en-US" dirty="0" smtClean="0"/>
              <a:t>01/25/13</a:t>
            </a:r>
            <a:endParaRPr lang="en-GB" dirty="0"/>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8BB93D31-7767-49E1-B8AE-1DE8DD8CF65A}" type="slidenum">
              <a:rPr lang="en-GB"/>
              <a:pPr/>
              <a:t>‹#›</a:t>
            </a:fld>
            <a:endParaRPr lang="en-GB" dirty="0"/>
          </a:p>
        </p:txBody>
      </p:sp>
    </p:spTree>
    <p:extLst>
      <p:ext uri="{BB962C8B-B14F-4D97-AF65-F5344CB8AC3E}">
        <p14:creationId xmlns:p14="http://schemas.microsoft.com/office/powerpoint/2010/main" val="15813990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prstGeom prst="rect">
            <a:avLst/>
          </a:prstGeo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57200" y="1357313"/>
            <a:ext cx="4038600" cy="476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648200" y="1357313"/>
            <a:ext cx="4038600" cy="2308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4648200" y="3817938"/>
            <a:ext cx="4038600" cy="2308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Date Placeholder 5"/>
          <p:cNvSpPr>
            <a:spLocks noGrp="1"/>
          </p:cNvSpPr>
          <p:nvPr>
            <p:ph type="dt" sz="half" idx="10"/>
          </p:nvPr>
        </p:nvSpPr>
        <p:spPr>
          <a:xfrm>
            <a:off x="457200" y="6356350"/>
            <a:ext cx="2133600" cy="365125"/>
          </a:xfrm>
        </p:spPr>
        <p:txBody>
          <a:bodyPr/>
          <a:lstStyle>
            <a:lvl1pPr>
              <a:defRPr/>
            </a:lvl1pPr>
          </a:lstStyle>
          <a:p>
            <a:r>
              <a:rPr lang="en-US" dirty="0" smtClean="0"/>
              <a:t>01/25/13</a:t>
            </a:r>
            <a:endParaRPr lang="en-GB" dirty="0"/>
          </a:p>
        </p:txBody>
      </p:sp>
      <p:sp>
        <p:nvSpPr>
          <p:cNvPr id="7" name="Footer Placeholder 6"/>
          <p:cNvSpPr>
            <a:spLocks noGrp="1"/>
          </p:cNvSpPr>
          <p:nvPr>
            <p:ph type="ftr" sz="quarter" idx="11"/>
          </p:nvPr>
        </p:nvSpPr>
        <p:spPr>
          <a:xfrm>
            <a:off x="3124200" y="6356350"/>
            <a:ext cx="2895600" cy="365125"/>
          </a:xfrm>
        </p:spPr>
        <p:txBody>
          <a:bodyPr/>
          <a:lstStyle>
            <a:lvl1pPr>
              <a:defRPr/>
            </a:lvl1pPr>
          </a:lstStyle>
          <a:p>
            <a:endParaRPr lang="en-GB" dirty="0"/>
          </a:p>
        </p:txBody>
      </p:sp>
      <p:sp>
        <p:nvSpPr>
          <p:cNvPr id="8" name="Slide Number Placeholder 7"/>
          <p:cNvSpPr>
            <a:spLocks noGrp="1"/>
          </p:cNvSpPr>
          <p:nvPr>
            <p:ph type="sldNum" sz="quarter" idx="12"/>
          </p:nvPr>
        </p:nvSpPr>
        <p:spPr>
          <a:xfrm>
            <a:off x="6553200" y="6356350"/>
            <a:ext cx="2133600" cy="365125"/>
          </a:xfrm>
        </p:spPr>
        <p:txBody>
          <a:bodyPr/>
          <a:lstStyle>
            <a:lvl1pPr>
              <a:defRPr/>
            </a:lvl1pPr>
          </a:lstStyle>
          <a:p>
            <a:fld id="{8B3AB7A0-E650-43E6-9572-8F70DA93088D}" type="slidenum">
              <a:rPr lang="en-GB"/>
              <a:pPr/>
              <a:t>‹#›</a:t>
            </a:fld>
            <a:endParaRPr lang="en-GB" dirty="0"/>
          </a:p>
        </p:txBody>
      </p:sp>
    </p:spTree>
    <p:extLst>
      <p:ext uri="{BB962C8B-B14F-4D97-AF65-F5344CB8AC3E}">
        <p14:creationId xmlns:p14="http://schemas.microsoft.com/office/powerpoint/2010/main" val="397561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cxnSp>
        <p:nvCxnSpPr>
          <p:cNvPr id="3" name="Straight Connector 2"/>
          <p:cNvCxnSpPr/>
          <p:nvPr/>
        </p:nvCxnSpPr>
        <p:spPr>
          <a:xfrm>
            <a:off x="428596" y="6040438"/>
            <a:ext cx="8286808" cy="0"/>
          </a:xfrm>
          <a:prstGeom prst="line">
            <a:avLst/>
          </a:prstGeom>
          <a:ln w="63500">
            <a:gradFill flip="none" rotWithShape="1">
              <a:gsLst>
                <a:gs pos="0">
                  <a:srgbClr val="002060"/>
                </a:gs>
                <a:gs pos="50000">
                  <a:schemeClr val="accent1">
                    <a:tint val="44500"/>
                    <a:satMod val="160000"/>
                  </a:schemeClr>
                </a:gs>
                <a:gs pos="100000">
                  <a:schemeClr val="accent1">
                    <a:tint val="23500"/>
                    <a:satMod val="160000"/>
                  </a:schemeClr>
                </a:gs>
              </a:gsLst>
              <a:lin ang="5400000" scaled="1"/>
              <a:tileRect/>
            </a:gradFill>
          </a:ln>
          <a:effectLst>
            <a:outerShdw blurRad="50800" dist="50800" dir="5400000" algn="ctr" rotWithShape="0">
              <a:srgbClr val="000000">
                <a:alpha val="36000"/>
              </a:srgbClr>
            </a:outerShd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95288" y="1341438"/>
            <a:ext cx="8286750" cy="0"/>
          </a:xfrm>
          <a:prstGeom prst="line">
            <a:avLst/>
          </a:prstGeom>
          <a:ln w="41275" cmpd="thickThin">
            <a:solidFill>
              <a:schemeClr val="accent6"/>
            </a:solidFill>
          </a:ln>
          <a:effectLst>
            <a:outerShdw blurRad="50800" dist="50800" dir="5400000" algn="ctr" rotWithShape="0">
              <a:schemeClr val="accent6">
                <a:alpha val="46000"/>
              </a:schemeClr>
            </a:outerShdw>
          </a:effectLst>
        </p:spPr>
        <p:style>
          <a:lnRef idx="1">
            <a:schemeClr val="accent1"/>
          </a:lnRef>
          <a:fillRef idx="0">
            <a:schemeClr val="accent1"/>
          </a:fillRef>
          <a:effectRef idx="0">
            <a:schemeClr val="accent1"/>
          </a:effectRef>
          <a:fontRef idx="minor">
            <a:schemeClr val="tx1"/>
          </a:fontRef>
        </p:style>
      </p:cxnSp>
      <p:pic>
        <p:nvPicPr>
          <p:cNvPr id="5" name="Picture 2" descr="C:\Users\glenndrayton\Desktop\Energy Exemplar\Energy Exemplar Button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0875" y="214313"/>
            <a:ext cx="1857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txBox="1">
            <a:spLocks/>
          </p:cNvSpPr>
          <p:nvPr/>
        </p:nvSpPr>
        <p:spPr>
          <a:xfrm>
            <a:off x="500063" y="571500"/>
            <a:ext cx="6543675" cy="917575"/>
          </a:xfrm>
          <a:prstGeom prst="rect">
            <a:avLst/>
          </a:prstGeom>
        </p:spPr>
        <p:txBody>
          <a:bodyPr>
            <a:normAutofit fontScale="25000" lnSpcReduction="20000"/>
          </a:bodyPr>
          <a:lstStyle/>
          <a:p>
            <a:pPr algn="r" fontAlgn="auto">
              <a:spcAft>
                <a:spcPts val="0"/>
              </a:spcAft>
              <a:defRPr/>
            </a:pPr>
            <a:r>
              <a:rPr lang="en-AU" sz="2700" dirty="0">
                <a:solidFill>
                  <a:srgbClr val="00297A"/>
                </a:solidFill>
                <a:latin typeface="+mj-lt"/>
                <a:ea typeface="+mj-ea"/>
                <a:cs typeface="+mj-cs"/>
              </a:rPr>
              <a:t/>
            </a:r>
            <a:br>
              <a:rPr lang="en-AU" sz="2700" dirty="0">
                <a:solidFill>
                  <a:srgbClr val="00297A"/>
                </a:solidFill>
                <a:latin typeface="+mj-lt"/>
                <a:ea typeface="+mj-ea"/>
                <a:cs typeface="+mj-cs"/>
              </a:rPr>
            </a:br>
            <a:r>
              <a:rPr lang="en-AU" sz="2700" dirty="0">
                <a:solidFill>
                  <a:srgbClr val="00297A"/>
                </a:solidFill>
                <a:latin typeface="+mj-lt"/>
                <a:ea typeface="+mj-ea"/>
                <a:cs typeface="+mj-cs"/>
              </a:rPr>
              <a:t/>
            </a:r>
            <a:br>
              <a:rPr lang="en-AU" sz="2700" dirty="0">
                <a:solidFill>
                  <a:srgbClr val="00297A"/>
                </a:solidFill>
                <a:latin typeface="+mj-lt"/>
                <a:ea typeface="+mj-ea"/>
                <a:cs typeface="+mj-cs"/>
              </a:rPr>
            </a:br>
            <a:r>
              <a:rPr lang="en-AU" sz="7200" i="1" dirty="0">
                <a:solidFill>
                  <a:srgbClr val="00297A"/>
                </a:solidFill>
                <a:latin typeface="+mj-lt"/>
                <a:ea typeface="+mj-ea"/>
                <a:cs typeface="Arial" pitchFamily="34" charset="0"/>
              </a:rPr>
              <a:t>PLEXOS® for Power Systems</a:t>
            </a:r>
            <a:br>
              <a:rPr lang="en-AU" sz="7200" i="1" dirty="0">
                <a:solidFill>
                  <a:srgbClr val="00297A"/>
                </a:solidFill>
                <a:latin typeface="+mj-lt"/>
                <a:ea typeface="+mj-ea"/>
                <a:cs typeface="Arial" pitchFamily="34" charset="0"/>
              </a:rPr>
            </a:br>
            <a:r>
              <a:rPr lang="en-AU" sz="7200" i="1" dirty="0">
                <a:solidFill>
                  <a:srgbClr val="00297A"/>
                </a:solidFill>
                <a:latin typeface="+mj-lt"/>
                <a:ea typeface="+mj-ea"/>
                <a:cs typeface="Arial" pitchFamily="34" charset="0"/>
              </a:rPr>
              <a:t>Electricity Market Simulation</a:t>
            </a:r>
            <a:r>
              <a:rPr lang="en-AU" sz="7200" dirty="0">
                <a:solidFill>
                  <a:schemeClr val="bg2"/>
                </a:solidFill>
                <a:latin typeface="+mj-lt"/>
                <a:ea typeface="+mj-ea"/>
                <a:cs typeface="Arial" pitchFamily="34" charset="0"/>
              </a:rPr>
              <a:t/>
            </a:r>
            <a:br>
              <a:rPr lang="en-AU" sz="7200" dirty="0">
                <a:solidFill>
                  <a:schemeClr val="bg2"/>
                </a:solidFill>
                <a:latin typeface="+mj-lt"/>
                <a:ea typeface="+mj-ea"/>
                <a:cs typeface="Arial" pitchFamily="34" charset="0"/>
              </a:rPr>
            </a:br>
            <a:endParaRPr lang="en-GB" sz="7200" dirty="0">
              <a:solidFill>
                <a:schemeClr val="tx1"/>
              </a:solidFill>
              <a:latin typeface="+mj-lt"/>
              <a:ea typeface="+mj-ea"/>
              <a:cs typeface="Arial" pitchFamily="34" charset="0"/>
            </a:endParaRPr>
          </a:p>
        </p:txBody>
      </p:sp>
      <p:sp>
        <p:nvSpPr>
          <p:cNvPr id="846850" name="Title Placeholder 1"/>
          <p:cNvSpPr>
            <a:spLocks noGrp="1"/>
          </p:cNvSpPr>
          <p:nvPr>
            <p:ph type="ctrTitle"/>
          </p:nvPr>
        </p:nvSpPr>
        <p:spPr>
          <a:xfrm>
            <a:off x="455613" y="3111500"/>
            <a:ext cx="7772400" cy="1470025"/>
          </a:xfrm>
          <a:prstGeom prst="rect">
            <a:avLst/>
          </a:prstGeom>
        </p:spPr>
        <p:txBody>
          <a:bodyPr/>
          <a:lstStyle>
            <a:lvl1pPr>
              <a:defRPr>
                <a:latin typeface="Arial" charset="0"/>
              </a:defRPr>
            </a:lvl1pPr>
          </a:lstStyle>
          <a:p>
            <a:pPr lvl="0"/>
            <a:r>
              <a:rPr lang="en-US" noProof="0" smtClean="0"/>
              <a:t>Click to edit Master title style</a:t>
            </a:r>
            <a:endParaRPr lang="es-ES" noProof="0" smtClean="0"/>
          </a:p>
        </p:txBody>
      </p:sp>
      <p:sp>
        <p:nvSpPr>
          <p:cNvPr id="7" name="Date Placeholder 3"/>
          <p:cNvSpPr>
            <a:spLocks noGrp="1"/>
          </p:cNvSpPr>
          <p:nvPr>
            <p:ph type="dt" sz="half" idx="10"/>
          </p:nvPr>
        </p:nvSpPr>
        <p:spPr>
          <a:xfrm>
            <a:off x="457200" y="6245225"/>
            <a:ext cx="2133600" cy="476250"/>
          </a:xfrm>
        </p:spPr>
        <p:txBody>
          <a:bodyPr/>
          <a:lstStyle>
            <a:lvl1pPr>
              <a:defRPr/>
            </a:lvl1pPr>
          </a:lstStyle>
          <a:p>
            <a:pPr>
              <a:defRPr/>
            </a:pPr>
            <a:r>
              <a:rPr lang="en-US" dirty="0" smtClean="0"/>
              <a:t>01/25/13</a:t>
            </a:r>
            <a:endParaRPr lang="en-GB" dirty="0"/>
          </a:p>
        </p:txBody>
      </p:sp>
      <p:sp>
        <p:nvSpPr>
          <p:cNvPr id="8"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GB" dirty="0"/>
          </a:p>
        </p:txBody>
      </p:sp>
      <p:sp>
        <p:nvSpPr>
          <p:cNvPr id="9" name="Slide Number Placeholder 5"/>
          <p:cNvSpPr>
            <a:spLocks noGrp="1"/>
          </p:cNvSpPr>
          <p:nvPr>
            <p:ph type="sldNum" sz="quarter" idx="12"/>
          </p:nvPr>
        </p:nvSpPr>
        <p:spPr>
          <a:xfrm>
            <a:off x="6553200" y="6245225"/>
            <a:ext cx="2133600" cy="476250"/>
          </a:xfrm>
        </p:spPr>
        <p:txBody>
          <a:bodyPr/>
          <a:lstStyle>
            <a:lvl1pPr>
              <a:defRPr/>
            </a:lvl1pPr>
          </a:lstStyle>
          <a:p>
            <a:pPr>
              <a:defRPr/>
            </a:pPr>
            <a:fld id="{20BAF9CD-5FF7-49CD-9878-B952CC3A8D5C}" type="slidenum">
              <a:rPr lang="en-GB"/>
              <a:pPr>
                <a:defRPr/>
              </a:pPr>
              <a:t>‹#›</a:t>
            </a:fld>
            <a:endParaRPr lang="en-GB" dirty="0"/>
          </a:p>
        </p:txBody>
      </p:sp>
    </p:spTree>
    <p:extLst>
      <p:ext uri="{BB962C8B-B14F-4D97-AF65-F5344CB8AC3E}">
        <p14:creationId xmlns:p14="http://schemas.microsoft.com/office/powerpoint/2010/main" val="157010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199"/>
            <a:ext cx="8229600" cy="4176000"/>
          </a:xfrm>
          <a:prstGeom prst="rect">
            <a:avLst/>
          </a:prstGeom>
          <a:no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01/25/13</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GB" dirty="0"/>
          </a:p>
        </p:txBody>
      </p:sp>
      <p:cxnSp>
        <p:nvCxnSpPr>
          <p:cNvPr id="12" name="Straight Connector 11"/>
          <p:cNvCxnSpPr/>
          <p:nvPr/>
        </p:nvCxnSpPr>
        <p:spPr>
          <a:xfrm>
            <a:off x="428596" y="6143644"/>
            <a:ext cx="8286808" cy="0"/>
          </a:xfrm>
          <a:prstGeom prst="line">
            <a:avLst/>
          </a:prstGeom>
          <a:ln w="63500">
            <a:gradFill flip="none" rotWithShape="1">
              <a:gsLst>
                <a:gs pos="0">
                  <a:srgbClr val="002060"/>
                </a:gs>
                <a:gs pos="50000">
                  <a:schemeClr val="accent1">
                    <a:tint val="44500"/>
                    <a:satMod val="160000"/>
                  </a:schemeClr>
                </a:gs>
                <a:gs pos="100000">
                  <a:schemeClr val="accent1">
                    <a:tint val="23500"/>
                    <a:satMod val="160000"/>
                  </a:schemeClr>
                </a:gs>
              </a:gsLst>
              <a:lin ang="5400000" scaled="1"/>
              <a:tileRect/>
            </a:gradFill>
          </a:ln>
          <a:effectLst>
            <a:outerShdw blurRad="50800" dist="50800" dir="5400000" algn="ctr" rotWithShape="0">
              <a:srgbClr val="000000">
                <a:alpha val="36000"/>
              </a:srgbClr>
            </a:outerShdw>
          </a:effectLst>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1"/>
            <a:ext cx="1907704" cy="90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M:\PLEXOS\Artwork\Letterheads &amp; Invoice Templates\2011\PLEXOSLogo.jp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516216" y="11110"/>
            <a:ext cx="2627784" cy="10416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58820" y="332656"/>
            <a:ext cx="5256584" cy="5904656"/>
          </a:xfrm>
          <a:prstGeom prst="rect">
            <a:avLst/>
          </a:prstGeom>
          <a:noFill/>
          <a:ln>
            <a:noFill/>
          </a:ln>
          <a:effectLst>
            <a:softEdge rad="112500"/>
          </a:effectLst>
          <a:scene3d>
            <a:camera prst="perspectiveHeroicExtremeLeftFacing"/>
            <a:lightRig rig="glow" dir="t"/>
          </a:scene3d>
          <a:sp3d prstMaterial="clear"/>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86" r:id="rId3"/>
    <p:sldLayoutId id="2147483688" r:id="rId4"/>
    <p:sldLayoutId id="2147483692" r:id="rId5"/>
    <p:sldLayoutId id="2147483699" r:id="rId6"/>
    <p:sldLayoutId id="2147483701" r:id="rId7"/>
    <p:sldLayoutId id="2147483703" r:id="rId8"/>
    <p:sldLayoutId id="2147483704" r:id="rId9"/>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6">
            <a:lumMod val="75000"/>
          </a:schemeClr>
        </a:buClr>
        <a:buFont typeface="Arial" pitchFamily="34" charset="0"/>
        <a:buChar char="•"/>
        <a:defRPr lang="en-US" sz="2800" kern="1200" dirty="0" smtClean="0">
          <a:solidFill>
            <a:srgbClr val="00297A"/>
          </a:solidFill>
          <a:latin typeface="Calibri" pitchFamily="34" charset="0"/>
          <a:ea typeface="+mn-ea"/>
          <a:cs typeface="Calibri" pitchFamily="34" charset="0"/>
        </a:defRPr>
      </a:lvl1pPr>
      <a:lvl2pPr marL="742950" indent="-285750" algn="l" defTabSz="914400" rtl="0" eaLnBrk="1" latinLnBrk="0" hangingPunct="1">
        <a:spcBef>
          <a:spcPct val="20000"/>
        </a:spcBef>
        <a:buClr>
          <a:schemeClr val="accent6">
            <a:lumMod val="75000"/>
          </a:schemeClr>
        </a:buClr>
        <a:buFont typeface="Arial" pitchFamily="34" charset="0"/>
        <a:buChar char="–"/>
        <a:defRPr sz="2400" kern="1200">
          <a:solidFill>
            <a:srgbClr val="00297A"/>
          </a:solidFill>
          <a:latin typeface="Calibri" pitchFamily="34" charset="0"/>
          <a:ea typeface="+mn-ea"/>
          <a:cs typeface="Calibri" pitchFamily="34" charset="0"/>
        </a:defRPr>
      </a:lvl2pPr>
      <a:lvl3pPr marL="1143000" indent="-228600" algn="l" defTabSz="914400" rtl="0" eaLnBrk="1" latinLnBrk="0" hangingPunct="1">
        <a:spcBef>
          <a:spcPct val="20000"/>
        </a:spcBef>
        <a:buClr>
          <a:schemeClr val="accent6">
            <a:lumMod val="75000"/>
          </a:schemeClr>
        </a:buClr>
        <a:buFont typeface="Arial" pitchFamily="34" charset="0"/>
        <a:buNone/>
        <a:defRPr sz="2400" kern="1200">
          <a:solidFill>
            <a:schemeClr val="tx1"/>
          </a:solidFill>
          <a:latin typeface="+mj-lt"/>
          <a:ea typeface="+mn-ea"/>
          <a:cs typeface="Times New Roman" pitchFamily="18" charset="0"/>
        </a:defRPr>
      </a:lvl3pPr>
      <a:lvl4pPr marL="1600200" indent="-228600" algn="l" defTabSz="914400" rtl="0" eaLnBrk="1" latinLnBrk="0" hangingPunct="1">
        <a:spcBef>
          <a:spcPct val="20000"/>
        </a:spcBef>
        <a:buClr>
          <a:schemeClr val="accent6">
            <a:lumMod val="75000"/>
          </a:schemeClr>
        </a:buClr>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6">
            <a:lumMod val="75000"/>
          </a:schemeClr>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List_of_CLI_language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diagramLayout" Target="../diagrams/layout1.xml"/><Relationship Id="rId7" Type="http://schemas.openxmlformats.org/officeDocument/2006/relationships/image" Target="../media/image13.wmf"/><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6.wmf"/><Relationship Id="rId4" Type="http://schemas.openxmlformats.org/officeDocument/2006/relationships/diagramQuickStyle" Target="../diagrams/quickStyle1.xml"/><Relationship Id="rId9" Type="http://schemas.openxmlformats.org/officeDocument/2006/relationships/image" Target="../media/image15.gif"/></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energyexemplar.co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5736" y="1037803"/>
            <a:ext cx="7772400" cy="1470025"/>
          </a:xfrm>
        </p:spPr>
        <p:txBody>
          <a:bodyPr/>
          <a:lstStyle/>
          <a:p>
            <a:r>
              <a:rPr lang="en-AU" sz="3200" dirty="0"/>
              <a:t>PLEXOS </a:t>
            </a:r>
            <a:r>
              <a:rPr lang="en-AU" sz="3200" dirty="0" smtClean="0"/>
              <a:t>For Power Systems -</a:t>
            </a:r>
            <a:br>
              <a:rPr lang="en-AU" sz="3200" dirty="0" smtClean="0"/>
            </a:br>
            <a:r>
              <a:rPr lang="en-AU" sz="3200" i="1" dirty="0" smtClean="0"/>
              <a:t>Advanced Simulation Topics</a:t>
            </a:r>
            <a:endParaRPr lang="en-AU" sz="3200" i="1" dirty="0"/>
          </a:p>
        </p:txBody>
      </p:sp>
      <p:sp>
        <p:nvSpPr>
          <p:cNvPr id="5" name="Subtitle 2"/>
          <p:cNvSpPr>
            <a:spLocks noGrp="1"/>
          </p:cNvSpPr>
          <p:nvPr>
            <p:ph type="subTitle" idx="1"/>
          </p:nvPr>
        </p:nvSpPr>
        <p:spPr>
          <a:xfrm>
            <a:off x="683568" y="4797152"/>
            <a:ext cx="6400800" cy="1752600"/>
          </a:xfrm>
        </p:spPr>
        <p:txBody>
          <a:bodyPr>
            <a:normAutofit/>
          </a:bodyPr>
          <a:lstStyle/>
          <a:p>
            <a:r>
              <a:rPr lang="en-GB" sz="2000" b="1" dirty="0" smtClean="0"/>
              <a:t>Gregory K. Woods</a:t>
            </a:r>
          </a:p>
          <a:p>
            <a:r>
              <a:rPr lang="en-GB" sz="1800" b="1" i="1" dirty="0" smtClean="0"/>
              <a:t>Regional Director – North America</a:t>
            </a:r>
          </a:p>
          <a:p>
            <a:r>
              <a:rPr lang="en-GB" sz="2000" b="1" dirty="0" smtClean="0"/>
              <a:t>Energy Exemplar, LLC</a:t>
            </a:r>
          </a:p>
        </p:txBody>
      </p:sp>
      <p:sp>
        <p:nvSpPr>
          <p:cNvPr id="6" name="TextBox 5"/>
          <p:cNvSpPr txBox="1"/>
          <p:nvPr/>
        </p:nvSpPr>
        <p:spPr>
          <a:xfrm>
            <a:off x="872809" y="2312876"/>
            <a:ext cx="5104656" cy="646331"/>
          </a:xfrm>
          <a:prstGeom prst="rect">
            <a:avLst/>
          </a:prstGeom>
          <a:noFill/>
        </p:spPr>
        <p:txBody>
          <a:bodyPr wrap="square" rtlCol="0">
            <a:spAutoFit/>
          </a:bodyPr>
          <a:lstStyle/>
          <a:p>
            <a:r>
              <a:rPr lang="en-AU" b="1" dirty="0">
                <a:solidFill>
                  <a:schemeClr val="tx2"/>
                </a:solidFill>
                <a:effectLst/>
              </a:rPr>
              <a:t>Northwest Power and Conservation Council</a:t>
            </a:r>
          </a:p>
          <a:p>
            <a:r>
              <a:rPr lang="en-AU" i="1" dirty="0">
                <a:solidFill>
                  <a:schemeClr val="tx2"/>
                </a:solidFill>
                <a:effectLst/>
              </a:rPr>
              <a:t>System Analysis Advisory </a:t>
            </a:r>
            <a:r>
              <a:rPr lang="en-AU" i="1" dirty="0" smtClean="0">
                <a:solidFill>
                  <a:schemeClr val="tx2"/>
                </a:solidFill>
                <a:effectLst/>
              </a:rPr>
              <a:t>Committee</a:t>
            </a:r>
            <a:endParaRPr lang="en-AU" i="1" dirty="0">
              <a:solidFill>
                <a:schemeClr val="tx2"/>
              </a:solidFill>
              <a:effectLst/>
            </a:endParaRPr>
          </a:p>
        </p:txBody>
      </p:sp>
      <p:sp>
        <p:nvSpPr>
          <p:cNvPr id="7" name="TextBox 6"/>
          <p:cNvSpPr txBox="1"/>
          <p:nvPr/>
        </p:nvSpPr>
        <p:spPr>
          <a:xfrm>
            <a:off x="877246" y="3005109"/>
            <a:ext cx="5104656" cy="646331"/>
          </a:xfrm>
          <a:prstGeom prst="rect">
            <a:avLst/>
          </a:prstGeom>
          <a:noFill/>
        </p:spPr>
        <p:txBody>
          <a:bodyPr wrap="square" rtlCol="0">
            <a:spAutoFit/>
          </a:bodyPr>
          <a:lstStyle/>
          <a:p>
            <a:r>
              <a:rPr lang="en-AU" dirty="0" smtClean="0">
                <a:effectLst/>
              </a:rPr>
              <a:t>January </a:t>
            </a:r>
            <a:r>
              <a:rPr lang="en-AU" dirty="0">
                <a:effectLst/>
              </a:rPr>
              <a:t>25, </a:t>
            </a:r>
            <a:r>
              <a:rPr lang="en-AU" dirty="0" smtClean="0">
                <a:effectLst/>
              </a:rPr>
              <a:t>2013</a:t>
            </a:r>
          </a:p>
          <a:p>
            <a:r>
              <a:rPr lang="en-AU" dirty="0" smtClean="0">
                <a:effectLst/>
              </a:rPr>
              <a:t>Portland, </a:t>
            </a:r>
            <a:r>
              <a:rPr lang="en-AU" dirty="0">
                <a:effectLst/>
              </a:rPr>
              <a:t>OR</a:t>
            </a:r>
          </a:p>
        </p:txBody>
      </p:sp>
    </p:spTree>
    <p:extLst>
      <p:ext uri="{BB962C8B-B14F-4D97-AF65-F5344CB8AC3E}">
        <p14:creationId xmlns:p14="http://schemas.microsoft.com/office/powerpoint/2010/main" val="1756089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AU" dirty="0" smtClean="0"/>
              <a:t>Fully integrated transmission modelling capable of supporting extremely large networks</a:t>
            </a:r>
            <a:endParaRPr lang="en-AU" dirty="0"/>
          </a:p>
          <a:p>
            <a:pPr lvl="1"/>
            <a:r>
              <a:rPr lang="en-AU" dirty="0" smtClean="0"/>
              <a:t>Integrated with GIS and Google Maps to produce network diagrams, zonal and regional diagrams, and flow analysis</a:t>
            </a:r>
          </a:p>
          <a:p>
            <a:pPr lvl="1"/>
            <a:r>
              <a:rPr lang="en-AU" dirty="0" smtClean="0"/>
              <a:t>Optimal </a:t>
            </a:r>
            <a:r>
              <a:rPr lang="en-AU" dirty="0"/>
              <a:t>power flow </a:t>
            </a:r>
            <a:r>
              <a:rPr lang="en-AU" dirty="0" smtClean="0"/>
              <a:t>using a fully integrated DCOPF</a:t>
            </a:r>
          </a:p>
          <a:p>
            <a:pPr lvl="1"/>
            <a:r>
              <a:rPr lang="en-AU" dirty="0" smtClean="0"/>
              <a:t>Losses computed using MLF, fixed, linear, quadratic and cubic formulations</a:t>
            </a:r>
            <a:endParaRPr lang="en-AU" dirty="0"/>
          </a:p>
          <a:p>
            <a:pPr lvl="1"/>
            <a:r>
              <a:rPr lang="en-AU" dirty="0" smtClean="0"/>
              <a:t>Large </a:t>
            </a:r>
            <a:r>
              <a:rPr lang="en-AU" dirty="0"/>
              <a:t>connection of multiple AC </a:t>
            </a:r>
            <a:r>
              <a:rPr lang="en-AU" dirty="0" smtClean="0"/>
              <a:t>and DC networks supporting </a:t>
            </a:r>
            <a:r>
              <a:rPr lang="en-AU" dirty="0"/>
              <a:t>10,000’s buses and </a:t>
            </a:r>
            <a:r>
              <a:rPr lang="en-AU" dirty="0" smtClean="0"/>
              <a:t>lines</a:t>
            </a:r>
          </a:p>
          <a:p>
            <a:pPr lvl="1"/>
            <a:r>
              <a:rPr lang="en-AU" dirty="0" smtClean="0"/>
              <a:t>Security </a:t>
            </a:r>
            <a:r>
              <a:rPr lang="en-AU" dirty="0"/>
              <a:t>and n-x contingency constraints (SCUC</a:t>
            </a:r>
            <a:r>
              <a:rPr lang="en-AU" dirty="0" smtClean="0"/>
              <a:t>)</a:t>
            </a:r>
          </a:p>
          <a:p>
            <a:pPr lvl="1"/>
            <a:r>
              <a:rPr lang="en-AU" dirty="0" smtClean="0"/>
              <a:t>AC and DC lines, transformers, phase shifters and interfaces</a:t>
            </a:r>
            <a:endParaRPr lang="en-AU" dirty="0"/>
          </a:p>
          <a:p>
            <a:pPr lvl="1"/>
            <a:r>
              <a:rPr lang="en-AU" dirty="0" smtClean="0"/>
              <a:t>Transmission aggregation and network </a:t>
            </a:r>
            <a:r>
              <a:rPr lang="en-AU" dirty="0"/>
              <a:t>reduction</a:t>
            </a:r>
          </a:p>
          <a:p>
            <a:pPr lvl="1"/>
            <a:r>
              <a:rPr lang="en-AU" dirty="0" smtClean="0"/>
              <a:t>Nodal LMP </a:t>
            </a:r>
            <a:r>
              <a:rPr lang="en-AU" dirty="0"/>
              <a:t>pricing and decomposition into energy, congestion and marginal </a:t>
            </a:r>
            <a:r>
              <a:rPr lang="en-AU" dirty="0" smtClean="0"/>
              <a:t>loss</a:t>
            </a:r>
          </a:p>
          <a:p>
            <a:pPr lvl="1"/>
            <a:r>
              <a:rPr lang="en-AU" dirty="0" smtClean="0"/>
              <a:t>Computation </a:t>
            </a:r>
            <a:r>
              <a:rPr lang="en-AU" dirty="0" smtClean="0"/>
              <a:t>of regional and zonal reliability indices</a:t>
            </a:r>
          </a:p>
        </p:txBody>
      </p:sp>
      <p:sp>
        <p:nvSpPr>
          <p:cNvPr id="5" name="Slide Number Placeholder 4"/>
          <p:cNvSpPr>
            <a:spLocks noGrp="1"/>
          </p:cNvSpPr>
          <p:nvPr>
            <p:ph type="sldNum" sz="quarter" idx="12"/>
          </p:nvPr>
        </p:nvSpPr>
        <p:spPr/>
        <p:txBody>
          <a:bodyPr/>
          <a:lstStyle/>
          <a:p>
            <a:fld id="{0C21FC4B-1745-4386-9346-9C05CBA56813}" type="slidenum">
              <a:rPr lang="en-GB" smtClean="0"/>
              <a:pPr/>
              <a:t>10</a:t>
            </a:fld>
            <a:endParaRPr lang="en-GB" dirty="0"/>
          </a:p>
        </p:txBody>
      </p:sp>
      <p:sp>
        <p:nvSpPr>
          <p:cNvPr id="6" name="Title 5"/>
          <p:cNvSpPr>
            <a:spLocks noGrp="1"/>
          </p:cNvSpPr>
          <p:nvPr>
            <p:ph type="title"/>
          </p:nvPr>
        </p:nvSpPr>
        <p:spPr>
          <a:xfrm>
            <a:off x="1043608" y="116632"/>
            <a:ext cx="5238147" cy="652322"/>
          </a:xfrm>
        </p:spPr>
        <p:txBody>
          <a:bodyPr>
            <a:normAutofit fontScale="90000"/>
          </a:bodyPr>
          <a:lstStyle/>
          <a:p>
            <a:pPr algn="ctr"/>
            <a:r>
              <a:rPr lang="en-AU" dirty="0" smtClean="0"/>
              <a:t>Simulation Features</a:t>
            </a:r>
            <a:br>
              <a:rPr lang="en-AU" dirty="0" smtClean="0"/>
            </a:br>
            <a:r>
              <a:rPr lang="en-AU" dirty="0" smtClean="0"/>
              <a:t>- Transmission Modelling</a:t>
            </a:r>
            <a:endParaRPr lang="en-AU" dirty="0"/>
          </a:p>
        </p:txBody>
      </p:sp>
      <p:sp>
        <p:nvSpPr>
          <p:cNvPr id="3" name="Date Placeholder 2"/>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3339047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dirty="0" smtClean="0"/>
              <a:t>Fully </a:t>
            </a:r>
            <a:r>
              <a:rPr lang="en-AU" dirty="0"/>
              <a:t>integrated energy model </a:t>
            </a:r>
            <a:r>
              <a:rPr lang="en-AU" dirty="0" smtClean="0"/>
              <a:t>co-optimises </a:t>
            </a:r>
            <a:r>
              <a:rPr lang="en-AU" dirty="0"/>
              <a:t>electricity and gas system dispatch. Includes models </a:t>
            </a:r>
            <a:r>
              <a:rPr lang="en-AU" dirty="0" smtClean="0"/>
              <a:t>of:</a:t>
            </a:r>
          </a:p>
          <a:p>
            <a:pPr lvl="1"/>
            <a:r>
              <a:rPr lang="en-AU" dirty="0" smtClean="0"/>
              <a:t>Gas </a:t>
            </a:r>
            <a:r>
              <a:rPr lang="en-AU" dirty="0"/>
              <a:t>fields, </a:t>
            </a:r>
            <a:r>
              <a:rPr lang="en-AU" dirty="0" smtClean="0"/>
              <a:t>collection and processing, storages</a:t>
            </a:r>
            <a:r>
              <a:rPr lang="en-AU" dirty="0"/>
              <a:t>, </a:t>
            </a:r>
            <a:r>
              <a:rPr lang="en-AU" dirty="0" smtClean="0"/>
              <a:t>LNG, tankers, pipelines</a:t>
            </a:r>
            <a:r>
              <a:rPr lang="en-AU" dirty="0"/>
              <a:t>, nodes and gas </a:t>
            </a:r>
            <a:r>
              <a:rPr lang="en-AU" dirty="0" smtClean="0"/>
              <a:t>demands</a:t>
            </a:r>
            <a:endParaRPr lang="en-AU" dirty="0"/>
          </a:p>
          <a:p>
            <a:pPr lvl="1"/>
            <a:r>
              <a:rPr lang="en-AU" dirty="0" smtClean="0"/>
              <a:t>Integrates </a:t>
            </a:r>
            <a:r>
              <a:rPr lang="en-AU" dirty="0"/>
              <a:t>with long-term planning to produce expansion plans for gas and </a:t>
            </a:r>
            <a:r>
              <a:rPr lang="en-AU" dirty="0" smtClean="0"/>
              <a:t>electric </a:t>
            </a:r>
            <a:r>
              <a:rPr lang="en-AU" dirty="0"/>
              <a:t>infrastructure</a:t>
            </a:r>
          </a:p>
          <a:p>
            <a:pPr lvl="1"/>
            <a:r>
              <a:rPr lang="en-AU" dirty="0" smtClean="0"/>
              <a:t>Models </a:t>
            </a:r>
            <a:r>
              <a:rPr lang="en-AU" dirty="0"/>
              <a:t>constraints on short and mid-term gas supply and its impact on </a:t>
            </a:r>
            <a:r>
              <a:rPr lang="en-AU" dirty="0" smtClean="0"/>
              <a:t>electricity production</a:t>
            </a:r>
          </a:p>
          <a:p>
            <a:pPr lvl="1"/>
            <a:r>
              <a:rPr lang="en-AU" dirty="0" smtClean="0"/>
              <a:t>Compute and enforce hourly and daily pipeline limits and imbalance charges</a:t>
            </a:r>
          </a:p>
        </p:txBody>
      </p:sp>
      <p:sp>
        <p:nvSpPr>
          <p:cNvPr id="5" name="Slide Number Placeholder 4"/>
          <p:cNvSpPr>
            <a:spLocks noGrp="1"/>
          </p:cNvSpPr>
          <p:nvPr>
            <p:ph type="sldNum" sz="quarter" idx="12"/>
          </p:nvPr>
        </p:nvSpPr>
        <p:spPr/>
        <p:txBody>
          <a:bodyPr/>
          <a:lstStyle/>
          <a:p>
            <a:fld id="{0C21FC4B-1745-4386-9346-9C05CBA56813}" type="slidenum">
              <a:rPr lang="en-GB" smtClean="0"/>
              <a:pPr/>
              <a:t>11</a:t>
            </a:fld>
            <a:endParaRPr lang="en-GB" dirty="0"/>
          </a:p>
        </p:txBody>
      </p:sp>
      <p:sp>
        <p:nvSpPr>
          <p:cNvPr id="6" name="Title 5"/>
          <p:cNvSpPr>
            <a:spLocks noGrp="1"/>
          </p:cNvSpPr>
          <p:nvPr>
            <p:ph type="title"/>
          </p:nvPr>
        </p:nvSpPr>
        <p:spPr>
          <a:xfrm>
            <a:off x="1043608" y="116632"/>
            <a:ext cx="5238147" cy="652322"/>
          </a:xfrm>
        </p:spPr>
        <p:txBody>
          <a:bodyPr>
            <a:normAutofit fontScale="90000"/>
          </a:bodyPr>
          <a:lstStyle/>
          <a:p>
            <a:pPr algn="ctr"/>
            <a:r>
              <a:rPr lang="en-AU" dirty="0" smtClean="0"/>
              <a:t>Simulation Features</a:t>
            </a:r>
            <a:br>
              <a:rPr lang="en-AU" dirty="0" smtClean="0"/>
            </a:br>
            <a:r>
              <a:rPr lang="en-AU" dirty="0" smtClean="0"/>
              <a:t>- Gas Modelling</a:t>
            </a:r>
            <a:endParaRPr lang="en-AU" dirty="0"/>
          </a:p>
        </p:txBody>
      </p:sp>
      <p:sp>
        <p:nvSpPr>
          <p:cNvPr id="3" name="Date Placeholder 2"/>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1423595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AU" dirty="0" smtClean="0"/>
              <a:t>Comprehensive </a:t>
            </a:r>
            <a:r>
              <a:rPr lang="en-AU" dirty="0"/>
              <a:t>financial reporting </a:t>
            </a:r>
            <a:r>
              <a:rPr lang="en-AU" dirty="0" smtClean="0"/>
              <a:t>for Companies, Generators, Lines, Contracts (Physical, Financial, Fuel, Transmission rights) and Regions, including:</a:t>
            </a:r>
          </a:p>
          <a:p>
            <a:pPr lvl="1"/>
            <a:r>
              <a:rPr lang="en-AU" dirty="0" smtClean="0"/>
              <a:t>Income Statement: Revenue, fuel, emission, transmission, VOM, FOM, Capital, taxes, spot purchases/sales</a:t>
            </a:r>
          </a:p>
          <a:p>
            <a:pPr lvl="1"/>
            <a:r>
              <a:rPr lang="en-AU" dirty="0" smtClean="0"/>
              <a:t>Valuation: contract settlement, net revenue</a:t>
            </a:r>
          </a:p>
          <a:p>
            <a:pPr lvl="1"/>
            <a:r>
              <a:rPr lang="en-AU" dirty="0" smtClean="0"/>
              <a:t>Cost of service: Cost to serve loads</a:t>
            </a:r>
          </a:p>
          <a:p>
            <a:r>
              <a:rPr lang="en-AU" dirty="0" smtClean="0"/>
              <a:t>Compute comprehensive risk metrics using deterministic and stochastic valuations:</a:t>
            </a:r>
          </a:p>
          <a:p>
            <a:pPr lvl="1"/>
            <a:r>
              <a:rPr lang="en-AU" dirty="0" smtClean="0"/>
              <a:t>Risk Reduction Value of Plant and Portfolios</a:t>
            </a:r>
          </a:p>
          <a:p>
            <a:pPr lvl="1"/>
            <a:r>
              <a:rPr lang="en-AU" dirty="0" smtClean="0"/>
              <a:t>Risk Premium</a:t>
            </a:r>
          </a:p>
          <a:p>
            <a:pPr lvl="1"/>
            <a:r>
              <a:rPr lang="en-AU" dirty="0" smtClean="0"/>
              <a:t>Risk adjusted portfolio cost</a:t>
            </a:r>
          </a:p>
          <a:p>
            <a:pPr lvl="1"/>
            <a:r>
              <a:rPr lang="en-AU" dirty="0" smtClean="0"/>
              <a:t>Risk adjusted IRP</a:t>
            </a:r>
            <a:endParaRPr lang="en-AU" dirty="0"/>
          </a:p>
          <a:p>
            <a:r>
              <a:rPr lang="en-AU" dirty="0" smtClean="0"/>
              <a:t>Compute risk-adjusted markets based on dynamic bidding</a:t>
            </a:r>
          </a:p>
          <a:p>
            <a:pPr lvl="1"/>
            <a:r>
              <a:rPr lang="en-AU" dirty="0" smtClean="0"/>
              <a:t>In capacity expansion planning, ensures markets are sustainable</a:t>
            </a:r>
            <a:endParaRPr lang="en-AU" dirty="0"/>
          </a:p>
          <a:p>
            <a:pPr lvl="1"/>
            <a:r>
              <a:rPr lang="en-AU" dirty="0" smtClean="0"/>
              <a:t>Using Bertrand </a:t>
            </a:r>
            <a:r>
              <a:rPr lang="en-AU" dirty="0"/>
              <a:t>and Cournot </a:t>
            </a:r>
            <a:r>
              <a:rPr lang="en-AU" dirty="0" smtClean="0"/>
              <a:t>games to reflect market power</a:t>
            </a:r>
          </a:p>
          <a:p>
            <a:pPr lvl="1"/>
            <a:r>
              <a:rPr lang="en-AU" dirty="0" smtClean="0"/>
              <a:t>Use empirical </a:t>
            </a:r>
            <a:r>
              <a:rPr lang="en-AU" dirty="0"/>
              <a:t>schemes such as Residual Supply Index (RSI</a:t>
            </a:r>
            <a:r>
              <a:rPr lang="en-AU" dirty="0" smtClean="0"/>
              <a:t>)</a:t>
            </a:r>
            <a:endParaRPr lang="en-AU" dirty="0"/>
          </a:p>
        </p:txBody>
      </p:sp>
      <p:sp>
        <p:nvSpPr>
          <p:cNvPr id="5" name="Slide Number Placeholder 4"/>
          <p:cNvSpPr>
            <a:spLocks noGrp="1"/>
          </p:cNvSpPr>
          <p:nvPr>
            <p:ph type="sldNum" sz="quarter" idx="12"/>
          </p:nvPr>
        </p:nvSpPr>
        <p:spPr/>
        <p:txBody>
          <a:bodyPr/>
          <a:lstStyle/>
          <a:p>
            <a:fld id="{0C21FC4B-1745-4386-9346-9C05CBA56813}" type="slidenum">
              <a:rPr lang="en-GB" smtClean="0"/>
              <a:pPr/>
              <a:t>12</a:t>
            </a:fld>
            <a:endParaRPr lang="en-GB" dirty="0"/>
          </a:p>
        </p:txBody>
      </p:sp>
      <p:sp>
        <p:nvSpPr>
          <p:cNvPr id="6" name="Title 5"/>
          <p:cNvSpPr>
            <a:spLocks noGrp="1"/>
          </p:cNvSpPr>
          <p:nvPr>
            <p:ph type="title"/>
          </p:nvPr>
        </p:nvSpPr>
        <p:spPr>
          <a:xfrm>
            <a:off x="1043608" y="116632"/>
            <a:ext cx="5238147" cy="652322"/>
          </a:xfrm>
        </p:spPr>
        <p:txBody>
          <a:bodyPr>
            <a:normAutofit fontScale="90000"/>
          </a:bodyPr>
          <a:lstStyle/>
          <a:p>
            <a:pPr algn="ctr"/>
            <a:r>
              <a:rPr lang="en-AU" dirty="0" smtClean="0"/>
              <a:t>Simulation Features</a:t>
            </a:r>
            <a:br>
              <a:rPr lang="en-AU" dirty="0" smtClean="0"/>
            </a:br>
            <a:r>
              <a:rPr lang="en-AU" dirty="0" smtClean="0"/>
              <a:t>- Financial &amp; Risk</a:t>
            </a:r>
            <a:endParaRPr lang="en-AU" dirty="0"/>
          </a:p>
        </p:txBody>
      </p:sp>
      <p:sp>
        <p:nvSpPr>
          <p:cNvPr id="3" name="Date Placeholder 2"/>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610114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AU" dirty="0" smtClean="0"/>
              <a:t>Wind </a:t>
            </a:r>
            <a:r>
              <a:rPr lang="en-AU" dirty="0"/>
              <a:t>and </a:t>
            </a:r>
            <a:r>
              <a:rPr lang="en-AU" dirty="0" smtClean="0"/>
              <a:t>Solar are characterised by uncertain availability:</a:t>
            </a:r>
            <a:endParaRPr lang="en-AU" dirty="0"/>
          </a:p>
          <a:p>
            <a:pPr lvl="1"/>
            <a:r>
              <a:rPr lang="en-AU" dirty="0"/>
              <a:t>Evaluate the full effect of </a:t>
            </a:r>
            <a:r>
              <a:rPr lang="en-AU" dirty="0" smtClean="0"/>
              <a:t>intermittency on reliability indices, system </a:t>
            </a:r>
            <a:r>
              <a:rPr lang="en-AU" dirty="0"/>
              <a:t>operation, market </a:t>
            </a:r>
            <a:r>
              <a:rPr lang="en-AU" dirty="0" smtClean="0"/>
              <a:t>prices, ancillary services, and generator valuation</a:t>
            </a:r>
          </a:p>
          <a:p>
            <a:pPr lvl="1"/>
            <a:r>
              <a:rPr lang="en-AU" dirty="0" smtClean="0"/>
              <a:t>Evaluate Capacity Value using methods such as Effective Load Carrying Capacity (ELCC) determined using Stochastic Optimization</a:t>
            </a:r>
          </a:p>
          <a:p>
            <a:pPr lvl="1"/>
            <a:r>
              <a:rPr lang="en-AU" dirty="0" smtClean="0"/>
              <a:t>Compute Risk Reduction Value</a:t>
            </a:r>
          </a:p>
          <a:p>
            <a:pPr lvl="1"/>
            <a:r>
              <a:rPr lang="en-AU" dirty="0" smtClean="0"/>
              <a:t>User-selectable intervals from 1-minute to multiple hours</a:t>
            </a:r>
            <a:endParaRPr lang="en-AU" dirty="0"/>
          </a:p>
          <a:p>
            <a:pPr lvl="1"/>
            <a:r>
              <a:rPr lang="en-AU" dirty="0" smtClean="0"/>
              <a:t>Full ramping constraints</a:t>
            </a:r>
          </a:p>
          <a:p>
            <a:pPr lvl="1"/>
            <a:r>
              <a:rPr lang="en-AU" dirty="0" smtClean="0"/>
              <a:t>Autoregressive sampling models </a:t>
            </a:r>
            <a:r>
              <a:rPr lang="en-AU" dirty="0"/>
              <a:t>for wind speed, solar radiation and natural </a:t>
            </a:r>
            <a:r>
              <a:rPr lang="en-AU" dirty="0" smtClean="0"/>
              <a:t>inflows (autocorrelation, brownian motion, Box Jenkins (ARMA, ARIMA) with sample reduction</a:t>
            </a:r>
          </a:p>
          <a:p>
            <a:pPr lvl="1"/>
            <a:r>
              <a:rPr lang="en-AU" dirty="0" smtClean="0"/>
              <a:t>Stochastic </a:t>
            </a:r>
            <a:r>
              <a:rPr lang="en-AU" dirty="0"/>
              <a:t>optimisation of forecast </a:t>
            </a:r>
            <a:r>
              <a:rPr lang="en-AU" dirty="0" smtClean="0"/>
              <a:t>uncertainty, multi-stage scenario-wise decomposition algorithms</a:t>
            </a:r>
          </a:p>
        </p:txBody>
      </p:sp>
      <p:sp>
        <p:nvSpPr>
          <p:cNvPr id="5" name="Slide Number Placeholder 4"/>
          <p:cNvSpPr>
            <a:spLocks noGrp="1"/>
          </p:cNvSpPr>
          <p:nvPr>
            <p:ph type="sldNum" sz="quarter" idx="12"/>
          </p:nvPr>
        </p:nvSpPr>
        <p:spPr/>
        <p:txBody>
          <a:bodyPr/>
          <a:lstStyle/>
          <a:p>
            <a:fld id="{0C21FC4B-1745-4386-9346-9C05CBA56813}" type="slidenum">
              <a:rPr lang="en-GB" smtClean="0"/>
              <a:pPr/>
              <a:t>13</a:t>
            </a:fld>
            <a:endParaRPr lang="en-GB" dirty="0"/>
          </a:p>
        </p:txBody>
      </p:sp>
      <p:sp>
        <p:nvSpPr>
          <p:cNvPr id="6" name="Title 5"/>
          <p:cNvSpPr>
            <a:spLocks noGrp="1"/>
          </p:cNvSpPr>
          <p:nvPr>
            <p:ph type="title"/>
          </p:nvPr>
        </p:nvSpPr>
        <p:spPr>
          <a:xfrm>
            <a:off x="1043608" y="116632"/>
            <a:ext cx="5238147" cy="652322"/>
          </a:xfrm>
        </p:spPr>
        <p:txBody>
          <a:bodyPr>
            <a:normAutofit fontScale="90000"/>
          </a:bodyPr>
          <a:lstStyle/>
          <a:p>
            <a:pPr algn="ctr"/>
            <a:r>
              <a:rPr lang="en-AU" dirty="0" smtClean="0"/>
              <a:t>Simulation Features</a:t>
            </a:r>
            <a:br>
              <a:rPr lang="en-AU" dirty="0" smtClean="0"/>
            </a:br>
            <a:r>
              <a:rPr lang="en-AU" dirty="0" smtClean="0"/>
              <a:t>- Intermittent Resources</a:t>
            </a:r>
            <a:endParaRPr lang="en-AU" dirty="0"/>
          </a:p>
        </p:txBody>
      </p:sp>
      <p:sp>
        <p:nvSpPr>
          <p:cNvPr id="3" name="Date Placeholder 2"/>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3980752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dirty="0" smtClean="0"/>
              <a:t>Capacity Expansion Planning -</a:t>
            </a:r>
            <a:br>
              <a:rPr lang="en-AU" dirty="0" smtClean="0"/>
            </a:br>
            <a:r>
              <a:rPr lang="en-AU" dirty="0" smtClean="0"/>
              <a:t>Renewable Resource Portfolio</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6647888"/>
              </p:ext>
            </p:extLst>
          </p:nvPr>
        </p:nvGraphicFramePr>
        <p:xfrm>
          <a:off x="1219200" y="1600200"/>
          <a:ext cx="6096000" cy="762000"/>
        </p:xfrm>
        <a:graphic>
          <a:graphicData uri="http://schemas.openxmlformats.org/drawingml/2006/table">
            <a:tbl>
              <a:tblPr firstRow="1" firstCol="1" bandRow="1">
                <a:tableStyleId>{5C22544A-7EE6-4342-B048-85BDC9FD1C3A}</a:tableStyleId>
              </a:tblPr>
              <a:tblGrid>
                <a:gridCol w="1524000"/>
                <a:gridCol w="1524000"/>
                <a:gridCol w="1524000"/>
                <a:gridCol w="1524000"/>
              </a:tblGrid>
              <a:tr h="254000">
                <a:tc>
                  <a:txBody>
                    <a:bodyPr/>
                    <a:lstStyle/>
                    <a:p>
                      <a:pPr algn="ctr">
                        <a:lnSpc>
                          <a:spcPct val="115000"/>
                        </a:lnSpc>
                        <a:spcAft>
                          <a:spcPts val="0"/>
                        </a:spcAft>
                      </a:pPr>
                      <a:r>
                        <a:rPr lang="en-AU" sz="1050" dirty="0">
                          <a:effectLst/>
                        </a:rPr>
                        <a:t>Generator</a:t>
                      </a:r>
                      <a:endParaRPr lang="en-AU" sz="1600" dirty="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AU" sz="1050" dirty="0">
                          <a:effectLst/>
                        </a:rPr>
                        <a:t>Build Cost ($/kW)</a:t>
                      </a:r>
                      <a:endParaRPr lang="en-AU" sz="1600" dirty="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AU" sz="1050" dirty="0">
                          <a:effectLst/>
                        </a:rPr>
                        <a:t>WACC (%)</a:t>
                      </a:r>
                      <a:endParaRPr lang="en-AU" sz="1600" dirty="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AU" sz="1050" dirty="0">
                          <a:effectLst/>
                        </a:rPr>
                        <a:t>Economic Life (years)</a:t>
                      </a:r>
                      <a:endParaRPr lang="en-AU" sz="1600" dirty="0">
                        <a:solidFill>
                          <a:srgbClr val="31849B"/>
                        </a:solidFill>
                        <a:effectLst/>
                        <a:latin typeface="Calibri"/>
                        <a:ea typeface="Calibri"/>
                        <a:cs typeface="Times New Roman"/>
                      </a:endParaRPr>
                    </a:p>
                  </a:txBody>
                  <a:tcPr marL="68580" marR="68580" marT="0" marB="0"/>
                </a:tc>
              </a:tr>
              <a:tr h="254000">
                <a:tc>
                  <a:txBody>
                    <a:bodyPr/>
                    <a:lstStyle/>
                    <a:p>
                      <a:pPr>
                        <a:lnSpc>
                          <a:spcPct val="115000"/>
                        </a:lnSpc>
                        <a:spcAft>
                          <a:spcPts val="0"/>
                        </a:spcAft>
                      </a:pPr>
                      <a:r>
                        <a:rPr lang="en-AU" sz="1050" dirty="0">
                          <a:effectLst/>
                        </a:rPr>
                        <a:t>New_CCGT</a:t>
                      </a:r>
                      <a:endParaRPr lang="en-AU" sz="1600" dirty="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AU" sz="1050" dirty="0">
                          <a:effectLst/>
                        </a:rPr>
                        <a:t>1750</a:t>
                      </a:r>
                      <a:endParaRPr lang="en-AU" sz="1600" dirty="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AU" sz="1050" dirty="0">
                          <a:effectLst/>
                        </a:rPr>
                        <a:t>12</a:t>
                      </a:r>
                      <a:endParaRPr lang="en-AU" sz="1600" dirty="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AU" sz="1050" dirty="0">
                          <a:effectLst/>
                        </a:rPr>
                        <a:t>25</a:t>
                      </a:r>
                      <a:endParaRPr lang="en-AU" sz="1600" dirty="0">
                        <a:solidFill>
                          <a:srgbClr val="31849B"/>
                        </a:solidFill>
                        <a:effectLst/>
                        <a:latin typeface="Calibri"/>
                        <a:ea typeface="Calibri"/>
                        <a:cs typeface="Times New Roman"/>
                      </a:endParaRPr>
                    </a:p>
                  </a:txBody>
                  <a:tcPr marL="68580" marR="68580" marT="0" marB="0"/>
                </a:tc>
              </a:tr>
              <a:tr h="254000">
                <a:tc>
                  <a:txBody>
                    <a:bodyPr/>
                    <a:lstStyle/>
                    <a:p>
                      <a:pPr>
                        <a:lnSpc>
                          <a:spcPct val="115000"/>
                        </a:lnSpc>
                        <a:spcAft>
                          <a:spcPts val="0"/>
                        </a:spcAft>
                      </a:pPr>
                      <a:r>
                        <a:rPr lang="en-AU" sz="1050" dirty="0">
                          <a:effectLst/>
                        </a:rPr>
                        <a:t>New_GT</a:t>
                      </a:r>
                      <a:endParaRPr lang="en-AU" sz="1600" dirty="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AU" sz="1050" dirty="0">
                          <a:effectLst/>
                        </a:rPr>
                        <a:t>1100</a:t>
                      </a:r>
                      <a:endParaRPr lang="en-AU" sz="1600" dirty="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AU" sz="1050" dirty="0">
                          <a:effectLst/>
                        </a:rPr>
                        <a:t>12</a:t>
                      </a:r>
                      <a:endParaRPr lang="en-AU" sz="1600" dirty="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n-AU" sz="1050" dirty="0">
                          <a:effectLst/>
                        </a:rPr>
                        <a:t>25</a:t>
                      </a:r>
                      <a:endParaRPr lang="en-AU" sz="1600" dirty="0">
                        <a:solidFill>
                          <a:srgbClr val="31849B"/>
                        </a:solidFill>
                        <a:effectLst/>
                        <a:latin typeface="Calibri"/>
                        <a:ea typeface="Calibri"/>
                        <a:cs typeface="Times New Roman"/>
                      </a:endParaRPr>
                    </a:p>
                  </a:txBody>
                  <a:tcPr marL="68580" marR="68580" marT="0" marB="0"/>
                </a:tc>
              </a:tr>
            </a:tbl>
          </a:graphicData>
        </a:graphic>
      </p:graphicFrame>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43199"/>
            <a:ext cx="3124200" cy="31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2700" y="4671461"/>
            <a:ext cx="1744294" cy="175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 y="2903639"/>
            <a:ext cx="2827569" cy="338554"/>
          </a:xfrm>
          <a:prstGeom prst="rect">
            <a:avLst/>
          </a:prstGeom>
          <a:noFill/>
        </p:spPr>
        <p:txBody>
          <a:bodyPr wrap="none" rtlCol="0">
            <a:spAutoFit/>
          </a:bodyPr>
          <a:lstStyle/>
          <a:p>
            <a:r>
              <a:rPr lang="en-AU" sz="1600" b="1" dirty="0" smtClean="0"/>
              <a:t>FIXED INSTALLED CAPACITY</a:t>
            </a:r>
            <a:endParaRPr lang="en-AU" sz="1600" b="1" dirty="0"/>
          </a:p>
        </p:txBody>
      </p:sp>
      <p:cxnSp>
        <p:nvCxnSpPr>
          <p:cNvPr id="7" name="Straight Arrow Connector 6"/>
          <p:cNvCxnSpPr/>
          <p:nvPr/>
        </p:nvCxnSpPr>
        <p:spPr>
          <a:xfrm>
            <a:off x="1826595" y="3272971"/>
            <a:ext cx="611805" cy="4608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42029" y="6507463"/>
            <a:ext cx="548548" cy="338554"/>
          </a:xfrm>
          <a:prstGeom prst="rect">
            <a:avLst/>
          </a:prstGeom>
          <a:noFill/>
        </p:spPr>
        <p:txBody>
          <a:bodyPr wrap="none" rtlCol="0">
            <a:spAutoFit/>
          </a:bodyPr>
          <a:lstStyle/>
          <a:p>
            <a:r>
              <a:rPr lang="en-AU" sz="1600" b="1" dirty="0" smtClean="0"/>
              <a:t>USE</a:t>
            </a:r>
            <a:endParaRPr lang="en-AU" sz="1600" b="1" dirty="0"/>
          </a:p>
        </p:txBody>
      </p:sp>
      <p:cxnSp>
        <p:nvCxnSpPr>
          <p:cNvPr id="9" name="Straight Arrow Connector 8"/>
          <p:cNvCxnSpPr/>
          <p:nvPr/>
        </p:nvCxnSpPr>
        <p:spPr>
          <a:xfrm flipV="1">
            <a:off x="2971800" y="6172201"/>
            <a:ext cx="1143000" cy="3472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852056"/>
            <a:ext cx="3086100" cy="3142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434364" y="2577849"/>
            <a:ext cx="2312171" cy="338554"/>
          </a:xfrm>
          <a:prstGeom prst="rect">
            <a:avLst/>
          </a:prstGeom>
          <a:noFill/>
        </p:spPr>
        <p:txBody>
          <a:bodyPr wrap="none" rtlCol="0">
            <a:spAutoFit/>
          </a:bodyPr>
          <a:lstStyle/>
          <a:p>
            <a:r>
              <a:rPr lang="en-AU" sz="1600" b="1" dirty="0" smtClean="0"/>
              <a:t>EXPANSION PLANNING</a:t>
            </a:r>
            <a:endParaRPr lang="en-AU" sz="1600" b="1" dirty="0"/>
          </a:p>
        </p:txBody>
      </p:sp>
      <p:cxnSp>
        <p:nvCxnSpPr>
          <p:cNvPr id="12" name="Straight Arrow Connector 11"/>
          <p:cNvCxnSpPr/>
          <p:nvPr/>
        </p:nvCxnSpPr>
        <p:spPr>
          <a:xfrm flipH="1">
            <a:off x="6781800" y="2916403"/>
            <a:ext cx="808649" cy="7411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2"/>
          </p:nvPr>
        </p:nvSpPr>
        <p:spPr>
          <a:xfrm>
            <a:off x="6553200" y="6356350"/>
            <a:ext cx="2133600" cy="365125"/>
          </a:xfrm>
        </p:spPr>
        <p:txBody>
          <a:bodyPr/>
          <a:lstStyle/>
          <a:p>
            <a:fld id="{0C21FC4B-1745-4386-9346-9C05CBA56813}" type="slidenum">
              <a:rPr lang="en-GB" smtClean="0"/>
              <a:pPr/>
              <a:t>14</a:t>
            </a:fld>
            <a:endParaRPr lang="en-GB" dirty="0"/>
          </a:p>
        </p:txBody>
      </p:sp>
      <p:sp>
        <p:nvSpPr>
          <p:cNvPr id="3" name="Date Placeholder 2"/>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2814568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00414"/>
            <a:ext cx="5562364" cy="868346"/>
          </a:xfrm>
        </p:spPr>
        <p:txBody>
          <a:bodyPr/>
          <a:lstStyle/>
          <a:p>
            <a:r>
              <a:rPr lang="en-GB" noProof="0" dirty="0" smtClean="0"/>
              <a:t>Transmission Expansion</a:t>
            </a:r>
            <a:endParaRPr lang="en-GB" noProof="0" dirty="0"/>
          </a:p>
        </p:txBody>
      </p:sp>
      <p:sp>
        <p:nvSpPr>
          <p:cNvPr id="3" name="Content Placeholder 2"/>
          <p:cNvSpPr>
            <a:spLocks noGrp="1"/>
          </p:cNvSpPr>
          <p:nvPr>
            <p:ph idx="1"/>
          </p:nvPr>
        </p:nvSpPr>
        <p:spPr/>
        <p:txBody>
          <a:bodyPr>
            <a:normAutofit fontScale="70000" lnSpcReduction="20000"/>
          </a:bodyPr>
          <a:lstStyle/>
          <a:p>
            <a:pPr marL="0" indent="0">
              <a:buNone/>
            </a:pPr>
            <a:r>
              <a:rPr lang="en-GB" b="1" noProof="0" dirty="0" smtClean="0"/>
              <a:t>General Description:</a:t>
            </a:r>
          </a:p>
          <a:p>
            <a:r>
              <a:rPr lang="en-GB" noProof="0" dirty="0" smtClean="0"/>
              <a:t>The planned addition/deletion of AC and DC lines from the system is supported by all OPF methods in PLEXOS using the Line [Units] property. PLEXOS automatically recomputes the shift factors required to cope with the changes in topography. LT Plan supports all types of transmission constraints including security-constrained optimal power flow.</a:t>
            </a:r>
          </a:p>
          <a:p>
            <a:endParaRPr lang="en-GB" noProof="0" dirty="0" smtClean="0"/>
          </a:p>
          <a:p>
            <a:r>
              <a:rPr lang="en-GB" noProof="0" dirty="0" smtClean="0"/>
              <a:t>Optimized transmission line expansion (using the [Max Units Built] property), retirement (using the [Max Units Retired] property) in LT Plan works in much the same way as generation expansion – with the restriction that only DC lines can be considered. This restriction exists due to computational burden that would be imposed by the need to recompute the OPF when considering combinations of AC line configurations. Expansion of the AC network can be approximated by:</a:t>
            </a:r>
          </a:p>
          <a:p>
            <a:pPr lvl="1"/>
            <a:r>
              <a:rPr lang="en-GB" noProof="0" dirty="0" smtClean="0"/>
              <a:t>use of DC lines i.e. by removing the Line [Reactance] property from the expansion candidates; and/or</a:t>
            </a:r>
          </a:p>
          <a:p>
            <a:pPr lvl="1"/>
            <a:r>
              <a:rPr lang="en-GB" noProof="0" dirty="0" smtClean="0"/>
              <a:t>using Interface expansion (see below) in which the underlying AC network is preserved and expansion in done in a continuous manner on selected flow branches</a:t>
            </a:r>
            <a:endParaRPr lang="en-GB" noProof="0" dirty="0"/>
          </a:p>
        </p:txBody>
      </p:sp>
      <p:sp>
        <p:nvSpPr>
          <p:cNvPr id="4" name="Slide Number Placeholder 3"/>
          <p:cNvSpPr>
            <a:spLocks noGrp="1"/>
          </p:cNvSpPr>
          <p:nvPr>
            <p:ph type="sldNum" sz="quarter" idx="12"/>
          </p:nvPr>
        </p:nvSpPr>
        <p:spPr>
          <a:xfrm>
            <a:off x="6553200" y="6356350"/>
            <a:ext cx="2133600" cy="365125"/>
          </a:xfrm>
        </p:spPr>
        <p:txBody>
          <a:bodyPr/>
          <a:lstStyle/>
          <a:p>
            <a:fld id="{0C21FC4B-1745-4386-9346-9C05CBA56813}" type="slidenum">
              <a:rPr lang="en-GB" smtClean="0"/>
              <a:pPr/>
              <a:t>15</a:t>
            </a:fld>
            <a:endParaRPr lang="en-GB" dirty="0"/>
          </a:p>
        </p:txBody>
      </p:sp>
      <p:sp>
        <p:nvSpPr>
          <p:cNvPr id="5" name="Date Placeholder 4"/>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3066959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075240" cy="4464495"/>
          </a:xfrm>
        </p:spPr>
        <p:txBody>
          <a:bodyPr>
            <a:normAutofit/>
          </a:bodyPr>
          <a:lstStyle/>
          <a:p>
            <a:pPr marL="0" indent="0">
              <a:buNone/>
            </a:pPr>
            <a:r>
              <a:rPr lang="en-AU" sz="2400" dirty="0" smtClean="0"/>
              <a:t>What is OpenPlexos:</a:t>
            </a:r>
          </a:p>
          <a:p>
            <a:pPr lvl="1"/>
            <a:r>
              <a:rPr lang="en-AU" sz="1800" dirty="0" smtClean="0"/>
              <a:t>API accessible through Visual Studio.NET</a:t>
            </a:r>
          </a:p>
          <a:p>
            <a:pPr lvl="1"/>
            <a:r>
              <a:rPr lang="en-AU" sz="1800" dirty="0" smtClean="0"/>
              <a:t>API accessible through any CSI language</a:t>
            </a:r>
          </a:p>
          <a:p>
            <a:pPr lvl="2"/>
            <a:r>
              <a:rPr lang="en-US" sz="1800" u="sng" dirty="0">
                <a:hlinkClick r:id="rId3"/>
              </a:rPr>
              <a:t>http://en.wikipedia.org/wiki/List_of_CLI_languages</a:t>
            </a:r>
            <a:endParaRPr lang="en-AU" sz="1800" dirty="0" smtClean="0"/>
          </a:p>
          <a:p>
            <a:pPr marL="0" indent="0">
              <a:buNone/>
            </a:pPr>
            <a:r>
              <a:rPr lang="en-AU" sz="2400" dirty="0" smtClean="0"/>
              <a:t>Uses:</a:t>
            </a:r>
          </a:p>
          <a:p>
            <a:pPr lvl="1"/>
            <a:r>
              <a:rPr lang="en-AU" sz="1800" dirty="0" smtClean="0"/>
              <a:t>Custom Input</a:t>
            </a:r>
          </a:p>
          <a:p>
            <a:pPr lvl="1"/>
            <a:r>
              <a:rPr lang="en-AU" sz="1800" dirty="0" smtClean="0"/>
              <a:t>Integration with Other Applications</a:t>
            </a:r>
          </a:p>
          <a:p>
            <a:pPr lvl="1"/>
            <a:r>
              <a:rPr lang="en-AU" sz="1800" dirty="0" smtClean="0"/>
              <a:t>Control Execution: Triggers with SCADA, etc. </a:t>
            </a:r>
          </a:p>
          <a:p>
            <a:pPr lvl="1"/>
            <a:r>
              <a:rPr lang="en-AU" sz="1800" dirty="0" smtClean="0"/>
              <a:t>Control Execution: Add additional Optimization Logic</a:t>
            </a:r>
          </a:p>
          <a:p>
            <a:pPr lvl="1"/>
            <a:r>
              <a:rPr lang="en-AU" sz="1800" dirty="0" smtClean="0"/>
              <a:t>Control Execution: Custom Risk Logic</a:t>
            </a:r>
          </a:p>
          <a:p>
            <a:pPr lvl="1"/>
            <a:r>
              <a:rPr lang="en-AU" sz="1800" dirty="0" smtClean="0"/>
              <a:t>Custom Reporting (Additional Properties, New Formats)</a:t>
            </a:r>
          </a:p>
          <a:p>
            <a:pPr lvl="1"/>
            <a:r>
              <a:rPr lang="en-AU" sz="1800" dirty="0" smtClean="0"/>
              <a:t>Write to SQL Server or other DBMS</a:t>
            </a:r>
          </a:p>
          <a:p>
            <a:pPr lvl="1"/>
            <a:endParaRPr lang="en-AU" sz="1800" dirty="0" smtClean="0"/>
          </a:p>
        </p:txBody>
      </p:sp>
      <p:sp>
        <p:nvSpPr>
          <p:cNvPr id="5" name="Slide Number Placeholder 4"/>
          <p:cNvSpPr>
            <a:spLocks noGrp="1"/>
          </p:cNvSpPr>
          <p:nvPr>
            <p:ph type="sldNum" sz="quarter" idx="12"/>
          </p:nvPr>
        </p:nvSpPr>
        <p:spPr/>
        <p:txBody>
          <a:bodyPr/>
          <a:lstStyle/>
          <a:p>
            <a:fld id="{0C21FC4B-1745-4386-9346-9C05CBA56813}" type="slidenum">
              <a:rPr lang="en-GB" smtClean="0"/>
              <a:pPr/>
              <a:t>16</a:t>
            </a:fld>
            <a:endParaRPr lang="en-GB" dirty="0"/>
          </a:p>
        </p:txBody>
      </p:sp>
      <p:sp>
        <p:nvSpPr>
          <p:cNvPr id="6" name="Title 5"/>
          <p:cNvSpPr>
            <a:spLocks noGrp="1"/>
          </p:cNvSpPr>
          <p:nvPr>
            <p:ph type="title"/>
          </p:nvPr>
        </p:nvSpPr>
        <p:spPr>
          <a:xfrm>
            <a:off x="1115616" y="332656"/>
            <a:ext cx="5238147" cy="652322"/>
          </a:xfrm>
        </p:spPr>
        <p:txBody>
          <a:bodyPr>
            <a:normAutofit/>
          </a:bodyPr>
          <a:lstStyle/>
          <a:p>
            <a:pPr algn="ctr"/>
            <a:r>
              <a:rPr lang="en-AU" dirty="0" smtClean="0"/>
              <a:t>Introduction to OpenPlexos</a:t>
            </a:r>
            <a:endParaRPr lang="en-AU" dirty="0"/>
          </a:p>
        </p:txBody>
      </p:sp>
      <p:sp>
        <p:nvSpPr>
          <p:cNvPr id="3" name="Date Placeholder 2"/>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1169093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1"/>
            <a:ext cx="8075240" cy="4032447"/>
          </a:xfrm>
        </p:spPr>
        <p:txBody>
          <a:bodyPr>
            <a:normAutofit fontScale="92500" lnSpcReduction="10000"/>
          </a:bodyPr>
          <a:lstStyle/>
          <a:p>
            <a:r>
              <a:rPr lang="en-US" sz="1800" dirty="0" smtClean="0"/>
              <a:t>COM -  Microsoft Component </a:t>
            </a:r>
            <a:r>
              <a:rPr lang="en-US" sz="1800" dirty="0"/>
              <a:t>Object </a:t>
            </a:r>
            <a:r>
              <a:rPr lang="en-US" sz="1800" dirty="0" smtClean="0"/>
              <a:t>Model technology.</a:t>
            </a:r>
          </a:p>
          <a:p>
            <a:pPr lvl="1"/>
            <a:r>
              <a:rPr lang="en-US" sz="1400" dirty="0" smtClean="0"/>
              <a:t>A Microsoft designed framework for program interoperability.  Many programming environments allow COM compliant calls, including VBA in Office.</a:t>
            </a:r>
          </a:p>
          <a:p>
            <a:pPr lvl="1"/>
            <a:r>
              <a:rPr lang="en-US" sz="1400" dirty="0" smtClean="0"/>
              <a:t>PLEXOS </a:t>
            </a:r>
            <a:r>
              <a:rPr lang="en-US" sz="1400" dirty="0" smtClean="0"/>
              <a:t>COM provides </a:t>
            </a:r>
            <a:r>
              <a:rPr lang="en-US" sz="1400" dirty="0" smtClean="0"/>
              <a:t>functions </a:t>
            </a:r>
            <a:r>
              <a:rPr lang="en-US" sz="1400" dirty="0" smtClean="0"/>
              <a:t>to change input, execute models and projects, and query solutions</a:t>
            </a:r>
          </a:p>
          <a:p>
            <a:r>
              <a:rPr lang="en-US" sz="1800" dirty="0" smtClean="0"/>
              <a:t>.NET - Microsoft .NET Framework.</a:t>
            </a:r>
          </a:p>
          <a:p>
            <a:pPr lvl="1"/>
            <a:r>
              <a:rPr lang="en-US" sz="1400" dirty="0" smtClean="0"/>
              <a:t>A programming framework for application development.  Resulting programs are easier to produce and maintain, more consistent and less prone to bugs.  They require .NET to run</a:t>
            </a:r>
          </a:p>
          <a:p>
            <a:pPr lvl="1"/>
            <a:r>
              <a:rPr lang="en-US" sz="1400" dirty="0" smtClean="0"/>
              <a:t>PLEXOS </a:t>
            </a:r>
            <a:r>
              <a:rPr lang="en-US" sz="1400" dirty="0" smtClean="0"/>
              <a:t>uses .NET</a:t>
            </a:r>
          </a:p>
          <a:p>
            <a:r>
              <a:rPr lang="en-US" sz="1800" dirty="0" smtClean="0"/>
              <a:t>API - Application Programming Interface.</a:t>
            </a:r>
          </a:p>
          <a:p>
            <a:pPr lvl="1"/>
            <a:r>
              <a:rPr lang="en-US" sz="1400" dirty="0" smtClean="0"/>
              <a:t>A series of embedded system calls and a defined object model that allows programmers to access and modify applications.  A good example is the Excel object model in VBA which allows programmers to modify the way Excel function by embedding code.</a:t>
            </a:r>
          </a:p>
          <a:p>
            <a:pPr lvl="1"/>
            <a:r>
              <a:rPr lang="en-US" sz="1400" dirty="0" smtClean="0"/>
              <a:t>PLEXOS </a:t>
            </a:r>
            <a:r>
              <a:rPr lang="en-US" sz="1400" dirty="0" smtClean="0"/>
              <a:t>has an API accessible through .NET compliant programming environments like Visual Studio</a:t>
            </a:r>
          </a:p>
          <a:p>
            <a:pPr lvl="1"/>
            <a:r>
              <a:rPr lang="en-US" sz="1400" dirty="0" smtClean="0"/>
              <a:t>PLEXOS </a:t>
            </a:r>
            <a:r>
              <a:rPr lang="en-US" sz="1400" dirty="0" smtClean="0"/>
              <a:t>API allows for customization and process control</a:t>
            </a:r>
          </a:p>
          <a:p>
            <a:r>
              <a:rPr lang="en-US" sz="1800" dirty="0"/>
              <a:t>AMMO - ActiveX Mathematical </a:t>
            </a:r>
            <a:r>
              <a:rPr lang="en-US" sz="1800" dirty="0" smtClean="0"/>
              <a:t>Modeling Objects</a:t>
            </a:r>
          </a:p>
          <a:p>
            <a:pPr lvl="1"/>
            <a:r>
              <a:rPr lang="en-US" sz="1400" dirty="0" smtClean="0"/>
              <a:t>Proprietary Optimization layer in </a:t>
            </a:r>
            <a:r>
              <a:rPr lang="en-US" sz="1400" dirty="0" smtClean="0"/>
              <a:t>PLEXOS.</a:t>
            </a:r>
            <a:endParaRPr lang="en-US" sz="1400" dirty="0" smtClean="0"/>
          </a:p>
          <a:p>
            <a:pPr lvl="1"/>
            <a:r>
              <a:rPr lang="en-US" sz="1400" dirty="0" smtClean="0"/>
              <a:t>  Interface AMMO to </a:t>
            </a:r>
            <a:r>
              <a:rPr lang="en-US" sz="1400" dirty="0" smtClean="0"/>
              <a:t>customize </a:t>
            </a:r>
            <a:r>
              <a:rPr lang="en-US" sz="1400" dirty="0" smtClean="0"/>
              <a:t>simulations using VS.NET</a:t>
            </a:r>
          </a:p>
        </p:txBody>
      </p:sp>
      <p:sp>
        <p:nvSpPr>
          <p:cNvPr id="5" name="Slide Number Placeholder 4"/>
          <p:cNvSpPr>
            <a:spLocks noGrp="1"/>
          </p:cNvSpPr>
          <p:nvPr>
            <p:ph type="sldNum" sz="quarter" idx="12"/>
          </p:nvPr>
        </p:nvSpPr>
        <p:spPr/>
        <p:txBody>
          <a:bodyPr/>
          <a:lstStyle/>
          <a:p>
            <a:fld id="{0C21FC4B-1745-4386-9346-9C05CBA56813}" type="slidenum">
              <a:rPr lang="en-GB" smtClean="0"/>
              <a:pPr/>
              <a:t>17</a:t>
            </a:fld>
            <a:endParaRPr lang="en-GB" dirty="0"/>
          </a:p>
        </p:txBody>
      </p:sp>
      <p:sp>
        <p:nvSpPr>
          <p:cNvPr id="6" name="Title 5"/>
          <p:cNvSpPr>
            <a:spLocks noGrp="1"/>
          </p:cNvSpPr>
          <p:nvPr>
            <p:ph type="title"/>
          </p:nvPr>
        </p:nvSpPr>
        <p:spPr>
          <a:xfrm>
            <a:off x="1043608" y="442793"/>
            <a:ext cx="5238147" cy="652322"/>
          </a:xfrm>
        </p:spPr>
        <p:txBody>
          <a:bodyPr>
            <a:noAutofit/>
          </a:bodyPr>
          <a:lstStyle/>
          <a:p>
            <a:pPr algn="ctr"/>
            <a:r>
              <a:rPr lang="en-AU" sz="2400" b="1" dirty="0" smtClean="0"/>
              <a:t>Application Programming Interface</a:t>
            </a:r>
            <a:endParaRPr lang="en-AU" sz="2400" b="1" dirty="0"/>
          </a:p>
        </p:txBody>
      </p:sp>
      <p:sp>
        <p:nvSpPr>
          <p:cNvPr id="8" name="TextBox 7"/>
          <p:cNvSpPr txBox="1"/>
          <p:nvPr/>
        </p:nvSpPr>
        <p:spPr>
          <a:xfrm>
            <a:off x="899592" y="5733256"/>
            <a:ext cx="6480720" cy="954107"/>
          </a:xfrm>
          <a:prstGeom prst="rect">
            <a:avLst/>
          </a:prstGeom>
          <a:noFill/>
          <a:ln>
            <a:solidFill>
              <a:schemeClr val="accent1"/>
            </a:solidFill>
          </a:ln>
        </p:spPr>
        <p:txBody>
          <a:bodyPr wrap="square" rtlCol="0">
            <a:spAutoFit/>
          </a:bodyPr>
          <a:lstStyle/>
          <a:p>
            <a:pPr marL="285750" indent="-285750">
              <a:buFont typeface="Arial"/>
              <a:buChar char="•"/>
            </a:pPr>
            <a:r>
              <a:rPr lang="en-US" sz="1400" dirty="0" smtClean="0">
                <a:solidFill>
                  <a:schemeClr val="bg1">
                    <a:lumMod val="50000"/>
                  </a:schemeClr>
                </a:solidFill>
              </a:rPr>
              <a:t>Many Microsoft and Other Windows-based environments allow connections to COM compliant applications including </a:t>
            </a:r>
            <a:r>
              <a:rPr lang="en-US" sz="1400" dirty="0" smtClean="0">
                <a:solidFill>
                  <a:schemeClr val="bg1">
                    <a:lumMod val="50000"/>
                  </a:schemeClr>
                </a:solidFill>
              </a:rPr>
              <a:t>PLEXOS.</a:t>
            </a:r>
            <a:endParaRPr lang="en-US" sz="1400" dirty="0" smtClean="0">
              <a:solidFill>
                <a:schemeClr val="bg1">
                  <a:lumMod val="50000"/>
                </a:schemeClr>
              </a:solidFill>
            </a:endParaRPr>
          </a:p>
          <a:p>
            <a:pPr marL="285750" indent="-285750">
              <a:buFont typeface="Arial"/>
              <a:buChar char="•"/>
            </a:pPr>
            <a:r>
              <a:rPr lang="en-US" sz="1400" dirty="0" smtClean="0">
                <a:solidFill>
                  <a:schemeClr val="bg1">
                    <a:lumMod val="50000"/>
                  </a:schemeClr>
                </a:solidFill>
              </a:rPr>
              <a:t>PLEXOS </a:t>
            </a:r>
            <a:r>
              <a:rPr lang="en-US" sz="1400" dirty="0" smtClean="0">
                <a:solidFill>
                  <a:schemeClr val="bg1">
                    <a:lumMod val="50000"/>
                  </a:schemeClr>
                </a:solidFill>
              </a:rPr>
              <a:t>can be automated from many environments, including Office and </a:t>
            </a:r>
            <a:r>
              <a:rPr lang="en-US" sz="1400" dirty="0" smtClean="0">
                <a:solidFill>
                  <a:schemeClr val="bg1">
                    <a:lumMod val="50000"/>
                  </a:schemeClr>
                </a:solidFill>
              </a:rPr>
              <a:t>SQLServer</a:t>
            </a:r>
            <a:endParaRPr lang="en-US" sz="1400" dirty="0">
              <a:solidFill>
                <a:schemeClr val="bg1">
                  <a:lumMod val="50000"/>
                </a:schemeClr>
              </a:solidFill>
            </a:endParaRPr>
          </a:p>
        </p:txBody>
      </p:sp>
      <p:sp>
        <p:nvSpPr>
          <p:cNvPr id="3" name="Date Placeholder 2"/>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3060294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C21FC4B-1745-4386-9346-9C05CBA56813}" type="slidenum">
              <a:rPr lang="en-GB" smtClean="0"/>
              <a:pPr/>
              <a:t>18</a:t>
            </a:fld>
            <a:endParaRPr lang="en-GB" dirty="0"/>
          </a:p>
        </p:txBody>
      </p:sp>
      <p:sp>
        <p:nvSpPr>
          <p:cNvPr id="6" name="Title 5"/>
          <p:cNvSpPr>
            <a:spLocks noGrp="1"/>
          </p:cNvSpPr>
          <p:nvPr>
            <p:ph type="title"/>
          </p:nvPr>
        </p:nvSpPr>
        <p:spPr>
          <a:xfrm>
            <a:off x="1043608" y="116632"/>
            <a:ext cx="5238147" cy="652322"/>
          </a:xfrm>
        </p:spPr>
        <p:txBody>
          <a:bodyPr>
            <a:normAutofit/>
          </a:bodyPr>
          <a:lstStyle/>
          <a:p>
            <a:pPr algn="ctr"/>
            <a:r>
              <a:rPr lang="en-AU" dirty="0" smtClean="0"/>
              <a:t>OpenPlexos System Calls</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1187415495"/>
              </p:ext>
            </p:extLst>
          </p:nvPr>
        </p:nvGraphicFramePr>
        <p:xfrm>
          <a:off x="467544" y="1124744"/>
          <a:ext cx="8208912" cy="5166360"/>
        </p:xfrm>
        <a:graphic>
          <a:graphicData uri="http://schemas.openxmlformats.org/drawingml/2006/table">
            <a:tbl>
              <a:tblPr firstRow="1" bandRow="1">
                <a:tableStyleId>{5C22544A-7EE6-4342-B048-85BDC9FD1C3A}</a:tableStyleId>
              </a:tblPr>
              <a:tblGrid>
                <a:gridCol w="2592288"/>
                <a:gridCol w="2448272"/>
                <a:gridCol w="3168352"/>
              </a:tblGrid>
              <a:tr h="370840">
                <a:tc>
                  <a:txBody>
                    <a:bodyPr/>
                    <a:lstStyle/>
                    <a:p>
                      <a:r>
                        <a:rPr lang="en-US" dirty="0" smtClean="0"/>
                        <a:t>Call</a:t>
                      </a:r>
                      <a:endParaRPr lang="en-US" dirty="0"/>
                    </a:p>
                  </a:txBody>
                  <a:tcPr/>
                </a:tc>
                <a:tc>
                  <a:txBody>
                    <a:bodyPr/>
                    <a:lstStyle/>
                    <a:p>
                      <a:r>
                        <a:rPr lang="en-US" dirty="0" smtClean="0"/>
                        <a:t>Function</a:t>
                      </a:r>
                      <a:endParaRPr lang="en-US" dirty="0"/>
                    </a:p>
                  </a:txBody>
                  <a:tcPr/>
                </a:tc>
                <a:tc>
                  <a:txBody>
                    <a:bodyPr/>
                    <a:lstStyle/>
                    <a:p>
                      <a:r>
                        <a:rPr lang="en-US" dirty="0" smtClean="0"/>
                        <a:t>When</a:t>
                      </a:r>
                      <a:endParaRPr lang="en-US" dirty="0"/>
                    </a:p>
                  </a:txBody>
                  <a:tcPr/>
                </a:tc>
              </a:tr>
              <a:tr h="370840">
                <a:tc>
                  <a:txBody>
                    <a:bodyPr/>
                    <a:lstStyle/>
                    <a:p>
                      <a:r>
                        <a:rPr lang="en-US" sz="1400" dirty="0" smtClean="0"/>
                        <a:t>MyRegion.price()</a:t>
                      </a:r>
                      <a:endParaRPr lang="en-US" sz="1400" dirty="0"/>
                    </a:p>
                  </a:txBody>
                  <a:tcPr/>
                </a:tc>
                <a:tc>
                  <a:txBody>
                    <a:bodyPr/>
                    <a:lstStyle/>
                    <a:p>
                      <a:r>
                        <a:rPr lang="en-US" sz="1400" dirty="0" smtClean="0"/>
                        <a:t>Overrides </a:t>
                      </a:r>
                      <a:r>
                        <a:rPr lang="en-US" sz="1400" dirty="0" smtClean="0"/>
                        <a:t>Regional</a:t>
                      </a:r>
                      <a:r>
                        <a:rPr lang="en-US" sz="1400" baseline="0" dirty="0" smtClean="0"/>
                        <a:t> pricing</a:t>
                      </a:r>
                      <a:endParaRPr lang="en-US" sz="1400" dirty="0"/>
                    </a:p>
                  </a:txBody>
                  <a:tcPr/>
                </a:tc>
                <a:tc>
                  <a:txBody>
                    <a:bodyPr/>
                    <a:lstStyle/>
                    <a:p>
                      <a:r>
                        <a:rPr lang="en-US" sz="1400" dirty="0" smtClean="0"/>
                        <a:t>Every Pricing Event</a:t>
                      </a:r>
                      <a:endParaRPr lang="en-US" sz="1400" dirty="0"/>
                    </a:p>
                  </a:txBody>
                  <a:tcPr/>
                </a:tc>
              </a:tr>
              <a:tr h="370840">
                <a:tc>
                  <a:txBody>
                    <a:bodyPr/>
                    <a:lstStyle/>
                    <a:p>
                      <a:r>
                        <a:rPr lang="en-US" sz="1400" dirty="0" smtClean="0"/>
                        <a:t>MyModel.afterinitialize</a:t>
                      </a:r>
                      <a:endParaRPr lang="en-US" sz="1400" dirty="0"/>
                    </a:p>
                  </a:txBody>
                  <a:tcPr/>
                </a:tc>
                <a:tc>
                  <a:txBody>
                    <a:bodyPr/>
                    <a:lstStyle/>
                    <a:p>
                      <a:r>
                        <a:rPr lang="en-US" sz="1400" dirty="0" smtClean="0"/>
                        <a:t>Add custom objects and/or constraints</a:t>
                      </a:r>
                      <a:endParaRPr lang="en-US" sz="1400" dirty="0"/>
                    </a:p>
                  </a:txBody>
                  <a:tcPr/>
                </a:tc>
                <a:tc>
                  <a:txBody>
                    <a:bodyPr/>
                    <a:lstStyle/>
                    <a:p>
                      <a:r>
                        <a:rPr lang="en-US" sz="1400" dirty="0" smtClean="0"/>
                        <a:t>Once per simulation phase after Built-in Objects are </a:t>
                      </a:r>
                      <a:r>
                        <a:rPr lang="en-US" sz="1400" dirty="0" smtClean="0"/>
                        <a:t>initialized</a:t>
                      </a:r>
                      <a:endParaRPr lang="en-US" sz="1400" dirty="0"/>
                    </a:p>
                  </a:txBody>
                  <a:tcPr/>
                </a:tc>
              </a:tr>
              <a:tr h="370840">
                <a:tc>
                  <a:txBody>
                    <a:bodyPr/>
                    <a:lstStyle/>
                    <a:p>
                      <a:r>
                        <a:rPr lang="en-US" sz="1400" dirty="0" smtClean="0"/>
                        <a:t>MyModel.AfterProperties</a:t>
                      </a:r>
                      <a:endParaRPr lang="en-US" sz="1400" dirty="0"/>
                    </a:p>
                  </a:txBody>
                  <a:tcPr/>
                </a:tc>
                <a:tc>
                  <a:txBody>
                    <a:bodyPr/>
                    <a:lstStyle/>
                    <a:p>
                      <a:r>
                        <a:rPr lang="en-US" sz="1400" dirty="0" smtClean="0"/>
                        <a:t>Modify</a:t>
                      </a:r>
                      <a:r>
                        <a:rPr lang="en-US" sz="1400" baseline="0" dirty="0" smtClean="0"/>
                        <a:t> constraint coefficients add c</a:t>
                      </a:r>
                      <a:r>
                        <a:rPr lang="en-US" sz="1400" dirty="0" smtClean="0"/>
                        <a:t>ustom Variables and Constraints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least once</a:t>
                      </a:r>
                      <a:r>
                        <a:rPr lang="en-US" sz="1400" baseline="0" dirty="0" smtClean="0"/>
                        <a:t> per step after mathematical program is fully populated</a:t>
                      </a:r>
                      <a:endParaRPr lang="en-US" sz="1400" dirty="0" smtClean="0"/>
                    </a:p>
                  </a:txBody>
                  <a:tcPr/>
                </a:tc>
              </a:tr>
              <a:tr h="370840">
                <a:tc>
                  <a:txBody>
                    <a:bodyPr/>
                    <a:lstStyle/>
                    <a:p>
                      <a:r>
                        <a:rPr lang="en-US" sz="1400" dirty="0" smtClean="0"/>
                        <a:t>MyModel.BeforeOptimize</a:t>
                      </a:r>
                      <a:endParaRPr lang="en-US" sz="1400" dirty="0"/>
                    </a:p>
                  </a:txBody>
                  <a:tcPr/>
                </a:tc>
                <a:tc>
                  <a:txBody>
                    <a:bodyPr/>
                    <a:lstStyle/>
                    <a:p>
                      <a:r>
                        <a:rPr lang="en-US" sz="1400" dirty="0" smtClean="0"/>
                        <a:t>Override Solver Settings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least once</a:t>
                      </a:r>
                      <a:r>
                        <a:rPr lang="en-US" sz="1400" baseline="0" dirty="0" smtClean="0"/>
                        <a:t> per step before the solver is called</a:t>
                      </a:r>
                      <a:endParaRPr lang="en-US" sz="1400" dirty="0" smtClean="0"/>
                    </a:p>
                  </a:txBody>
                  <a:tcPr/>
                </a:tc>
              </a:tr>
              <a:tr h="370840">
                <a:tc>
                  <a:txBody>
                    <a:bodyPr/>
                    <a:lstStyle/>
                    <a:p>
                      <a:r>
                        <a:rPr lang="en-US" sz="1400" dirty="0" smtClean="0"/>
                        <a:t>MyModel.AfterOptimize</a:t>
                      </a:r>
                      <a:endParaRPr lang="en-US" sz="1400" dirty="0"/>
                    </a:p>
                  </a:txBody>
                  <a:tcPr/>
                </a:tc>
                <a:tc>
                  <a:txBody>
                    <a:bodyPr/>
                    <a:lstStyle/>
                    <a:p>
                      <a:r>
                        <a:rPr lang="en-US" sz="1400" dirty="0" smtClean="0"/>
                        <a:t>Re-simulation</a:t>
                      </a:r>
                      <a:r>
                        <a:rPr lang="en-US" sz="1400" baseline="0" dirty="0" smtClean="0"/>
                        <a:t> Overrides.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least once</a:t>
                      </a:r>
                      <a:r>
                        <a:rPr lang="en-US" sz="1400" baseline="0" dirty="0" smtClean="0"/>
                        <a:t> per step after the solver has completed</a:t>
                      </a:r>
                      <a:endParaRPr lang="en-US" sz="1400" dirty="0" smtClean="0"/>
                    </a:p>
                  </a:txBody>
                  <a:tcPr/>
                </a:tc>
              </a:tr>
              <a:tr h="370840">
                <a:tc>
                  <a:txBody>
                    <a:bodyPr/>
                    <a:lstStyle/>
                    <a:p>
                      <a:r>
                        <a:rPr lang="en-US" sz="1400" dirty="0" smtClean="0"/>
                        <a:t>MyModel.OnWarning</a:t>
                      </a:r>
                      <a:endParaRPr lang="en-US" sz="1400" dirty="0"/>
                    </a:p>
                  </a:txBody>
                  <a:tcPr/>
                </a:tc>
                <a:tc>
                  <a:txBody>
                    <a:bodyPr/>
                    <a:lstStyle/>
                    <a:p>
                      <a:r>
                        <a:rPr lang="en-US" sz="1400" dirty="0" smtClean="0"/>
                        <a:t>Trap Warning/error conditions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When any warning message is raised</a:t>
                      </a:r>
                    </a:p>
                  </a:txBody>
                  <a:tcPr/>
                </a:tc>
              </a:tr>
              <a:tr h="370840">
                <a:tc>
                  <a:txBody>
                    <a:bodyPr/>
                    <a:lstStyle/>
                    <a:p>
                      <a:r>
                        <a:rPr lang="en-US" sz="1400" dirty="0" smtClean="0"/>
                        <a:t>MyModel.EnforceMyConstraints</a:t>
                      </a:r>
                      <a:endParaRPr lang="en-US" sz="1400" dirty="0"/>
                    </a:p>
                  </a:txBody>
                  <a:tcPr/>
                </a:tc>
                <a:tc>
                  <a:txBody>
                    <a:bodyPr/>
                    <a:lstStyle/>
                    <a:p>
                      <a:r>
                        <a:rPr lang="en-US" sz="1400" dirty="0" smtClean="0"/>
                        <a:t>Check and enforce customized constraints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Called during Transmission Convergence</a:t>
                      </a:r>
                      <a:endParaRPr lang="en-US" sz="1400" dirty="0" smtClean="0"/>
                    </a:p>
                  </a:txBody>
                  <a:tcPr/>
                </a:tc>
              </a:tr>
              <a:tr h="370840">
                <a:tc>
                  <a:txBody>
                    <a:bodyPr/>
                    <a:lstStyle/>
                    <a:p>
                      <a:r>
                        <a:rPr lang="en-US" sz="1400" dirty="0" smtClean="0"/>
                        <a:t>MyModel.BeforeRecordSolution</a:t>
                      </a:r>
                      <a:endParaRPr lang="en-US" sz="1400" dirty="0"/>
                    </a:p>
                  </a:txBody>
                  <a:tcPr/>
                </a:tc>
                <a:tc>
                  <a:txBody>
                    <a:bodyPr/>
                    <a:lstStyle/>
                    <a:p>
                      <a:r>
                        <a:rPr lang="en-US" sz="1400" dirty="0" smtClean="0"/>
                        <a:t>Overrides for generator bidding, uplift etc. which may call for re-optimization</a:t>
                      </a:r>
                      <a:endParaRPr lang="en-US" sz="1400" dirty="0"/>
                    </a:p>
                  </a:txBody>
                  <a:tcPr/>
                </a:tc>
                <a:tc>
                  <a:txBody>
                    <a:bodyPr/>
                    <a:lstStyle/>
                    <a:p>
                      <a:r>
                        <a:rPr lang="en-US" sz="1400" dirty="0" smtClean="0"/>
                        <a:t>Once per step after </a:t>
                      </a:r>
                      <a:r>
                        <a:rPr lang="en-US" sz="1400" dirty="0" smtClean="0"/>
                        <a:t>completion, </a:t>
                      </a:r>
                      <a:r>
                        <a:rPr lang="en-US" sz="1400" dirty="0" smtClean="0"/>
                        <a:t>but before output is written</a:t>
                      </a:r>
                      <a:endParaRPr lang="en-US" sz="1400" dirty="0">
                        <a:solidFill>
                          <a:srgbClr val="FF6600"/>
                        </a:solidFill>
                      </a:endParaRPr>
                    </a:p>
                  </a:txBody>
                  <a:tcPr/>
                </a:tc>
              </a:tr>
              <a:tr h="370840">
                <a:tc>
                  <a:txBody>
                    <a:bodyPr/>
                    <a:lstStyle/>
                    <a:p>
                      <a:r>
                        <a:rPr lang="en-US" sz="1400" dirty="0" smtClean="0"/>
                        <a:t>MyModel.AfterRecordSolution</a:t>
                      </a:r>
                      <a:endParaRPr lang="en-US" sz="1400" dirty="0"/>
                    </a:p>
                  </a:txBody>
                  <a:tcPr/>
                </a:tc>
                <a:tc>
                  <a:txBody>
                    <a:bodyPr/>
                    <a:lstStyle/>
                    <a:p>
                      <a:r>
                        <a:rPr lang="en-US" sz="1400" dirty="0" smtClean="0"/>
                        <a:t>Customized reporting.</a:t>
                      </a:r>
                      <a:endParaRPr lang="en-US" sz="1400" dirty="0"/>
                    </a:p>
                  </a:txBody>
                  <a:tcPr/>
                </a:tc>
                <a:tc>
                  <a:txBody>
                    <a:bodyPr/>
                    <a:lstStyle/>
                    <a:p>
                      <a:r>
                        <a:rPr lang="en-US" sz="1400" dirty="0" smtClean="0"/>
                        <a:t>Once per step after the Model output is written</a:t>
                      </a:r>
                      <a:endParaRPr lang="en-US" sz="1400" dirty="0" smtClean="0">
                        <a:solidFill>
                          <a:srgbClr val="FF6600"/>
                        </a:solidFill>
                      </a:endParaRPr>
                    </a:p>
                  </a:txBody>
                  <a:tcPr/>
                </a:tc>
              </a:tr>
            </a:tbl>
          </a:graphicData>
        </a:graphic>
      </p:graphicFrame>
      <p:sp>
        <p:nvSpPr>
          <p:cNvPr id="2" name="Date Placeholder 1"/>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2645603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CEB0899-9BF6-48BE-9C23-B146F899ED3E}" type="slidenum">
              <a:rPr lang="en-GB"/>
              <a:pPr/>
              <a:t>19</a:t>
            </a:fld>
            <a:endParaRPr lang="en-GB" dirty="0"/>
          </a:p>
        </p:txBody>
      </p:sp>
      <p:sp>
        <p:nvSpPr>
          <p:cNvPr id="576514" name="Rectangle 2"/>
          <p:cNvSpPr>
            <a:spLocks noGrp="1"/>
          </p:cNvSpPr>
          <p:nvPr>
            <p:ph type="title"/>
          </p:nvPr>
        </p:nvSpPr>
        <p:spPr>
          <a:xfrm>
            <a:off x="1403648" y="256398"/>
            <a:ext cx="5562364" cy="868346"/>
          </a:xfrm>
        </p:spPr>
        <p:txBody>
          <a:bodyPr>
            <a:normAutofit/>
          </a:bodyPr>
          <a:lstStyle/>
          <a:p>
            <a:r>
              <a:rPr lang="en-GB" noProof="0" dirty="0" smtClean="0"/>
              <a:t>Integrated </a:t>
            </a:r>
            <a:r>
              <a:rPr lang="en-GB" noProof="0" dirty="0" smtClean="0"/>
              <a:t>Stochastics</a:t>
            </a:r>
            <a:endParaRPr lang="en-GB" sz="1600" b="1" noProof="0" dirty="0"/>
          </a:p>
        </p:txBody>
      </p:sp>
      <p:sp>
        <p:nvSpPr>
          <p:cNvPr id="576515" name="Rectangle 3"/>
          <p:cNvSpPr>
            <a:spLocks noGrp="1"/>
          </p:cNvSpPr>
          <p:nvPr>
            <p:ph type="body" idx="1"/>
          </p:nvPr>
        </p:nvSpPr>
        <p:spPr>
          <a:xfrm>
            <a:off x="251520" y="1124745"/>
            <a:ext cx="5364088" cy="2808312"/>
          </a:xfrm>
        </p:spPr>
        <p:txBody>
          <a:bodyPr numCol="1">
            <a:normAutofit fontScale="92500" lnSpcReduction="20000"/>
          </a:bodyPr>
          <a:lstStyle/>
          <a:p>
            <a:pPr>
              <a:lnSpc>
                <a:spcPct val="80000"/>
              </a:lnSpc>
              <a:spcAft>
                <a:spcPct val="20000"/>
              </a:spcAft>
            </a:pPr>
            <a:r>
              <a:rPr lang="en-GB" sz="1900" dirty="0" smtClean="0"/>
              <a:t>Expected Value: probability weighted average</a:t>
            </a:r>
          </a:p>
          <a:p>
            <a:pPr>
              <a:lnSpc>
                <a:spcPct val="80000"/>
              </a:lnSpc>
              <a:spcAft>
                <a:spcPct val="20000"/>
              </a:spcAft>
            </a:pPr>
            <a:r>
              <a:rPr lang="en-GB" sz="1900" dirty="0" smtClean="0"/>
              <a:t>Samples: series of outcomes</a:t>
            </a:r>
          </a:p>
          <a:p>
            <a:pPr>
              <a:lnSpc>
                <a:spcPct val="80000"/>
              </a:lnSpc>
              <a:spcAft>
                <a:spcPct val="20000"/>
              </a:spcAft>
            </a:pPr>
            <a:r>
              <a:rPr lang="en-GB" sz="1900" dirty="0" smtClean="0"/>
              <a:t>Error: difference between expected value and sample value</a:t>
            </a:r>
          </a:p>
          <a:p>
            <a:pPr>
              <a:lnSpc>
                <a:spcPct val="80000"/>
              </a:lnSpc>
              <a:spcAft>
                <a:spcPct val="20000"/>
              </a:spcAft>
            </a:pPr>
            <a:r>
              <a:rPr lang="en-GB" sz="1900" dirty="0" smtClean="0"/>
              <a:t>Distribution: shape of probability curve</a:t>
            </a:r>
          </a:p>
          <a:p>
            <a:pPr lvl="1">
              <a:lnSpc>
                <a:spcPct val="80000"/>
              </a:lnSpc>
              <a:spcAft>
                <a:spcPct val="20000"/>
              </a:spcAft>
            </a:pPr>
            <a:r>
              <a:rPr lang="en-GB" sz="1500" dirty="0" smtClean="0"/>
              <a:t>Normal, Lognormal, Uniform, Triangular, etc.</a:t>
            </a:r>
          </a:p>
          <a:p>
            <a:pPr>
              <a:lnSpc>
                <a:spcPct val="80000"/>
              </a:lnSpc>
              <a:spcAft>
                <a:spcPct val="20000"/>
              </a:spcAft>
            </a:pPr>
            <a:r>
              <a:rPr lang="en-GB" sz="1900" dirty="0" smtClean="0"/>
              <a:t>Standard deviation: measurement of spread of probability curve :</a:t>
            </a:r>
          </a:p>
          <a:p>
            <a:pPr lvl="1">
              <a:lnSpc>
                <a:spcPct val="80000"/>
              </a:lnSpc>
              <a:spcAft>
                <a:spcPct val="20000"/>
              </a:spcAft>
            </a:pPr>
            <a:r>
              <a:rPr lang="en-GB" sz="1500" dirty="0" smtClean="0"/>
              <a:t>+/- 1 </a:t>
            </a:r>
            <a:r>
              <a:rPr lang="en-GB" sz="1500" dirty="0" smtClean="0"/>
              <a:t>stdev</a:t>
            </a:r>
            <a:r>
              <a:rPr lang="en-GB" sz="1500" dirty="0" smtClean="0"/>
              <a:t> = 68.3% of errors</a:t>
            </a:r>
          </a:p>
          <a:p>
            <a:pPr lvl="1">
              <a:lnSpc>
                <a:spcPct val="80000"/>
              </a:lnSpc>
              <a:spcAft>
                <a:spcPct val="20000"/>
              </a:spcAft>
            </a:pPr>
            <a:r>
              <a:rPr lang="en-GB" sz="1500" dirty="0" smtClean="0"/>
              <a:t>+/- 2 </a:t>
            </a:r>
            <a:r>
              <a:rPr lang="en-GB" sz="1500" dirty="0" smtClean="0"/>
              <a:t>stdev</a:t>
            </a:r>
            <a:r>
              <a:rPr lang="en-GB" sz="1500" dirty="0" smtClean="0"/>
              <a:t> = 95.4% of errors</a:t>
            </a:r>
          </a:p>
          <a:p>
            <a:pPr lvl="1">
              <a:lnSpc>
                <a:spcPct val="80000"/>
              </a:lnSpc>
              <a:spcAft>
                <a:spcPct val="20000"/>
              </a:spcAft>
            </a:pPr>
            <a:r>
              <a:rPr lang="en-GB" sz="1500" dirty="0" smtClean="0"/>
              <a:t>+/- 3 </a:t>
            </a:r>
            <a:r>
              <a:rPr lang="en-GB" sz="1500" dirty="0" smtClean="0"/>
              <a:t>stdev</a:t>
            </a:r>
            <a:r>
              <a:rPr lang="en-GB" sz="1500" dirty="0" smtClean="0"/>
              <a:t> = 99.7% of errors</a:t>
            </a:r>
          </a:p>
          <a:p>
            <a:pPr>
              <a:lnSpc>
                <a:spcPct val="80000"/>
              </a:lnSpc>
              <a:spcAft>
                <a:spcPct val="20000"/>
              </a:spcAft>
            </a:pPr>
            <a:endParaRPr lang="en-GB" sz="2000" dirty="0" smtClean="0"/>
          </a:p>
          <a:p>
            <a:pPr lvl="1">
              <a:lnSpc>
                <a:spcPct val="80000"/>
              </a:lnSpc>
              <a:spcAft>
                <a:spcPct val="20000"/>
              </a:spcAft>
            </a:pPr>
            <a:endParaRPr lang="en-GB" sz="1600" dirty="0" smtClean="0"/>
          </a:p>
          <a:p>
            <a:pPr>
              <a:lnSpc>
                <a:spcPct val="80000"/>
              </a:lnSpc>
              <a:spcAft>
                <a:spcPct val="20000"/>
              </a:spcAft>
            </a:pPr>
            <a:endParaRPr lang="en-GB" sz="2000" noProof="0" dirty="0"/>
          </a:p>
        </p:txBody>
      </p:sp>
      <p:sp>
        <p:nvSpPr>
          <p:cNvPr id="7" name="Date Placeholder 4"/>
          <p:cNvSpPr>
            <a:spLocks noGrp="1"/>
          </p:cNvSpPr>
          <p:nvPr>
            <p:ph type="dt" sz="half" idx="10"/>
          </p:nvPr>
        </p:nvSpPr>
        <p:spPr>
          <a:xfrm>
            <a:off x="457200" y="6356350"/>
            <a:ext cx="2133600" cy="365125"/>
          </a:xfrm>
        </p:spPr>
        <p:txBody>
          <a:bodyPr/>
          <a:lstStyle/>
          <a:p>
            <a:r>
              <a:rPr lang="en-US" dirty="0" smtClean="0"/>
              <a:t>01/25/13</a:t>
            </a:r>
            <a:endParaRPr lang="en-US" dirty="0" smtClean="0"/>
          </a:p>
        </p:txBody>
      </p:sp>
      <p:sp>
        <p:nvSpPr>
          <p:cNvPr id="8" name="Footer Placeholder 3"/>
          <p:cNvSpPr txBox="1">
            <a:spLocks/>
          </p:cNvSpPr>
          <p:nvPr/>
        </p:nvSpPr>
        <p:spPr>
          <a:xfrm>
            <a:off x="3131840" y="6309320"/>
            <a:ext cx="2895600" cy="365125"/>
          </a:xfrm>
          <a:prstGeom prst="rect">
            <a:avLst/>
          </a:prstGeom>
        </p:spPr>
        <p:txBody>
          <a:bodyPr vert="horz" lIns="91440" tIns="45720" rIns="91440" bIns="45720" rtlCol="0" anchor="ctr"/>
          <a:lstStyle/>
          <a:p>
            <a:pPr algn="ctr">
              <a:defRPr/>
            </a:pP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rPr>
              <a:t>Confidential &amp; </a:t>
            </a:r>
            <a:r>
              <a:rPr lang="en-GB" sz="1200" dirty="0" smtClean="0">
                <a:solidFill>
                  <a:prstClr val="black">
                    <a:tint val="75000"/>
                  </a:prstClr>
                </a:solidFill>
              </a:rPr>
              <a:t>Proprietary</a:t>
            </a: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rPr>
              <a:t> Information</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p:cNvPicPr>
            <a:picLocks noChangeAspect="1"/>
          </p:cNvPicPr>
          <p:nvPr/>
        </p:nvPicPr>
        <p:blipFill>
          <a:blip r:embed="rId3"/>
          <a:stretch>
            <a:fillRect/>
          </a:stretch>
        </p:blipFill>
        <p:spPr>
          <a:xfrm>
            <a:off x="5580112" y="1124744"/>
            <a:ext cx="3367144" cy="2434704"/>
          </a:xfrm>
          <a:prstGeom prst="rect">
            <a:avLst/>
          </a:prstGeom>
        </p:spPr>
      </p:pic>
      <p:sp>
        <p:nvSpPr>
          <p:cNvPr id="9" name="Rectangle 3"/>
          <p:cNvSpPr txBox="1">
            <a:spLocks/>
          </p:cNvSpPr>
          <p:nvPr/>
        </p:nvSpPr>
        <p:spPr>
          <a:xfrm>
            <a:off x="251520" y="3717032"/>
            <a:ext cx="8640960" cy="2304256"/>
          </a:xfrm>
          <a:prstGeom prst="rect">
            <a:avLst/>
          </a:prstGeom>
          <a:noFill/>
        </p:spPr>
        <p:txBody>
          <a:bodyPr vert="horz" lIns="91440" tIns="45720" rIns="91440" bIns="45720" numCol="1" rtlCol="0">
            <a:normAutofit lnSpcReduction="10000"/>
          </a:bodyPr>
          <a:lstStyle>
            <a:lvl1pPr marL="342900" indent="-342900" algn="l" defTabSz="914400" rtl="0" eaLnBrk="1" latinLnBrk="0" hangingPunct="1">
              <a:spcBef>
                <a:spcPct val="20000"/>
              </a:spcBef>
              <a:buClr>
                <a:schemeClr val="accent6">
                  <a:lumMod val="75000"/>
                </a:schemeClr>
              </a:buClr>
              <a:buFont typeface="Arial" pitchFamily="34" charset="0"/>
              <a:buChar char="•"/>
              <a:defRPr lang="en-US" sz="2800" kern="1200">
                <a:solidFill>
                  <a:srgbClr val="00297A"/>
                </a:solidFill>
                <a:latin typeface="Calibri" pitchFamily="34" charset="0"/>
                <a:ea typeface="+mn-ea"/>
                <a:cs typeface="Calibri" pitchFamily="34" charset="0"/>
              </a:defRPr>
            </a:lvl1pPr>
            <a:lvl2pPr marL="742950" indent="-285750" algn="l" defTabSz="914400" rtl="0" eaLnBrk="1" latinLnBrk="0" hangingPunct="1">
              <a:spcBef>
                <a:spcPct val="20000"/>
              </a:spcBef>
              <a:buClr>
                <a:schemeClr val="accent6">
                  <a:lumMod val="75000"/>
                </a:schemeClr>
              </a:buClr>
              <a:buFont typeface="Arial" pitchFamily="34" charset="0"/>
              <a:buChar char="–"/>
              <a:defRPr sz="2400" kern="1200">
                <a:solidFill>
                  <a:srgbClr val="00297A"/>
                </a:solidFill>
                <a:latin typeface="Calibri" pitchFamily="34" charset="0"/>
                <a:ea typeface="+mn-ea"/>
                <a:cs typeface="Calibri" pitchFamily="34" charset="0"/>
              </a:defRPr>
            </a:lvl2pPr>
            <a:lvl3pPr marL="1143000" indent="-228600" algn="l" defTabSz="914400" rtl="0" eaLnBrk="1" latinLnBrk="0" hangingPunct="1">
              <a:spcBef>
                <a:spcPct val="20000"/>
              </a:spcBef>
              <a:buClr>
                <a:schemeClr val="accent6">
                  <a:lumMod val="75000"/>
                </a:schemeClr>
              </a:buClr>
              <a:buFont typeface="Arial" pitchFamily="34" charset="0"/>
              <a:buNone/>
              <a:defRPr sz="2400" kern="1200">
                <a:solidFill>
                  <a:srgbClr val="00297A"/>
                </a:solidFill>
                <a:latin typeface="+mj-lt"/>
                <a:ea typeface="+mn-ea"/>
                <a:cs typeface="Times New Roman" pitchFamily="18" charset="0"/>
              </a:defRPr>
            </a:lvl3pPr>
            <a:lvl4pPr marL="1600200" indent="-228600" algn="l" defTabSz="914400" rtl="0" eaLnBrk="1" latinLnBrk="0" hangingPunct="1">
              <a:spcBef>
                <a:spcPct val="20000"/>
              </a:spcBef>
              <a:buClr>
                <a:schemeClr val="accent6">
                  <a:lumMod val="75000"/>
                </a:schemeClr>
              </a:buClr>
              <a:buFont typeface="Arial" pitchFamily="34" charset="0"/>
              <a:buNone/>
              <a:defRPr sz="2000" kern="1200">
                <a:solidFill>
                  <a:srgbClr val="00297A"/>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6">
                  <a:lumMod val="75000"/>
                </a:schemeClr>
              </a:buClr>
              <a:buFont typeface="Arial" pitchFamily="34" charset="0"/>
              <a:buChar char="»"/>
              <a:defRPr sz="1600" kern="1200">
                <a:solidFill>
                  <a:srgbClr val="0029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20000"/>
              </a:spcAft>
            </a:pPr>
            <a:r>
              <a:rPr lang="en-GB" sz="1800" dirty="0" smtClean="0"/>
              <a:t>Volatility: time-base measurement of error</a:t>
            </a:r>
          </a:p>
          <a:p>
            <a:pPr>
              <a:lnSpc>
                <a:spcPct val="80000"/>
              </a:lnSpc>
              <a:spcAft>
                <a:spcPct val="20000"/>
              </a:spcAft>
            </a:pPr>
            <a:r>
              <a:rPr lang="en-GB" sz="1800" dirty="0" smtClean="0"/>
              <a:t>Correlation: measure of relative movement between separate variables</a:t>
            </a:r>
          </a:p>
          <a:p>
            <a:pPr>
              <a:lnSpc>
                <a:spcPct val="80000"/>
              </a:lnSpc>
              <a:spcAft>
                <a:spcPct val="20000"/>
              </a:spcAft>
            </a:pPr>
            <a:r>
              <a:rPr lang="en-GB" sz="1800" dirty="0" smtClean="0"/>
              <a:t>Autocorrelation: measurement of relative movement of variable over time</a:t>
            </a:r>
          </a:p>
          <a:p>
            <a:pPr>
              <a:lnSpc>
                <a:spcPct val="80000"/>
              </a:lnSpc>
              <a:spcAft>
                <a:spcPct val="20000"/>
              </a:spcAft>
            </a:pPr>
            <a:r>
              <a:rPr lang="en-GB" sz="1800" dirty="0" smtClean="0"/>
              <a:t>Brownian Motion with mean reversion: dampening of period-to-period change in random patterns</a:t>
            </a:r>
          </a:p>
          <a:p>
            <a:pPr>
              <a:lnSpc>
                <a:spcPct val="80000"/>
              </a:lnSpc>
              <a:spcAft>
                <a:spcPct val="20000"/>
              </a:spcAft>
            </a:pPr>
            <a:r>
              <a:rPr lang="en-GB" sz="1800" dirty="0" smtClean="0"/>
              <a:t>Box-Jenkins: Auto Regressive Integrated Moving Average (ARIMA), a two component dampening of period-to-period changes using an autoregressive and a moving average component</a:t>
            </a:r>
          </a:p>
          <a:p>
            <a:pPr>
              <a:lnSpc>
                <a:spcPct val="80000"/>
              </a:lnSpc>
              <a:spcAft>
                <a:spcPct val="20000"/>
              </a:spcAft>
            </a:pPr>
            <a:endParaRPr lang="en-GB" sz="2000" dirty="0" smtClean="0"/>
          </a:p>
          <a:p>
            <a:pPr lvl="1">
              <a:lnSpc>
                <a:spcPct val="80000"/>
              </a:lnSpc>
              <a:spcAft>
                <a:spcPct val="20000"/>
              </a:spcAft>
            </a:pPr>
            <a:endParaRPr lang="en-GB" sz="1600" dirty="0" smtClean="0"/>
          </a:p>
          <a:p>
            <a:pPr>
              <a:lnSpc>
                <a:spcPct val="80000"/>
              </a:lnSpc>
              <a:spcAft>
                <a:spcPct val="20000"/>
              </a:spcAft>
            </a:pPr>
            <a:endParaRPr lang="en-GB" sz="2000" dirty="0"/>
          </a:p>
        </p:txBody>
      </p:sp>
    </p:spTree>
    <p:extLst>
      <p:ext uri="{BB962C8B-B14F-4D97-AF65-F5344CB8AC3E}">
        <p14:creationId xmlns:p14="http://schemas.microsoft.com/office/powerpoint/2010/main" val="337315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latin typeface="Trebuchet MS" charset="0"/>
              </a:rPr>
              <a:t>Confidential | </a:t>
            </a:r>
            <a:fld id="{CE69E841-712D-46BE-A270-F9A5D2845092}" type="slidenum">
              <a:rPr lang="en-US" smtClean="0">
                <a:latin typeface="Trebuchet MS" charset="0"/>
              </a:rPr>
              <a:pPr eaLnBrk="1" hangingPunct="1"/>
              <a:t>2</a:t>
            </a:fld>
            <a:endParaRPr lang="en-US" dirty="0" smtClean="0">
              <a:latin typeface="Trebuchet MS" charset="0"/>
            </a:endParaRPr>
          </a:p>
        </p:txBody>
      </p:sp>
      <p:sp>
        <p:nvSpPr>
          <p:cNvPr id="4099" name="Rectangle 2"/>
          <p:cNvSpPr>
            <a:spLocks noGrp="1" noChangeArrowheads="1"/>
          </p:cNvSpPr>
          <p:nvPr>
            <p:ph type="title"/>
          </p:nvPr>
        </p:nvSpPr>
        <p:spPr/>
        <p:txBody>
          <a:bodyPr/>
          <a:lstStyle/>
          <a:p>
            <a:pPr eaLnBrk="1" hangingPunct="1"/>
            <a:r>
              <a:rPr lang="en-US" dirty="0" smtClean="0"/>
              <a:t> </a:t>
            </a:r>
          </a:p>
        </p:txBody>
      </p:sp>
      <p:sp>
        <p:nvSpPr>
          <p:cNvPr id="4100" name="Rectangle 3"/>
          <p:cNvSpPr>
            <a:spLocks noGrp="1" noChangeArrowheads="1"/>
          </p:cNvSpPr>
          <p:nvPr>
            <p:ph type="body" idx="1"/>
          </p:nvPr>
        </p:nvSpPr>
        <p:spPr/>
        <p:txBody>
          <a:bodyPr/>
          <a:lstStyle/>
          <a:p>
            <a:pPr eaLnBrk="1" hangingPunct="1"/>
            <a:endParaRPr lang="en-US" dirty="0" smtClean="0"/>
          </a:p>
          <a:p>
            <a:pPr eaLnBrk="1" hangingPunct="1">
              <a:buFont typeface="Wingdings" charset="2"/>
              <a:buNone/>
            </a:pPr>
            <a:r>
              <a:rPr lang="en-US" dirty="0" smtClean="0"/>
              <a:t> </a:t>
            </a:r>
          </a:p>
        </p:txBody>
      </p:sp>
      <p:sp>
        <p:nvSpPr>
          <p:cNvPr id="4101" name="Rectangle 6"/>
          <p:cNvSpPr>
            <a:spLocks noChangeArrowheads="1"/>
          </p:cNvSpPr>
          <p:nvPr/>
        </p:nvSpPr>
        <p:spPr bwMode="auto">
          <a:xfrm>
            <a:off x="1331640" y="401668"/>
            <a:ext cx="5688012"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smtClean="0">
                <a:solidFill>
                  <a:schemeClr val="tx2"/>
                </a:solidFill>
              </a:rPr>
              <a:t>Energy Exemplar, LLC</a:t>
            </a:r>
            <a:endParaRPr lang="en-GB" sz="2800" b="1" dirty="0">
              <a:solidFill>
                <a:schemeClr val="tx2"/>
              </a:solidFill>
            </a:endParaRPr>
          </a:p>
        </p:txBody>
      </p:sp>
      <p:sp>
        <p:nvSpPr>
          <p:cNvPr id="4102" name="Rectangle 7"/>
          <p:cNvSpPr>
            <a:spLocks noChangeArrowheads="1"/>
          </p:cNvSpPr>
          <p:nvPr/>
        </p:nvSpPr>
        <p:spPr bwMode="auto">
          <a:xfrm>
            <a:off x="395536" y="1125538"/>
            <a:ext cx="8229600" cy="485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341313" indent="-341313" defTabSz="449263">
              <a:spcBef>
                <a:spcPct val="20000"/>
              </a:spcBef>
              <a:buFont typeface="Wingdings" charset="2"/>
              <a:buBlip>
                <a:blip r:embed="rId2"/>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rebuchet MS" charset="0"/>
              </a:rPr>
              <a:t>PLEXOS for Power Systems Released in 1999</a:t>
            </a:r>
          </a:p>
          <a:p>
            <a:pPr marL="798513" lvl="1" indent="-341313" defTabSz="449263">
              <a:spcBef>
                <a:spcPct val="20000"/>
              </a:spcBef>
              <a:buFont typeface="Wingdings" charset="2"/>
              <a:buBlip>
                <a:blip r:embed="rId2"/>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rebuchet MS" charset="0"/>
              </a:rPr>
              <a:t>Continuously Developed to meet Challenges of a Dynamic Environment</a:t>
            </a:r>
            <a:endParaRPr lang="en-GB" dirty="0">
              <a:latin typeface="Trebuchet MS" charset="0"/>
            </a:endParaRPr>
          </a:p>
          <a:p>
            <a:pPr marL="341313" indent="-341313" defTabSz="449263">
              <a:spcBef>
                <a:spcPct val="20000"/>
              </a:spcBef>
              <a:buFont typeface="Wingdings" charset="2"/>
              <a:buBlip>
                <a:blip r:embed="rId2"/>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rebuchet MS" charset="0"/>
              </a:rPr>
              <a:t>A Global Leader in Energy Market Simulation Software With Over 200 Installations in 17 Countries</a:t>
            </a:r>
          </a:p>
          <a:p>
            <a:pPr marL="341313" indent="-341313" defTabSz="449263">
              <a:spcBef>
                <a:spcPct val="20000"/>
              </a:spcBef>
              <a:buFont typeface="Wingdings" charset="2"/>
              <a:buBlip>
                <a:blip r:embed="rId2"/>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rebuchet MS" charset="0"/>
              </a:rPr>
              <a:t>Offices in Adelaide, Australia; London, UK; California, USA</a:t>
            </a:r>
          </a:p>
          <a:p>
            <a:pPr marL="341313" indent="-341313" defTabSz="449263">
              <a:spcBef>
                <a:spcPct val="20000"/>
              </a:spcBef>
              <a:buFont typeface="Wingdings" charset="2"/>
              <a:buBlip>
                <a:blip r:embed="rId2"/>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rebuchet MS" charset="0"/>
              </a:rPr>
              <a:t>High Growth Rate in Customers and Installations</a:t>
            </a:r>
          </a:p>
          <a:p>
            <a:pPr marL="341313" indent="-341313" defTabSz="449263">
              <a:spcBef>
                <a:spcPct val="20000"/>
              </a:spcBef>
              <a:buFont typeface="Wingdings" charset="2"/>
              <a:buBlip>
                <a:blip r:embed="rId2"/>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rebuchet MS" charset="0"/>
              </a:rPr>
              <a:t>Staff Expertise in Operations Research, Electrical Engineering, Economics, Mathematics, Statistics with over 20% Ph.Ds</a:t>
            </a:r>
          </a:p>
          <a:p>
            <a:pPr marL="341313" indent="-341313" defTabSz="449263">
              <a:spcBef>
                <a:spcPct val="20000"/>
              </a:spcBef>
              <a:buFont typeface="Wingdings" charset="2"/>
              <a:buBlip>
                <a:blip r:embed="rId2"/>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rebuchet MS" charset="0"/>
              </a:rPr>
              <a:t>North American Office:</a:t>
            </a:r>
          </a:p>
          <a:p>
            <a:pPr marL="798513" lvl="1" indent="-341313" defTabSz="449263">
              <a:spcBef>
                <a:spcPct val="20000"/>
              </a:spcBef>
              <a:buFont typeface="Wingdings" charset="2"/>
              <a:buBlip>
                <a:blip r:embed="rId2"/>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rebuchet MS" charset="0"/>
              </a:rPr>
              <a:t>Consulting</a:t>
            </a:r>
          </a:p>
          <a:p>
            <a:pPr marL="798513" lvl="1" indent="-341313" defTabSz="449263">
              <a:spcBef>
                <a:spcPct val="20000"/>
              </a:spcBef>
              <a:buFont typeface="Wingdings" charset="2"/>
              <a:buBlip>
                <a:blip r:embed="rId2"/>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rebuchet MS" charset="0"/>
              </a:rPr>
              <a:t>Customer Support</a:t>
            </a:r>
          </a:p>
          <a:p>
            <a:pPr marL="798513" lvl="1" indent="-341313" defTabSz="449263">
              <a:spcBef>
                <a:spcPct val="20000"/>
              </a:spcBef>
              <a:buFont typeface="Wingdings" charset="2"/>
              <a:buBlip>
                <a:blip r:embed="rId2"/>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rebuchet MS" charset="0"/>
              </a:rPr>
              <a:t>Training</a:t>
            </a:r>
          </a:p>
          <a:p>
            <a:pPr marL="798513" lvl="1" indent="-341313" defTabSz="449263">
              <a:spcBef>
                <a:spcPct val="20000"/>
              </a:spcBef>
              <a:buFont typeface="Wingdings" charset="2"/>
              <a:buBlip>
                <a:blip r:embed="rId2"/>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rebuchet MS" charset="0"/>
              </a:rPr>
              <a:t>Software Sales</a:t>
            </a:r>
          </a:p>
          <a:p>
            <a:pPr marL="798513" lvl="1" indent="-341313" defTabSz="449263">
              <a:spcBef>
                <a:spcPct val="20000"/>
              </a:spcBef>
              <a:buFont typeface="Wingdings" charset="2"/>
              <a:buBlip>
                <a:blip r:embed="rId2"/>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rebuchet MS" charset="0"/>
              </a:rPr>
              <a:t>North American Datasets/WECC Term</a:t>
            </a:r>
            <a:endParaRPr lang="en-GB" dirty="0">
              <a:latin typeface="Trebuchet MS" charset="0"/>
            </a:endParaRPr>
          </a:p>
        </p:txBody>
      </p:sp>
      <p:pic>
        <p:nvPicPr>
          <p:cNvPr id="4103" name="Picture 8" descr="j04375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194300"/>
            <a:ext cx="1816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1949388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4752528" cy="4857403"/>
          </a:xfrm>
        </p:spPr>
        <p:txBody>
          <a:bodyPr>
            <a:normAutofit/>
          </a:bodyPr>
          <a:lstStyle/>
          <a:p>
            <a:r>
              <a:rPr lang="en-US" dirty="0" smtClean="0"/>
              <a:t>Risk Premium: expected increase in cost above mean value of the portfolio</a:t>
            </a:r>
          </a:p>
          <a:p>
            <a:r>
              <a:rPr lang="en-US" dirty="0" smtClean="0"/>
              <a:t>Risk Adjusted Value: the expected value plus the risk premium</a:t>
            </a:r>
          </a:p>
          <a:p>
            <a:r>
              <a:rPr lang="en-US" dirty="0" smtClean="0"/>
              <a:t>Risk Reduction Value is the difference in the risk adjusted value of portfolios</a:t>
            </a:r>
          </a:p>
          <a:p>
            <a:pPr marL="0" indent="0">
              <a:buNone/>
            </a:pPr>
            <a:endParaRPr lang="en-US" dirty="0" smtClean="0"/>
          </a:p>
          <a:p>
            <a:pPr marL="0" indent="0">
              <a:buNone/>
            </a:pPr>
            <a:endParaRPr lang="en-US" dirty="0"/>
          </a:p>
        </p:txBody>
      </p:sp>
      <p:sp>
        <p:nvSpPr>
          <p:cNvPr id="3" name="Date Placeholder 2"/>
          <p:cNvSpPr>
            <a:spLocks noGrp="1"/>
          </p:cNvSpPr>
          <p:nvPr>
            <p:ph type="dt" sz="half" idx="10"/>
          </p:nvPr>
        </p:nvSpPr>
        <p:spPr/>
        <p:txBody>
          <a:bodyPr/>
          <a:lstStyle/>
          <a:p>
            <a:r>
              <a:rPr lang="en-US" dirty="0" smtClean="0"/>
              <a:t>01/25/13</a:t>
            </a:r>
            <a:endParaRPr lang="en-US" dirty="0" smtClean="0"/>
          </a:p>
        </p:txBody>
      </p:sp>
      <p:sp>
        <p:nvSpPr>
          <p:cNvPr id="5" name="Slide Number Placeholder 4"/>
          <p:cNvSpPr>
            <a:spLocks noGrp="1"/>
          </p:cNvSpPr>
          <p:nvPr>
            <p:ph type="sldNum" sz="quarter" idx="12"/>
          </p:nvPr>
        </p:nvSpPr>
        <p:spPr/>
        <p:txBody>
          <a:bodyPr/>
          <a:lstStyle/>
          <a:p>
            <a:fld id="{0C21FC4B-1745-4386-9346-9C05CBA56813}" type="slidenum">
              <a:rPr lang="en-GB" smtClean="0"/>
              <a:pPr/>
              <a:t>20</a:t>
            </a:fld>
            <a:endParaRPr lang="en-GB" dirty="0"/>
          </a:p>
        </p:txBody>
      </p:sp>
      <p:sp>
        <p:nvSpPr>
          <p:cNvPr id="6" name="Title 5"/>
          <p:cNvSpPr>
            <a:spLocks noGrp="1"/>
          </p:cNvSpPr>
          <p:nvPr>
            <p:ph type="title"/>
          </p:nvPr>
        </p:nvSpPr>
        <p:spPr>
          <a:xfrm>
            <a:off x="1475656" y="116632"/>
            <a:ext cx="5562364" cy="868346"/>
          </a:xfrm>
        </p:spPr>
        <p:txBody>
          <a:bodyPr/>
          <a:lstStyle/>
          <a:p>
            <a:r>
              <a:rPr lang="en-US" dirty="0" smtClean="0"/>
              <a:t>Introducing Risk</a:t>
            </a:r>
            <a:endParaRPr lang="en-US" dirty="0"/>
          </a:p>
        </p:txBody>
      </p:sp>
      <p:pic>
        <p:nvPicPr>
          <p:cNvPr id="8" name="Content Placeholder 12"/>
          <p:cNvPicPr>
            <a:picLocks noChangeAspect="1"/>
          </p:cNvPicPr>
          <p:nvPr/>
        </p:nvPicPr>
        <p:blipFill>
          <a:blip r:embed="rId2"/>
          <a:srcRect t="8744" b="8744"/>
          <a:stretch>
            <a:fillRect/>
          </a:stretch>
        </p:blipFill>
        <p:spPr>
          <a:xfrm>
            <a:off x="5326912" y="1307236"/>
            <a:ext cx="3744416" cy="1911193"/>
          </a:xfrm>
          <a:prstGeom prst="rect">
            <a:avLst/>
          </a:prstGeom>
          <a:noFill/>
        </p:spPr>
      </p:pic>
      <p:sp>
        <p:nvSpPr>
          <p:cNvPr id="7" name="TextBox 6"/>
          <p:cNvSpPr txBox="1"/>
          <p:nvPr/>
        </p:nvSpPr>
        <p:spPr>
          <a:xfrm>
            <a:off x="5326912" y="3717032"/>
            <a:ext cx="3744416" cy="2031325"/>
          </a:xfrm>
          <a:prstGeom prst="rect">
            <a:avLst/>
          </a:prstGeom>
          <a:noFill/>
          <a:ln>
            <a:solidFill>
              <a:schemeClr val="accent1"/>
            </a:solidFill>
          </a:ln>
        </p:spPr>
        <p:txBody>
          <a:bodyPr wrap="square" rtlCol="0">
            <a:spAutoFit/>
          </a:bodyPr>
          <a:lstStyle/>
          <a:p>
            <a:r>
              <a:rPr lang="en-US" dirty="0" smtClean="0">
                <a:solidFill>
                  <a:schemeClr val="bg1">
                    <a:lumMod val="65000"/>
                  </a:schemeClr>
                </a:solidFill>
              </a:rPr>
              <a:t>While the expected value of a renewable portfolio is higher than the cost of a traditional portfolio, renewables often come with risk attributes (i.e. low cost energy).  The true cost of the renewable portfolio is less due to these risk attributes</a:t>
            </a:r>
            <a:endParaRPr lang="en-US" dirty="0">
              <a:solidFill>
                <a:schemeClr val="bg1">
                  <a:lumMod val="65000"/>
                </a:schemeClr>
              </a:solidFill>
            </a:endParaRPr>
          </a:p>
        </p:txBody>
      </p:sp>
    </p:spTree>
    <p:extLst>
      <p:ext uri="{BB962C8B-B14F-4D97-AF65-F5344CB8AC3E}">
        <p14:creationId xmlns:p14="http://schemas.microsoft.com/office/powerpoint/2010/main" val="175719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4762872" cy="4857403"/>
          </a:xfrm>
        </p:spPr>
        <p:txBody>
          <a:bodyPr>
            <a:normAutofit lnSpcReduction="10000"/>
          </a:bodyPr>
          <a:lstStyle/>
          <a:p>
            <a:pPr marL="0" indent="0">
              <a:buNone/>
            </a:pPr>
            <a:r>
              <a:rPr lang="en-US" dirty="0" smtClean="0"/>
              <a:t>Measurement Issues:</a:t>
            </a:r>
          </a:p>
          <a:p>
            <a:r>
              <a:rPr lang="en-US" dirty="0" smtClean="0"/>
              <a:t>Deterministic provides a measure of value at given conditions:</a:t>
            </a:r>
          </a:p>
          <a:p>
            <a:pPr lvl="1"/>
            <a:r>
              <a:rPr lang="en-US" dirty="0" smtClean="0"/>
              <a:t>Value of portfolio given average conditions</a:t>
            </a:r>
          </a:p>
          <a:p>
            <a:r>
              <a:rPr lang="en-US" dirty="0" smtClean="0"/>
              <a:t>Stochastic measures values of all measured conditions weighted by probabilities</a:t>
            </a:r>
          </a:p>
          <a:p>
            <a:pPr lvl="1"/>
            <a:r>
              <a:rPr lang="en-US" dirty="0" smtClean="0"/>
              <a:t>Average value of portfolio given all conditions</a:t>
            </a:r>
          </a:p>
          <a:p>
            <a:pPr marL="0" indent="0">
              <a:buNone/>
            </a:pPr>
            <a:endParaRPr lang="en-US" dirty="0"/>
          </a:p>
        </p:txBody>
      </p:sp>
      <p:sp>
        <p:nvSpPr>
          <p:cNvPr id="3" name="Date Placeholder 2"/>
          <p:cNvSpPr>
            <a:spLocks noGrp="1"/>
          </p:cNvSpPr>
          <p:nvPr>
            <p:ph type="dt" sz="half" idx="10"/>
          </p:nvPr>
        </p:nvSpPr>
        <p:spPr/>
        <p:txBody>
          <a:bodyPr/>
          <a:lstStyle/>
          <a:p>
            <a:r>
              <a:rPr lang="en-US" dirty="0" smtClean="0"/>
              <a:t>01/25/13</a:t>
            </a:r>
            <a:endParaRPr lang="en-US" dirty="0" smtClean="0"/>
          </a:p>
        </p:txBody>
      </p:sp>
      <p:sp>
        <p:nvSpPr>
          <p:cNvPr id="5" name="Slide Number Placeholder 4"/>
          <p:cNvSpPr>
            <a:spLocks noGrp="1"/>
          </p:cNvSpPr>
          <p:nvPr>
            <p:ph type="sldNum" sz="quarter" idx="12"/>
          </p:nvPr>
        </p:nvSpPr>
        <p:spPr/>
        <p:txBody>
          <a:bodyPr/>
          <a:lstStyle/>
          <a:p>
            <a:fld id="{0C21FC4B-1745-4386-9346-9C05CBA56813}" type="slidenum">
              <a:rPr lang="en-GB" smtClean="0"/>
              <a:pPr/>
              <a:t>21</a:t>
            </a:fld>
            <a:endParaRPr lang="en-GB" dirty="0"/>
          </a:p>
        </p:txBody>
      </p:sp>
      <p:sp>
        <p:nvSpPr>
          <p:cNvPr id="6" name="Title 5"/>
          <p:cNvSpPr>
            <a:spLocks noGrp="1"/>
          </p:cNvSpPr>
          <p:nvPr>
            <p:ph type="title"/>
          </p:nvPr>
        </p:nvSpPr>
        <p:spPr>
          <a:xfrm>
            <a:off x="1406515" y="400414"/>
            <a:ext cx="5562364" cy="868346"/>
          </a:xfrm>
        </p:spPr>
        <p:txBody>
          <a:bodyPr/>
          <a:lstStyle/>
          <a:p>
            <a:r>
              <a:rPr lang="en-US" dirty="0" smtClean="0"/>
              <a:t>Risk Adjusted Values</a:t>
            </a:r>
            <a:endParaRPr lang="en-US" dirty="0"/>
          </a:p>
        </p:txBody>
      </p:sp>
      <p:pic>
        <p:nvPicPr>
          <p:cNvPr id="9" name="Content Placeholder 6"/>
          <p:cNvPicPr>
            <a:picLocks noChangeAspect="1"/>
          </p:cNvPicPr>
          <p:nvPr/>
        </p:nvPicPr>
        <p:blipFill>
          <a:blip r:embed="rId3"/>
          <a:srcRect t="8805" b="8805"/>
          <a:stretch>
            <a:fillRect/>
          </a:stretch>
        </p:blipFill>
        <p:spPr>
          <a:xfrm>
            <a:off x="4932040" y="1052736"/>
            <a:ext cx="3899809" cy="3024336"/>
          </a:xfrm>
          <a:prstGeom prst="rect">
            <a:avLst/>
          </a:prstGeom>
          <a:noFill/>
        </p:spPr>
      </p:pic>
      <p:sp>
        <p:nvSpPr>
          <p:cNvPr id="10" name="TextBox 9"/>
          <p:cNvSpPr txBox="1"/>
          <p:nvPr/>
        </p:nvSpPr>
        <p:spPr>
          <a:xfrm>
            <a:off x="5004048" y="4149080"/>
            <a:ext cx="3929662" cy="2031325"/>
          </a:xfrm>
          <a:prstGeom prst="rect">
            <a:avLst/>
          </a:prstGeom>
          <a:noFill/>
        </p:spPr>
        <p:txBody>
          <a:bodyPr wrap="square" rtlCol="0">
            <a:spAutoFit/>
          </a:bodyPr>
          <a:lstStyle/>
          <a:p>
            <a:r>
              <a:rPr lang="en-US" dirty="0" smtClean="0"/>
              <a:t>Why use Risk in Planning Decisions?</a:t>
            </a:r>
          </a:p>
          <a:p>
            <a:pPr marL="285750" indent="-285750">
              <a:buFont typeface="Arial"/>
              <a:buChar char="•"/>
            </a:pPr>
            <a:r>
              <a:rPr lang="en-US" dirty="0" smtClean="0"/>
              <a:t>It is likely that decisions made under deterministic planning, while optimal for the deterministic case, yield a decision which is costly under other known risks</a:t>
            </a:r>
          </a:p>
          <a:p>
            <a:pPr marL="285750" indent="-285750">
              <a:buFont typeface="Arial"/>
              <a:buChar char="•"/>
            </a:pPr>
            <a:r>
              <a:rPr lang="en-US" dirty="0" smtClean="0"/>
              <a:t>What is the Risk Adjusted Value?</a:t>
            </a:r>
            <a:endParaRPr lang="en-US" dirty="0"/>
          </a:p>
        </p:txBody>
      </p:sp>
    </p:spTree>
    <p:extLst>
      <p:ext uri="{BB962C8B-B14F-4D97-AF65-F5344CB8AC3E}">
        <p14:creationId xmlns:p14="http://schemas.microsoft.com/office/powerpoint/2010/main" val="69883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7715200" cy="4857403"/>
          </a:xfrm>
        </p:spPr>
        <p:txBody>
          <a:bodyPr>
            <a:normAutofit lnSpcReduction="10000"/>
          </a:bodyPr>
          <a:lstStyle/>
          <a:p>
            <a:pPr marL="0" indent="0">
              <a:buNone/>
            </a:pPr>
            <a:r>
              <a:rPr lang="en-US" b="1" u="sng" dirty="0" smtClean="0"/>
              <a:t>The Perfect Foresight Problem</a:t>
            </a:r>
            <a:r>
              <a:rPr lang="en-US" dirty="0" smtClean="0"/>
              <a:t>:</a:t>
            </a:r>
          </a:p>
          <a:p>
            <a:r>
              <a:rPr lang="en-US" dirty="0" smtClean="0"/>
              <a:t>Stochastic Run is simply a deterministic (predictable) run using randomly drawn data</a:t>
            </a:r>
          </a:p>
          <a:p>
            <a:r>
              <a:rPr lang="en-US" dirty="0" smtClean="0"/>
              <a:t>Optimization therefore assumes that you know the outcome, i.e. have perfect foresight</a:t>
            </a:r>
          </a:p>
          <a:p>
            <a:r>
              <a:rPr lang="en-US" dirty="0" smtClean="0"/>
              <a:t>What if you need to make a decision (UC, Hydro schedule, Build/retire), based on an unknown future?</a:t>
            </a:r>
          </a:p>
          <a:p>
            <a:r>
              <a:rPr lang="en-US" dirty="0" smtClean="0"/>
              <a:t>Stochastic Optimization makes the decision, then evaluates then runs stochastic optimizations, allowing the best decision to be determined</a:t>
            </a:r>
            <a:endParaRPr lang="en-US" dirty="0"/>
          </a:p>
        </p:txBody>
      </p:sp>
      <p:sp>
        <p:nvSpPr>
          <p:cNvPr id="3" name="Date Placeholder 2"/>
          <p:cNvSpPr>
            <a:spLocks noGrp="1"/>
          </p:cNvSpPr>
          <p:nvPr>
            <p:ph type="dt" sz="half" idx="10"/>
          </p:nvPr>
        </p:nvSpPr>
        <p:spPr/>
        <p:txBody>
          <a:bodyPr/>
          <a:lstStyle/>
          <a:p>
            <a:r>
              <a:rPr lang="en-US" dirty="0" smtClean="0"/>
              <a:t>01/25/13</a:t>
            </a:r>
            <a:endParaRPr lang="en-US" dirty="0" smtClean="0"/>
          </a:p>
        </p:txBody>
      </p:sp>
      <p:sp>
        <p:nvSpPr>
          <p:cNvPr id="5" name="Slide Number Placeholder 4"/>
          <p:cNvSpPr>
            <a:spLocks noGrp="1"/>
          </p:cNvSpPr>
          <p:nvPr>
            <p:ph type="sldNum" sz="quarter" idx="12"/>
          </p:nvPr>
        </p:nvSpPr>
        <p:spPr/>
        <p:txBody>
          <a:bodyPr/>
          <a:lstStyle/>
          <a:p>
            <a:fld id="{0C21FC4B-1745-4386-9346-9C05CBA56813}" type="slidenum">
              <a:rPr lang="en-GB" smtClean="0"/>
              <a:pPr/>
              <a:t>22</a:t>
            </a:fld>
            <a:endParaRPr lang="en-GB" dirty="0"/>
          </a:p>
        </p:txBody>
      </p:sp>
      <p:sp>
        <p:nvSpPr>
          <p:cNvPr id="6" name="Title 5"/>
          <p:cNvSpPr>
            <a:spLocks noGrp="1"/>
          </p:cNvSpPr>
          <p:nvPr>
            <p:ph type="title"/>
          </p:nvPr>
        </p:nvSpPr>
        <p:spPr>
          <a:xfrm>
            <a:off x="1427165" y="133511"/>
            <a:ext cx="5562364" cy="868346"/>
          </a:xfrm>
        </p:spPr>
        <p:txBody>
          <a:bodyPr>
            <a:normAutofit fontScale="90000"/>
          </a:bodyPr>
          <a:lstStyle/>
          <a:p>
            <a:pPr algn="ctr"/>
            <a:r>
              <a:rPr lang="en-US" dirty="0" smtClean="0"/>
              <a:t>Short-Comings of Deterministic Simulation</a:t>
            </a:r>
            <a:endParaRPr lang="en-US" dirty="0"/>
          </a:p>
        </p:txBody>
      </p:sp>
    </p:spTree>
    <p:extLst>
      <p:ext uri="{BB962C8B-B14F-4D97-AF65-F5344CB8AC3E}">
        <p14:creationId xmlns:p14="http://schemas.microsoft.com/office/powerpoint/2010/main" val="1973083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7" name="Rectangle 3"/>
          <p:cNvSpPr>
            <a:spLocks noGrp="1"/>
          </p:cNvSpPr>
          <p:nvPr>
            <p:ph idx="1"/>
          </p:nvPr>
        </p:nvSpPr>
        <p:spPr/>
        <p:txBody>
          <a:bodyPr>
            <a:normAutofit/>
          </a:bodyPr>
          <a:lstStyle/>
          <a:p>
            <a:pPr marL="457200" indent="-457200">
              <a:spcAft>
                <a:spcPct val="20000"/>
              </a:spcAft>
            </a:pPr>
            <a:r>
              <a:rPr lang="en-GB" sz="2200" noProof="0" dirty="0" smtClean="0"/>
              <a:t>Fix perfect foresight issue</a:t>
            </a:r>
          </a:p>
          <a:p>
            <a:pPr marL="838200" lvl="1" indent="-381000">
              <a:spcAft>
                <a:spcPct val="20000"/>
              </a:spcAft>
            </a:pPr>
            <a:r>
              <a:rPr lang="en-GB" sz="1700" noProof="0" dirty="0" smtClean="0"/>
              <a:t>Monte Carlo simulation can tell us what the optimal decision is for each of a number of possible outcomes assuming perfect foresight for each scenario independently;</a:t>
            </a:r>
          </a:p>
          <a:p>
            <a:pPr marL="838200" lvl="1" indent="-381000">
              <a:spcAft>
                <a:spcPct val="20000"/>
              </a:spcAft>
            </a:pPr>
            <a:r>
              <a:rPr lang="en-GB" sz="1700" noProof="0" dirty="0" smtClean="0"/>
              <a:t>It cannot answer the question: what decision should I make now given the uncertainty in the inputs?</a:t>
            </a:r>
          </a:p>
          <a:p>
            <a:pPr marL="457200" indent="-457200">
              <a:spcAft>
                <a:spcPct val="20000"/>
              </a:spcAft>
            </a:pPr>
            <a:r>
              <a:rPr lang="en-GB" sz="2200" noProof="0" dirty="0" smtClean="0"/>
              <a:t>Stochastic Programming</a:t>
            </a:r>
          </a:p>
          <a:p>
            <a:pPr marL="838200" lvl="1" indent="-381000">
              <a:spcAft>
                <a:spcPct val="20000"/>
              </a:spcAft>
            </a:pPr>
            <a:r>
              <a:rPr lang="en-GB" sz="1700" noProof="0" dirty="0" smtClean="0"/>
              <a:t>The goal of SO is to find some policy that is feasible for all (or almost all) of the possible data instances and maximize the expectation of some function of the decisions and the random variables</a:t>
            </a:r>
          </a:p>
          <a:p>
            <a:pPr marL="457200" indent="-457200">
              <a:spcAft>
                <a:spcPct val="20000"/>
              </a:spcAft>
            </a:pPr>
            <a:r>
              <a:rPr lang="en-GB" sz="2200" noProof="0" dirty="0" smtClean="0"/>
              <a:t>Scenario-wise decomposition</a:t>
            </a:r>
          </a:p>
          <a:p>
            <a:pPr marL="857250" lvl="1" indent="-457200">
              <a:spcAft>
                <a:spcPct val="20000"/>
              </a:spcAft>
            </a:pPr>
            <a:r>
              <a:rPr lang="en-GB" sz="1600" noProof="0" dirty="0" smtClean="0"/>
              <a:t>The set of all outcomes is represented as “scenarios”, the set of scenarios can be reduced by grouping like scenarios together.  The reduced sample size can be run more efficiently</a:t>
            </a:r>
          </a:p>
          <a:p>
            <a:pPr marL="1257300" lvl="2" indent="-342900">
              <a:spcAft>
                <a:spcPct val="20000"/>
              </a:spcAft>
            </a:pPr>
            <a:endParaRPr lang="en-GB" sz="2400" noProof="0" dirty="0"/>
          </a:p>
        </p:txBody>
      </p:sp>
      <p:sp>
        <p:nvSpPr>
          <p:cNvPr id="6" name="Slide Number Placeholder 6"/>
          <p:cNvSpPr>
            <a:spLocks noGrp="1"/>
          </p:cNvSpPr>
          <p:nvPr>
            <p:ph type="sldNum" sz="quarter" idx="12"/>
          </p:nvPr>
        </p:nvSpPr>
        <p:spPr/>
        <p:txBody>
          <a:bodyPr/>
          <a:lstStyle/>
          <a:p>
            <a:fld id="{B47B6775-B1A0-4EFA-A728-AAC45558513C}" type="slidenum">
              <a:rPr lang="en-GB"/>
              <a:pPr/>
              <a:t>23</a:t>
            </a:fld>
            <a:endParaRPr lang="en-GB" dirty="0"/>
          </a:p>
        </p:txBody>
      </p:sp>
      <p:sp>
        <p:nvSpPr>
          <p:cNvPr id="661506" name="Rectangle 2"/>
          <p:cNvSpPr>
            <a:spLocks noGrp="1"/>
          </p:cNvSpPr>
          <p:nvPr>
            <p:ph type="title"/>
          </p:nvPr>
        </p:nvSpPr>
        <p:spPr>
          <a:xfrm>
            <a:off x="1187624" y="260648"/>
            <a:ext cx="5562364" cy="868346"/>
          </a:xfrm>
        </p:spPr>
        <p:txBody>
          <a:bodyPr/>
          <a:lstStyle/>
          <a:p>
            <a:r>
              <a:rPr lang="en-GB" noProof="0" dirty="0" smtClean="0"/>
              <a:t>Stochastic Optimization (SO)</a:t>
            </a:r>
            <a:endParaRPr lang="en-GB" noProof="0" dirty="0"/>
          </a:p>
        </p:txBody>
      </p:sp>
      <p:sp>
        <p:nvSpPr>
          <p:cNvPr id="5" name="Date Placeholder 4"/>
          <p:cNvSpPr>
            <a:spLocks noGrp="1"/>
          </p:cNvSpPr>
          <p:nvPr>
            <p:ph type="dt" sz="half" idx="10"/>
          </p:nvPr>
        </p:nvSpPr>
        <p:spPr>
          <a:xfrm>
            <a:off x="457200" y="6356350"/>
            <a:ext cx="2133600" cy="365125"/>
          </a:xfrm>
        </p:spPr>
        <p:txBody>
          <a:bodyPr/>
          <a:lstStyle/>
          <a:p>
            <a:r>
              <a:rPr lang="en-US" dirty="0" smtClean="0"/>
              <a:t>01/25/13</a:t>
            </a:r>
            <a:endParaRPr lang="en-US" dirty="0" smtClean="0"/>
          </a:p>
        </p:txBody>
      </p:sp>
      <p:sp>
        <p:nvSpPr>
          <p:cNvPr id="7" name="Footer Placeholder 3"/>
          <p:cNvSpPr txBox="1">
            <a:spLocks/>
          </p:cNvSpPr>
          <p:nvPr/>
        </p:nvSpPr>
        <p:spPr>
          <a:xfrm>
            <a:off x="3131840" y="6309320"/>
            <a:ext cx="2895600" cy="365125"/>
          </a:xfrm>
          <a:prstGeom prst="rect">
            <a:avLst/>
          </a:prstGeom>
        </p:spPr>
        <p:txBody>
          <a:bodyPr vert="horz" lIns="91440" tIns="45720" rIns="91440" bIns="45720" rtlCol="0" anchor="ctr"/>
          <a:lstStyle/>
          <a:p>
            <a:pPr algn="ctr">
              <a:defRPr/>
            </a:pP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rPr>
              <a:t>Confidential &amp; </a:t>
            </a:r>
            <a:r>
              <a:rPr lang="en-GB" sz="1200" dirty="0" smtClean="0">
                <a:solidFill>
                  <a:prstClr val="black">
                    <a:tint val="75000"/>
                  </a:prstClr>
                </a:solidFill>
              </a:rPr>
              <a:t>Proprietary</a:t>
            </a: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rPr>
              <a:t> Information</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315184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5562364" cy="868346"/>
          </a:xfrm>
        </p:spPr>
        <p:txBody>
          <a:bodyPr/>
          <a:lstStyle/>
          <a:p>
            <a:r>
              <a:rPr lang="en-GB" noProof="0" dirty="0" smtClean="0"/>
              <a:t>SO Theory</a:t>
            </a:r>
            <a:endParaRPr lang="en-GB" noProof="0" dirty="0"/>
          </a:p>
        </p:txBody>
      </p:sp>
      <p:sp>
        <p:nvSpPr>
          <p:cNvPr id="3" name="Content Placeholder 2"/>
          <p:cNvSpPr>
            <a:spLocks noGrp="1"/>
          </p:cNvSpPr>
          <p:nvPr>
            <p:ph idx="1"/>
          </p:nvPr>
        </p:nvSpPr>
        <p:spPr/>
        <p:txBody>
          <a:bodyPr>
            <a:normAutofit/>
          </a:bodyPr>
          <a:lstStyle/>
          <a:p>
            <a:r>
              <a:rPr lang="en-GB" sz="2000" noProof="0" dirty="0" smtClean="0"/>
              <a:t>The most widely applied and studied stochastic programming models are </a:t>
            </a:r>
            <a:r>
              <a:rPr lang="en-GB" sz="2000" b="1" noProof="0" dirty="0" smtClean="0"/>
              <a:t>two-stage</a:t>
            </a:r>
            <a:r>
              <a:rPr lang="en-GB" sz="2000" noProof="0" dirty="0" smtClean="0"/>
              <a:t> linear programs</a:t>
            </a:r>
          </a:p>
          <a:p>
            <a:r>
              <a:rPr lang="en-GB" sz="2000" noProof="0" dirty="0" smtClean="0"/>
              <a:t>Here the decision maker takes some action in the </a:t>
            </a:r>
            <a:r>
              <a:rPr lang="en-GB" sz="2000" b="1" noProof="0" dirty="0" smtClean="0"/>
              <a:t>first stage</a:t>
            </a:r>
            <a:r>
              <a:rPr lang="en-GB" sz="2000" noProof="0" dirty="0" smtClean="0"/>
              <a:t>, after which a random event occurs affecting the outcome of the first-stage decision</a:t>
            </a:r>
          </a:p>
          <a:p>
            <a:r>
              <a:rPr lang="en-GB" sz="2000" noProof="0" dirty="0" smtClean="0"/>
              <a:t>A recourse decision can then be made in the </a:t>
            </a:r>
            <a:r>
              <a:rPr lang="en-GB" sz="2000" b="1" noProof="0" dirty="0" smtClean="0"/>
              <a:t>second stage</a:t>
            </a:r>
            <a:r>
              <a:rPr lang="en-GB" sz="2000" noProof="0" dirty="0" smtClean="0"/>
              <a:t> that compensates for any bad effects that might have been experienced as a result of the first-stage decision</a:t>
            </a:r>
          </a:p>
          <a:p>
            <a:r>
              <a:rPr lang="en-GB" sz="2000" noProof="0" dirty="0" smtClean="0"/>
              <a:t>The optimal policy from such a model is a </a:t>
            </a:r>
            <a:r>
              <a:rPr lang="en-GB" sz="2000" b="1" noProof="0" dirty="0" smtClean="0"/>
              <a:t>single first-stage policy</a:t>
            </a:r>
            <a:r>
              <a:rPr lang="en-GB" sz="2000" noProof="0" dirty="0" smtClean="0"/>
              <a:t> and a collection of recourse decisions (a decision rule) defining which second-stage action should be taken in response to each random outcome</a:t>
            </a:r>
            <a:endParaRPr lang="en-GB" sz="2000" noProof="0" dirty="0"/>
          </a:p>
        </p:txBody>
      </p:sp>
      <p:sp>
        <p:nvSpPr>
          <p:cNvPr id="4" name="Slide Number Placeholder 3"/>
          <p:cNvSpPr>
            <a:spLocks noGrp="1"/>
          </p:cNvSpPr>
          <p:nvPr>
            <p:ph type="sldNum" sz="quarter" idx="12"/>
          </p:nvPr>
        </p:nvSpPr>
        <p:spPr/>
        <p:txBody>
          <a:bodyPr/>
          <a:lstStyle/>
          <a:p>
            <a:fld id="{0C21FC4B-1745-4386-9346-9C05CBA56813}" type="slidenum">
              <a:rPr lang="en-GB" smtClean="0"/>
              <a:pPr/>
              <a:t>24</a:t>
            </a:fld>
            <a:endParaRPr lang="en-GB" dirty="0"/>
          </a:p>
        </p:txBody>
      </p:sp>
      <p:sp>
        <p:nvSpPr>
          <p:cNvPr id="5" name="Date Placeholder 4"/>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2198390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235776"/>
            <a:ext cx="5562364" cy="868346"/>
          </a:xfrm>
        </p:spPr>
        <p:txBody>
          <a:bodyPr/>
          <a:lstStyle/>
          <a:p>
            <a:r>
              <a:rPr lang="en-GB" noProof="0" dirty="0" smtClean="0"/>
              <a:t>SO Theory</a:t>
            </a:r>
            <a:r>
              <a:rPr lang="en-GB" sz="1600" noProof="0" dirty="0" smtClean="0"/>
              <a:t>, Continued</a:t>
            </a:r>
            <a:endParaRPr lang="en-GB" sz="1600" noProof="0" dirty="0"/>
          </a:p>
        </p:txBody>
      </p:sp>
      <p:sp>
        <p:nvSpPr>
          <p:cNvPr id="3" name="Content Placeholder 2"/>
          <p:cNvSpPr>
            <a:spLocks noGrp="1"/>
          </p:cNvSpPr>
          <p:nvPr>
            <p:ph idx="1"/>
          </p:nvPr>
        </p:nvSpPr>
        <p:spPr/>
        <p:txBody>
          <a:bodyPr>
            <a:normAutofit/>
          </a:bodyPr>
          <a:lstStyle/>
          <a:p>
            <a:r>
              <a:rPr lang="en-GB" sz="2000" noProof="0" dirty="0" smtClean="0"/>
              <a:t>Where the first (or second) stage decisions must take integer values we have a </a:t>
            </a:r>
            <a:r>
              <a:rPr lang="en-GB" sz="2000" b="1" noProof="0" dirty="0" smtClean="0"/>
              <a:t>stochastic integer programming </a:t>
            </a:r>
            <a:r>
              <a:rPr lang="en-GB" sz="2000" noProof="0" dirty="0" smtClean="0"/>
              <a:t>(SIP) problem</a:t>
            </a:r>
          </a:p>
          <a:p>
            <a:r>
              <a:rPr lang="en-GB" sz="2000" noProof="0" dirty="0" smtClean="0"/>
              <a:t>SIP problems are difficult to solve in general</a:t>
            </a:r>
          </a:p>
          <a:p>
            <a:r>
              <a:rPr lang="en-GB" sz="2000" noProof="0" dirty="0" smtClean="0"/>
              <a:t>Assuming integer first-stage decisions (</a:t>
            </a:r>
            <a:r>
              <a:rPr lang="en-GB" sz="2000" i="1" noProof="0" dirty="0" smtClean="0"/>
              <a:t>e.g.</a:t>
            </a:r>
            <a:r>
              <a:rPr lang="en-GB" sz="2000" noProof="0" dirty="0" smtClean="0"/>
              <a:t> “how many generators of type </a:t>
            </a:r>
            <a:r>
              <a:rPr lang="en-GB" sz="2000" i="1" noProof="0" dirty="0" smtClean="0"/>
              <a:t>x</a:t>
            </a:r>
            <a:r>
              <a:rPr lang="en-GB" sz="2000" noProof="0" dirty="0" smtClean="0"/>
              <a:t> to build” or “when do a turn on/off this power plant”) we want to find a solution that minimises the total cost of the first and second stage decisions</a:t>
            </a:r>
          </a:p>
          <a:p>
            <a:r>
              <a:rPr lang="en-GB" sz="2000" noProof="0" dirty="0" smtClean="0"/>
              <a:t>A number of solution approaches have been suggested in the literature</a:t>
            </a:r>
          </a:p>
          <a:p>
            <a:r>
              <a:rPr lang="en-GB" sz="2000" noProof="0" dirty="0" smtClean="0"/>
              <a:t>PLEXOS uses </a:t>
            </a:r>
            <a:r>
              <a:rPr lang="en-GB" sz="2000" b="1" noProof="0" dirty="0" smtClean="0"/>
              <a:t>scenario-wise decomposition </a:t>
            </a:r>
            <a:r>
              <a:rPr lang="en-GB" sz="2000" noProof="0" dirty="0" smtClean="0"/>
              <a:t>...</a:t>
            </a:r>
            <a:endParaRPr lang="en-GB" sz="2000" noProof="0" dirty="0"/>
          </a:p>
        </p:txBody>
      </p:sp>
      <p:sp>
        <p:nvSpPr>
          <p:cNvPr id="4" name="Slide Number Placeholder 3"/>
          <p:cNvSpPr>
            <a:spLocks noGrp="1"/>
          </p:cNvSpPr>
          <p:nvPr>
            <p:ph type="sldNum" sz="quarter" idx="12"/>
          </p:nvPr>
        </p:nvSpPr>
        <p:spPr/>
        <p:txBody>
          <a:bodyPr/>
          <a:lstStyle/>
          <a:p>
            <a:fld id="{0C21FC4B-1745-4386-9346-9C05CBA56813}" type="slidenum">
              <a:rPr lang="en-GB" smtClean="0"/>
              <a:pPr/>
              <a:t>25</a:t>
            </a:fld>
            <a:endParaRPr lang="en-GB" dirty="0"/>
          </a:p>
        </p:txBody>
      </p:sp>
      <p:sp>
        <p:nvSpPr>
          <p:cNvPr id="5" name="Date Placeholder 4"/>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551926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47664" y="116632"/>
            <a:ext cx="5562364" cy="868346"/>
          </a:xfrm>
        </p:spPr>
        <p:txBody>
          <a:bodyPr/>
          <a:lstStyle/>
          <a:p>
            <a:r>
              <a:rPr lang="en-GB" noProof="0" dirty="0" smtClean="0"/>
              <a:t>SO Theory</a:t>
            </a:r>
            <a:r>
              <a:rPr lang="en-GB" sz="1600" noProof="0" dirty="0" smtClean="0"/>
              <a:t>, Continued</a:t>
            </a:r>
            <a:endParaRPr lang="en-GB" sz="1600" noProof="0" dirty="0"/>
          </a:p>
        </p:txBody>
      </p:sp>
      <p:sp>
        <p:nvSpPr>
          <p:cNvPr id="17" name="TextBox 7"/>
          <p:cNvSpPr txBox="1"/>
          <p:nvPr/>
        </p:nvSpPr>
        <p:spPr>
          <a:xfrm>
            <a:off x="323529" y="1268760"/>
            <a:ext cx="4392488" cy="4524316"/>
          </a:xfrm>
          <a:prstGeom prst="rect">
            <a:avLst/>
          </a:prstGeom>
          <a:noFill/>
        </p:spPr>
        <p:txBody>
          <a:bodyPr wrap="square" rtlCol="0">
            <a:spAutoFit/>
          </a:bodyPr>
          <a:lstStyle>
            <a:defPPr>
              <a:defRPr lang="en-US"/>
            </a:defPPr>
            <a:lvl1pPr>
              <a:defRPr>
                <a:solidFill>
                  <a:schemeClr val="tx2"/>
                </a:solidFill>
                <a:latin typeface="+mj-lt"/>
              </a:defRPr>
            </a:lvl1pPr>
          </a:lstStyle>
          <a:p>
            <a:r>
              <a:rPr lang="en-AU" dirty="0" smtClean="0"/>
              <a:t>Example:</a:t>
            </a:r>
            <a:endParaRPr lang="en-AU" dirty="0"/>
          </a:p>
          <a:p>
            <a:pPr marL="285750" indent="-285750">
              <a:buFont typeface="Arial" pitchFamily="34" charset="0"/>
              <a:buChar char="•"/>
            </a:pPr>
            <a:r>
              <a:rPr lang="en-AU" dirty="0" smtClean="0"/>
              <a:t>Three Wind Periods:</a:t>
            </a:r>
          </a:p>
          <a:p>
            <a:pPr marL="742950" lvl="1" indent="-285750">
              <a:buFont typeface="Arial" pitchFamily="34" charset="0"/>
              <a:buChar char="•"/>
            </a:pPr>
            <a:r>
              <a:rPr lang="en-AU" dirty="0" smtClean="0"/>
              <a:t>Morning</a:t>
            </a:r>
          </a:p>
          <a:p>
            <a:pPr marL="742950" lvl="1" indent="-285750">
              <a:buFont typeface="Arial" pitchFamily="34" charset="0"/>
              <a:buChar char="•"/>
            </a:pPr>
            <a:r>
              <a:rPr lang="en-AU" dirty="0" smtClean="0"/>
              <a:t>Mid-day</a:t>
            </a:r>
          </a:p>
          <a:p>
            <a:pPr marL="742950" lvl="1" indent="-285750">
              <a:buFont typeface="Arial" pitchFamily="34" charset="0"/>
              <a:buChar char="•"/>
            </a:pPr>
            <a:r>
              <a:rPr lang="en-AU" dirty="0" smtClean="0"/>
              <a:t>Night</a:t>
            </a:r>
          </a:p>
          <a:p>
            <a:pPr marL="285750" indent="-285750">
              <a:buFont typeface="Arial" pitchFamily="34" charset="0"/>
              <a:buChar char="•"/>
            </a:pPr>
            <a:r>
              <a:rPr lang="en-AU" dirty="0" smtClean="0"/>
              <a:t>If </a:t>
            </a:r>
            <a:r>
              <a:rPr lang="en-AU" dirty="0"/>
              <a:t>wind is </a:t>
            </a:r>
            <a:r>
              <a:rPr lang="en-AU" dirty="0" smtClean="0"/>
              <a:t>low in any period:</a:t>
            </a:r>
          </a:p>
          <a:p>
            <a:pPr marL="742950" lvl="1" indent="-285750">
              <a:buFont typeface="Arial" pitchFamily="34" charset="0"/>
              <a:buChar char="•"/>
            </a:pPr>
            <a:r>
              <a:rPr lang="en-AU" dirty="0" smtClean="0"/>
              <a:t>50</a:t>
            </a:r>
            <a:r>
              <a:rPr lang="en-AU" dirty="0"/>
              <a:t>% chance that wind remains </a:t>
            </a:r>
            <a:r>
              <a:rPr lang="en-AU" dirty="0" smtClean="0"/>
              <a:t>low</a:t>
            </a:r>
          </a:p>
          <a:p>
            <a:pPr marL="742950" lvl="1" indent="-285750">
              <a:buFont typeface="Arial" pitchFamily="34" charset="0"/>
              <a:buChar char="•"/>
            </a:pPr>
            <a:r>
              <a:rPr lang="en-AU" dirty="0" smtClean="0"/>
              <a:t>50</a:t>
            </a:r>
            <a:r>
              <a:rPr lang="en-AU" dirty="0"/>
              <a:t>% </a:t>
            </a:r>
            <a:r>
              <a:rPr lang="en-AU" dirty="0" smtClean="0"/>
              <a:t>chance it increases to mid</a:t>
            </a:r>
            <a:endParaRPr lang="en-AU" dirty="0"/>
          </a:p>
          <a:p>
            <a:pPr marL="285750" indent="-285750">
              <a:buFont typeface="Arial" pitchFamily="34" charset="0"/>
              <a:buChar char="•"/>
            </a:pPr>
            <a:r>
              <a:rPr lang="en-AU" dirty="0"/>
              <a:t>If wind is </a:t>
            </a:r>
            <a:r>
              <a:rPr lang="en-AU" dirty="0" smtClean="0"/>
              <a:t>mid in any period:</a:t>
            </a:r>
          </a:p>
          <a:p>
            <a:pPr marL="742950" lvl="1" indent="-285750">
              <a:buFont typeface="Arial" pitchFamily="34" charset="0"/>
              <a:buChar char="•"/>
            </a:pPr>
            <a:r>
              <a:rPr lang="en-AU" dirty="0" smtClean="0"/>
              <a:t>33% chance decreases to low</a:t>
            </a:r>
          </a:p>
          <a:p>
            <a:pPr marL="742950" lvl="1" indent="-285750">
              <a:buFont typeface="Arial" pitchFamily="34" charset="0"/>
              <a:buChar char="•"/>
            </a:pPr>
            <a:r>
              <a:rPr lang="en-AU" dirty="0" smtClean="0"/>
              <a:t>33% chance it remains mid</a:t>
            </a:r>
          </a:p>
          <a:p>
            <a:pPr marL="742950" lvl="1" indent="-285750">
              <a:buFont typeface="Arial" pitchFamily="34" charset="0"/>
              <a:buChar char="•"/>
            </a:pPr>
            <a:r>
              <a:rPr lang="en-AU" dirty="0" smtClean="0"/>
              <a:t>33% </a:t>
            </a:r>
            <a:r>
              <a:rPr lang="en-AU" dirty="0" smtClean="0"/>
              <a:t>chance </a:t>
            </a:r>
            <a:r>
              <a:rPr lang="en-AU" dirty="0" smtClean="0"/>
              <a:t>it increases to high</a:t>
            </a:r>
            <a:endParaRPr lang="en-AU" dirty="0"/>
          </a:p>
          <a:p>
            <a:pPr marL="285750" indent="-285750">
              <a:buFont typeface="Arial" pitchFamily="34" charset="0"/>
              <a:buChar char="•"/>
            </a:pPr>
            <a:r>
              <a:rPr lang="en-AU" dirty="0"/>
              <a:t>If wind is </a:t>
            </a:r>
            <a:r>
              <a:rPr lang="en-AU" dirty="0" smtClean="0"/>
              <a:t>high in any period:</a:t>
            </a:r>
          </a:p>
          <a:p>
            <a:pPr marL="742950" lvl="1" indent="-285750">
              <a:buFont typeface="Arial" pitchFamily="34" charset="0"/>
              <a:buChar char="•"/>
            </a:pPr>
            <a:r>
              <a:rPr lang="en-AU" dirty="0" smtClean="0"/>
              <a:t>50</a:t>
            </a:r>
            <a:r>
              <a:rPr lang="en-AU" dirty="0"/>
              <a:t>% chance that wind remains </a:t>
            </a:r>
            <a:r>
              <a:rPr lang="en-AU" dirty="0" smtClean="0"/>
              <a:t>high</a:t>
            </a:r>
          </a:p>
          <a:p>
            <a:pPr marL="742950" lvl="1" indent="-285750">
              <a:buFont typeface="Arial" pitchFamily="34" charset="0"/>
              <a:buChar char="•"/>
            </a:pPr>
            <a:r>
              <a:rPr lang="en-AU" dirty="0" smtClean="0"/>
              <a:t>50</a:t>
            </a:r>
            <a:r>
              <a:rPr lang="en-AU" dirty="0"/>
              <a:t>% </a:t>
            </a:r>
            <a:r>
              <a:rPr lang="en-AU" dirty="0" smtClean="0"/>
              <a:t>chance it decreases to mid</a:t>
            </a:r>
          </a:p>
          <a:p>
            <a:pPr marL="285750" indent="-285750">
              <a:buFont typeface="Arial" pitchFamily="34" charset="0"/>
              <a:buChar char="•"/>
            </a:pPr>
            <a:r>
              <a:rPr lang="en-AU" dirty="0" smtClean="0"/>
              <a:t>17 possible paths, or “scenarios”</a:t>
            </a:r>
            <a:endParaRPr lang="en-AU" dirty="0"/>
          </a:p>
        </p:txBody>
      </p:sp>
      <p:sp>
        <p:nvSpPr>
          <p:cNvPr id="2" name="Slide Number Placeholder 1"/>
          <p:cNvSpPr>
            <a:spLocks noGrp="1"/>
          </p:cNvSpPr>
          <p:nvPr>
            <p:ph type="sldNum" sz="quarter" idx="12"/>
          </p:nvPr>
        </p:nvSpPr>
        <p:spPr/>
        <p:txBody>
          <a:bodyPr/>
          <a:lstStyle/>
          <a:p>
            <a:fld id="{0C21FC4B-1745-4386-9346-9C05CBA56813}" type="slidenum">
              <a:rPr lang="en-GB" smtClean="0"/>
              <a:pPr/>
              <a:t>26</a:t>
            </a:fld>
            <a:endParaRPr lang="en-GB" dirty="0"/>
          </a:p>
        </p:txBody>
      </p:sp>
      <p:grpSp>
        <p:nvGrpSpPr>
          <p:cNvPr id="75" name="Group 74"/>
          <p:cNvGrpSpPr/>
          <p:nvPr/>
        </p:nvGrpSpPr>
        <p:grpSpPr>
          <a:xfrm>
            <a:off x="6084168" y="1124744"/>
            <a:ext cx="2448272" cy="4752528"/>
            <a:chOff x="182160" y="375764"/>
            <a:chExt cx="2459874" cy="6068810"/>
          </a:xfrm>
        </p:grpSpPr>
        <p:sp>
          <p:nvSpPr>
            <p:cNvPr id="76" name="Oval 75"/>
            <p:cNvSpPr/>
            <p:nvPr/>
          </p:nvSpPr>
          <p:spPr>
            <a:xfrm>
              <a:off x="619094" y="113831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H1</a:t>
              </a:r>
              <a:endParaRPr lang="en-AU" sz="800" dirty="0"/>
            </a:p>
          </p:txBody>
        </p:sp>
        <p:sp>
          <p:nvSpPr>
            <p:cNvPr id="77" name="Oval 76"/>
            <p:cNvSpPr/>
            <p:nvPr/>
          </p:nvSpPr>
          <p:spPr>
            <a:xfrm>
              <a:off x="619092" y="329855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M1</a:t>
              </a:r>
              <a:endParaRPr lang="en-AU" sz="800" dirty="0"/>
            </a:p>
          </p:txBody>
        </p:sp>
        <p:sp>
          <p:nvSpPr>
            <p:cNvPr id="78" name="Oval 77"/>
            <p:cNvSpPr/>
            <p:nvPr/>
          </p:nvSpPr>
          <p:spPr>
            <a:xfrm>
              <a:off x="1236313" y="706267"/>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H2</a:t>
              </a:r>
              <a:endParaRPr lang="en-AU" sz="800" dirty="0"/>
            </a:p>
          </p:txBody>
        </p:sp>
        <p:sp>
          <p:nvSpPr>
            <p:cNvPr id="79" name="Oval 78"/>
            <p:cNvSpPr/>
            <p:nvPr/>
          </p:nvSpPr>
          <p:spPr>
            <a:xfrm>
              <a:off x="1956391" y="401863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80" name="Oval 79"/>
            <p:cNvSpPr/>
            <p:nvPr/>
          </p:nvSpPr>
          <p:spPr>
            <a:xfrm>
              <a:off x="1236313" y="242364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H2</a:t>
              </a:r>
              <a:endParaRPr lang="en-AU" sz="800" dirty="0"/>
            </a:p>
          </p:txBody>
        </p:sp>
        <p:sp>
          <p:nvSpPr>
            <p:cNvPr id="81" name="Oval 80"/>
            <p:cNvSpPr/>
            <p:nvPr/>
          </p:nvSpPr>
          <p:spPr>
            <a:xfrm>
              <a:off x="1236311" y="329855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82" name="Oval 81"/>
            <p:cNvSpPr/>
            <p:nvPr/>
          </p:nvSpPr>
          <p:spPr>
            <a:xfrm>
              <a:off x="1236313" y="149835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83" name="Oval 82"/>
            <p:cNvSpPr/>
            <p:nvPr/>
          </p:nvSpPr>
          <p:spPr>
            <a:xfrm>
              <a:off x="1956393" y="41823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H3</a:t>
              </a:r>
              <a:endParaRPr lang="en-AU" sz="800" dirty="0"/>
            </a:p>
          </p:txBody>
        </p:sp>
        <p:sp>
          <p:nvSpPr>
            <p:cNvPr id="84" name="Oval 83"/>
            <p:cNvSpPr/>
            <p:nvPr/>
          </p:nvSpPr>
          <p:spPr>
            <a:xfrm>
              <a:off x="1956393" y="77827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85" name="Oval 84"/>
            <p:cNvSpPr/>
            <p:nvPr/>
          </p:nvSpPr>
          <p:spPr>
            <a:xfrm>
              <a:off x="1956393" y="113831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H3</a:t>
              </a:r>
              <a:endParaRPr lang="en-AU" sz="800" dirty="0"/>
            </a:p>
          </p:txBody>
        </p:sp>
        <p:sp>
          <p:nvSpPr>
            <p:cNvPr id="86" name="Oval 85"/>
            <p:cNvSpPr/>
            <p:nvPr/>
          </p:nvSpPr>
          <p:spPr>
            <a:xfrm>
              <a:off x="1956393" y="149835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87" name="Oval 86"/>
            <p:cNvSpPr/>
            <p:nvPr/>
          </p:nvSpPr>
          <p:spPr>
            <a:xfrm>
              <a:off x="1956393" y="185839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L3</a:t>
              </a:r>
              <a:endParaRPr lang="en-AU" sz="800" dirty="0"/>
            </a:p>
          </p:txBody>
        </p:sp>
        <p:sp>
          <p:nvSpPr>
            <p:cNvPr id="88" name="Oval 87"/>
            <p:cNvSpPr/>
            <p:nvPr/>
          </p:nvSpPr>
          <p:spPr>
            <a:xfrm>
              <a:off x="636086" y="536445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L2</a:t>
              </a:r>
              <a:endParaRPr lang="en-AU" sz="800" dirty="0"/>
            </a:p>
          </p:txBody>
        </p:sp>
        <p:sp>
          <p:nvSpPr>
            <p:cNvPr id="89" name="Oval 88"/>
            <p:cNvSpPr/>
            <p:nvPr/>
          </p:nvSpPr>
          <p:spPr>
            <a:xfrm>
              <a:off x="1253305" y="5076422"/>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90" name="Oval 89"/>
            <p:cNvSpPr/>
            <p:nvPr/>
          </p:nvSpPr>
          <p:spPr>
            <a:xfrm>
              <a:off x="1253305" y="5868510"/>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L2</a:t>
              </a:r>
              <a:endParaRPr lang="en-AU" sz="800" dirty="0"/>
            </a:p>
          </p:txBody>
        </p:sp>
        <p:sp>
          <p:nvSpPr>
            <p:cNvPr id="91" name="Oval 90"/>
            <p:cNvSpPr/>
            <p:nvPr/>
          </p:nvSpPr>
          <p:spPr>
            <a:xfrm>
              <a:off x="1973385" y="4716382"/>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H3</a:t>
              </a:r>
              <a:endParaRPr lang="en-AU" sz="800" dirty="0"/>
            </a:p>
          </p:txBody>
        </p:sp>
        <p:sp>
          <p:nvSpPr>
            <p:cNvPr id="92" name="Oval 91"/>
            <p:cNvSpPr/>
            <p:nvPr/>
          </p:nvSpPr>
          <p:spPr>
            <a:xfrm>
              <a:off x="1973385" y="5076422"/>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93" name="Oval 92"/>
            <p:cNvSpPr/>
            <p:nvPr/>
          </p:nvSpPr>
          <p:spPr>
            <a:xfrm>
              <a:off x="1973385" y="5436462"/>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L3</a:t>
              </a:r>
              <a:endParaRPr lang="en-AU" sz="800" dirty="0"/>
            </a:p>
          </p:txBody>
        </p:sp>
        <p:sp>
          <p:nvSpPr>
            <p:cNvPr id="94" name="Oval 93"/>
            <p:cNvSpPr/>
            <p:nvPr/>
          </p:nvSpPr>
          <p:spPr>
            <a:xfrm>
              <a:off x="1973385" y="5796502"/>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95" name="Oval 94"/>
            <p:cNvSpPr/>
            <p:nvPr/>
          </p:nvSpPr>
          <p:spPr>
            <a:xfrm>
              <a:off x="1973385" y="6156542"/>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L3</a:t>
              </a:r>
              <a:endParaRPr lang="en-AU" sz="800" dirty="0"/>
            </a:p>
          </p:txBody>
        </p:sp>
        <p:sp>
          <p:nvSpPr>
            <p:cNvPr id="96" name="Oval 95"/>
            <p:cNvSpPr/>
            <p:nvPr/>
          </p:nvSpPr>
          <p:spPr>
            <a:xfrm>
              <a:off x="1956393" y="221843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H3</a:t>
              </a:r>
              <a:endParaRPr lang="en-AU" sz="800" dirty="0"/>
            </a:p>
          </p:txBody>
        </p:sp>
        <p:sp>
          <p:nvSpPr>
            <p:cNvPr id="97" name="Oval 96"/>
            <p:cNvSpPr/>
            <p:nvPr/>
          </p:nvSpPr>
          <p:spPr>
            <a:xfrm>
              <a:off x="1956393" y="257847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98" name="Oval 97"/>
            <p:cNvSpPr/>
            <p:nvPr/>
          </p:nvSpPr>
          <p:spPr>
            <a:xfrm>
              <a:off x="1956393" y="293851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H3</a:t>
              </a:r>
              <a:endParaRPr lang="en-AU" sz="800" dirty="0"/>
            </a:p>
          </p:txBody>
        </p:sp>
        <p:sp>
          <p:nvSpPr>
            <p:cNvPr id="99" name="Oval 98"/>
            <p:cNvSpPr/>
            <p:nvPr/>
          </p:nvSpPr>
          <p:spPr>
            <a:xfrm>
              <a:off x="1956393" y="329855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100" name="Oval 99"/>
            <p:cNvSpPr/>
            <p:nvPr/>
          </p:nvSpPr>
          <p:spPr>
            <a:xfrm>
              <a:off x="1956393" y="365859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L3</a:t>
              </a:r>
              <a:endParaRPr lang="en-AU" sz="800" dirty="0"/>
            </a:p>
          </p:txBody>
        </p:sp>
        <p:sp>
          <p:nvSpPr>
            <p:cNvPr id="101" name="Oval 100"/>
            <p:cNvSpPr/>
            <p:nvPr/>
          </p:nvSpPr>
          <p:spPr>
            <a:xfrm>
              <a:off x="1236313" y="4162651"/>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L2</a:t>
              </a:r>
              <a:endParaRPr lang="en-AU" sz="800" dirty="0"/>
            </a:p>
          </p:txBody>
        </p:sp>
        <p:sp>
          <p:nvSpPr>
            <p:cNvPr id="102" name="Oval 101"/>
            <p:cNvSpPr/>
            <p:nvPr/>
          </p:nvSpPr>
          <p:spPr>
            <a:xfrm>
              <a:off x="1956393" y="437867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L3</a:t>
              </a:r>
              <a:endParaRPr lang="en-AU" sz="800" dirty="0"/>
            </a:p>
          </p:txBody>
        </p:sp>
        <p:cxnSp>
          <p:nvCxnSpPr>
            <p:cNvPr id="103" name="Straight Connector 102"/>
            <p:cNvCxnSpPr>
              <a:stCxn id="76" idx="6"/>
              <a:endCxn id="78" idx="3"/>
            </p:cNvCxnSpPr>
            <p:nvPr/>
          </p:nvCxnSpPr>
          <p:spPr>
            <a:xfrm flipV="1">
              <a:off x="948281" y="952118"/>
              <a:ext cx="336240" cy="330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a:endCxn id="82" idx="2"/>
            </p:cNvCxnSpPr>
            <p:nvPr/>
          </p:nvCxnSpPr>
          <p:spPr>
            <a:xfrm>
              <a:off x="948281" y="1282331"/>
              <a:ext cx="288032"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78" idx="6"/>
            </p:cNvCxnSpPr>
            <p:nvPr/>
          </p:nvCxnSpPr>
          <p:spPr>
            <a:xfrm flipV="1">
              <a:off x="1565500" y="562251"/>
              <a:ext cx="390891"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78" idx="6"/>
              <a:endCxn id="84" idx="2"/>
            </p:cNvCxnSpPr>
            <p:nvPr/>
          </p:nvCxnSpPr>
          <p:spPr>
            <a:xfrm>
              <a:off x="1565500" y="850283"/>
              <a:ext cx="390893"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82" idx="6"/>
              <a:endCxn id="85" idx="2"/>
            </p:cNvCxnSpPr>
            <p:nvPr/>
          </p:nvCxnSpPr>
          <p:spPr>
            <a:xfrm flipV="1">
              <a:off x="1565500" y="1282331"/>
              <a:ext cx="390893"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a:endCxn id="86" idx="2"/>
            </p:cNvCxnSpPr>
            <p:nvPr/>
          </p:nvCxnSpPr>
          <p:spPr>
            <a:xfrm>
              <a:off x="1565500" y="1642371"/>
              <a:ext cx="3908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82" idx="6"/>
              <a:endCxn id="87" idx="2"/>
            </p:cNvCxnSpPr>
            <p:nvPr/>
          </p:nvCxnSpPr>
          <p:spPr>
            <a:xfrm>
              <a:off x="1565500" y="1642371"/>
              <a:ext cx="390893"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96" idx="2"/>
            </p:cNvCxnSpPr>
            <p:nvPr/>
          </p:nvCxnSpPr>
          <p:spPr>
            <a:xfrm flipV="1">
              <a:off x="1565500" y="2362451"/>
              <a:ext cx="390893" cy="205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80" idx="6"/>
              <a:endCxn id="97" idx="2"/>
            </p:cNvCxnSpPr>
            <p:nvPr/>
          </p:nvCxnSpPr>
          <p:spPr>
            <a:xfrm>
              <a:off x="1565500" y="2567664"/>
              <a:ext cx="390893" cy="154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a:endCxn id="98" idx="2"/>
            </p:cNvCxnSpPr>
            <p:nvPr/>
          </p:nvCxnSpPr>
          <p:spPr>
            <a:xfrm flipV="1">
              <a:off x="1565500" y="3082531"/>
              <a:ext cx="390893"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81" idx="6"/>
              <a:endCxn id="99" idx="2"/>
            </p:cNvCxnSpPr>
            <p:nvPr/>
          </p:nvCxnSpPr>
          <p:spPr>
            <a:xfrm>
              <a:off x="1565498" y="3442571"/>
              <a:ext cx="3908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a:endCxn id="100" idx="2"/>
            </p:cNvCxnSpPr>
            <p:nvPr/>
          </p:nvCxnSpPr>
          <p:spPr>
            <a:xfrm>
              <a:off x="1565500" y="3442571"/>
              <a:ext cx="390893"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1" idx="6"/>
              <a:endCxn id="79" idx="2"/>
            </p:cNvCxnSpPr>
            <p:nvPr/>
          </p:nvCxnSpPr>
          <p:spPr>
            <a:xfrm flipV="1">
              <a:off x="1565500" y="4162651"/>
              <a:ext cx="390891"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101" idx="6"/>
              <a:endCxn id="102" idx="2"/>
            </p:cNvCxnSpPr>
            <p:nvPr/>
          </p:nvCxnSpPr>
          <p:spPr>
            <a:xfrm>
              <a:off x="1565500" y="4306667"/>
              <a:ext cx="390893"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endCxn id="91" idx="2"/>
            </p:cNvCxnSpPr>
            <p:nvPr/>
          </p:nvCxnSpPr>
          <p:spPr>
            <a:xfrm flipV="1">
              <a:off x="1582493" y="4860398"/>
              <a:ext cx="390892"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a:endCxn id="92" idx="2"/>
            </p:cNvCxnSpPr>
            <p:nvPr/>
          </p:nvCxnSpPr>
          <p:spPr>
            <a:xfrm>
              <a:off x="1582493" y="5220438"/>
              <a:ext cx="390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89" idx="6"/>
              <a:endCxn id="93" idx="2"/>
            </p:cNvCxnSpPr>
            <p:nvPr/>
          </p:nvCxnSpPr>
          <p:spPr>
            <a:xfrm>
              <a:off x="1582492" y="5220438"/>
              <a:ext cx="390893"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a:endCxn id="94" idx="2"/>
            </p:cNvCxnSpPr>
            <p:nvPr/>
          </p:nvCxnSpPr>
          <p:spPr>
            <a:xfrm flipV="1">
              <a:off x="1582493" y="5940518"/>
              <a:ext cx="390892"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95" idx="2"/>
            </p:cNvCxnSpPr>
            <p:nvPr/>
          </p:nvCxnSpPr>
          <p:spPr>
            <a:xfrm>
              <a:off x="1582493" y="6012526"/>
              <a:ext cx="390892"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88" idx="6"/>
              <a:endCxn id="90" idx="2"/>
            </p:cNvCxnSpPr>
            <p:nvPr/>
          </p:nvCxnSpPr>
          <p:spPr>
            <a:xfrm>
              <a:off x="965273" y="5508470"/>
              <a:ext cx="288032"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88" idx="6"/>
              <a:endCxn id="89" idx="2"/>
            </p:cNvCxnSpPr>
            <p:nvPr/>
          </p:nvCxnSpPr>
          <p:spPr>
            <a:xfrm flipV="1">
              <a:off x="965273" y="5220438"/>
              <a:ext cx="288032"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a:endCxn id="81" idx="2"/>
            </p:cNvCxnSpPr>
            <p:nvPr/>
          </p:nvCxnSpPr>
          <p:spPr>
            <a:xfrm>
              <a:off x="948281" y="3442571"/>
              <a:ext cx="2880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77" idx="6"/>
              <a:endCxn id="80" idx="2"/>
            </p:cNvCxnSpPr>
            <p:nvPr/>
          </p:nvCxnSpPr>
          <p:spPr>
            <a:xfrm flipV="1">
              <a:off x="948279" y="2567664"/>
              <a:ext cx="288034" cy="874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a:endCxn id="101" idx="2"/>
            </p:cNvCxnSpPr>
            <p:nvPr/>
          </p:nvCxnSpPr>
          <p:spPr>
            <a:xfrm>
              <a:off x="948281" y="3442571"/>
              <a:ext cx="288032" cy="864096"/>
            </a:xfrm>
            <a:prstGeom prst="line">
              <a:avLst/>
            </a:prstGeom>
          </p:spPr>
          <p:style>
            <a:lnRef idx="1">
              <a:schemeClr val="accent1"/>
            </a:lnRef>
            <a:fillRef idx="0">
              <a:schemeClr val="accent1"/>
            </a:fillRef>
            <a:effectRef idx="0">
              <a:schemeClr val="accent1"/>
            </a:effectRef>
            <a:fontRef idx="minor">
              <a:schemeClr val="tx1"/>
            </a:fontRef>
          </p:style>
        </p:cxnSp>
        <p:sp>
          <p:nvSpPr>
            <p:cNvPr id="127" name="TextBox 95"/>
            <p:cNvSpPr txBox="1"/>
            <p:nvPr/>
          </p:nvSpPr>
          <p:spPr>
            <a:xfrm>
              <a:off x="215521" y="1822391"/>
              <a:ext cx="1103187" cy="307777"/>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dirty="0" smtClean="0"/>
                <a:t>Initial “high”</a:t>
              </a:r>
              <a:endParaRPr lang="en-AU" sz="1400" dirty="0"/>
            </a:p>
          </p:txBody>
        </p:sp>
        <p:sp>
          <p:nvSpPr>
            <p:cNvPr id="128" name="Rectangle 127"/>
            <p:cNvSpPr/>
            <p:nvPr/>
          </p:nvSpPr>
          <p:spPr>
            <a:xfrm>
              <a:off x="193762" y="375764"/>
              <a:ext cx="2448272" cy="1770663"/>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p>
          </p:txBody>
        </p:sp>
        <p:sp>
          <p:nvSpPr>
            <p:cNvPr id="129" name="Rectangle 128"/>
            <p:cNvSpPr/>
            <p:nvPr/>
          </p:nvSpPr>
          <p:spPr>
            <a:xfrm>
              <a:off x="182160" y="4666706"/>
              <a:ext cx="2448272" cy="1777868"/>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p>
          </p:txBody>
        </p:sp>
        <p:sp>
          <p:nvSpPr>
            <p:cNvPr id="130" name="TextBox 98"/>
            <p:cNvSpPr txBox="1"/>
            <p:nvPr/>
          </p:nvSpPr>
          <p:spPr>
            <a:xfrm>
              <a:off x="193762" y="4368802"/>
              <a:ext cx="1066318" cy="307777"/>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dirty="0" smtClean="0"/>
                <a:t>Initial “mid”</a:t>
              </a:r>
              <a:endParaRPr lang="en-AU" sz="1400" dirty="0"/>
            </a:p>
          </p:txBody>
        </p:sp>
        <p:sp>
          <p:nvSpPr>
            <p:cNvPr id="131" name="TextBox 100"/>
            <p:cNvSpPr txBox="1"/>
            <p:nvPr/>
          </p:nvSpPr>
          <p:spPr>
            <a:xfrm>
              <a:off x="203637" y="6104480"/>
              <a:ext cx="1056443" cy="307777"/>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dirty="0" smtClean="0"/>
                <a:t>Initial “low”</a:t>
              </a:r>
              <a:endParaRPr lang="en-AU" sz="1400" dirty="0"/>
            </a:p>
          </p:txBody>
        </p:sp>
        <p:sp>
          <p:nvSpPr>
            <p:cNvPr id="132" name="Rectangle 131"/>
            <p:cNvSpPr/>
            <p:nvPr/>
          </p:nvSpPr>
          <p:spPr>
            <a:xfrm>
              <a:off x="182160" y="2147312"/>
              <a:ext cx="2448272" cy="2519393"/>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p>
          </p:txBody>
        </p:sp>
      </p:grpSp>
      <p:sp>
        <p:nvSpPr>
          <p:cNvPr id="3" name="Date Placeholder 2"/>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688564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88640"/>
            <a:ext cx="3420561" cy="868346"/>
          </a:xfrm>
        </p:spPr>
        <p:txBody>
          <a:bodyPr/>
          <a:lstStyle/>
          <a:p>
            <a:r>
              <a:rPr lang="en-GB" noProof="0" dirty="0" smtClean="0"/>
              <a:t>SO Theory</a:t>
            </a:r>
            <a:r>
              <a:rPr lang="en-GB" sz="1600" noProof="0" dirty="0" smtClean="0"/>
              <a:t>, continued</a:t>
            </a:r>
            <a:endParaRPr lang="en-GB" sz="1600" noProof="0" dirty="0"/>
          </a:p>
        </p:txBody>
      </p:sp>
      <p:sp>
        <p:nvSpPr>
          <p:cNvPr id="4" name="TextBox 7"/>
          <p:cNvSpPr txBox="1"/>
          <p:nvPr/>
        </p:nvSpPr>
        <p:spPr>
          <a:xfrm>
            <a:off x="5292080" y="1052736"/>
            <a:ext cx="3320660" cy="4801315"/>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AU" dirty="0" smtClean="0">
                <a:solidFill>
                  <a:schemeClr val="tx2"/>
                </a:solidFill>
                <a:latin typeface="+mj-lt"/>
              </a:rPr>
              <a:t>Paths are “decomposed” into discrete </a:t>
            </a:r>
            <a:r>
              <a:rPr lang="en-AU" b="1" dirty="0" smtClean="0">
                <a:solidFill>
                  <a:schemeClr val="tx2"/>
                </a:solidFill>
                <a:latin typeface="+mj-lt"/>
              </a:rPr>
              <a:t>scenarios w</a:t>
            </a:r>
            <a:r>
              <a:rPr lang="en-AU" dirty="0" smtClean="0">
                <a:solidFill>
                  <a:schemeClr val="tx2"/>
                </a:solidFill>
                <a:latin typeface="+mj-lt"/>
              </a:rPr>
              <a:t>ith discrete probabilities</a:t>
            </a:r>
          </a:p>
          <a:p>
            <a:pPr marL="285750" indent="-285750">
              <a:buFont typeface="Arial"/>
              <a:buChar char="•"/>
            </a:pPr>
            <a:r>
              <a:rPr lang="en-AU" dirty="0" smtClean="0">
                <a:solidFill>
                  <a:schemeClr val="tx2"/>
                </a:solidFill>
                <a:latin typeface="+mj-lt"/>
              </a:rPr>
              <a:t>Scenariowise</a:t>
            </a:r>
            <a:r>
              <a:rPr lang="en-AU" dirty="0" smtClean="0">
                <a:solidFill>
                  <a:schemeClr val="tx2"/>
                </a:solidFill>
                <a:latin typeface="+mj-lt"/>
              </a:rPr>
              <a:t> decomposition assigns probabilities to each scenario</a:t>
            </a:r>
          </a:p>
          <a:p>
            <a:pPr marL="742950" lvl="1" indent="-285750">
              <a:buFont typeface="Arial"/>
              <a:buChar char="•"/>
            </a:pPr>
            <a:r>
              <a:rPr lang="en-AU" dirty="0" smtClean="0">
                <a:solidFill>
                  <a:schemeClr val="tx2"/>
                </a:solidFill>
                <a:latin typeface="+mj-lt"/>
              </a:rPr>
              <a:t>Similar paths are combined</a:t>
            </a:r>
          </a:p>
          <a:p>
            <a:pPr marL="742950" lvl="1" indent="-285750">
              <a:buFont typeface="Arial"/>
              <a:buChar char="•"/>
            </a:pPr>
            <a:r>
              <a:rPr lang="en-AU" dirty="0" smtClean="0">
                <a:solidFill>
                  <a:schemeClr val="tx2"/>
                </a:solidFill>
                <a:latin typeface="+mj-lt"/>
              </a:rPr>
              <a:t>Unlikely </a:t>
            </a:r>
            <a:r>
              <a:rPr lang="en-AU" dirty="0" smtClean="0">
                <a:solidFill>
                  <a:schemeClr val="tx2"/>
                </a:solidFill>
                <a:latin typeface="+mj-lt"/>
              </a:rPr>
              <a:t>paths are removed</a:t>
            </a:r>
          </a:p>
          <a:p>
            <a:pPr marL="742950" lvl="1" indent="-285750">
              <a:buFont typeface="Arial"/>
              <a:buChar char="•"/>
            </a:pPr>
            <a:r>
              <a:rPr lang="en-AU" dirty="0" smtClean="0">
                <a:solidFill>
                  <a:schemeClr val="tx2"/>
                </a:solidFill>
                <a:latin typeface="+mj-lt"/>
              </a:rPr>
              <a:t>Probabilities are recomputed</a:t>
            </a:r>
          </a:p>
          <a:p>
            <a:pPr marL="285750" indent="-285750">
              <a:buFont typeface="Arial"/>
              <a:buChar char="•"/>
            </a:pPr>
            <a:r>
              <a:rPr lang="en-AU" dirty="0" smtClean="0">
                <a:solidFill>
                  <a:schemeClr val="tx2"/>
                </a:solidFill>
                <a:latin typeface="+mj-lt"/>
              </a:rPr>
              <a:t>For example, it is unlikely that wind can be high during mornings (H1) and, </a:t>
            </a:r>
            <a:r>
              <a:rPr lang="en-AU" dirty="0" smtClean="0">
                <a:solidFill>
                  <a:schemeClr val="tx2"/>
                </a:solidFill>
                <a:latin typeface="+mj-lt"/>
              </a:rPr>
              <a:t>therefore </a:t>
            </a:r>
            <a:r>
              <a:rPr lang="en-AU" dirty="0" smtClean="0">
                <a:solidFill>
                  <a:schemeClr val="tx2"/>
                </a:solidFill>
                <a:latin typeface="+mj-lt"/>
              </a:rPr>
              <a:t>unlikely to be low during the day (M2).</a:t>
            </a:r>
            <a:endParaRPr lang="en-AU" dirty="0">
              <a:solidFill>
                <a:schemeClr val="tx2"/>
              </a:solidFill>
              <a:latin typeface="+mj-lt"/>
            </a:endParaRPr>
          </a:p>
        </p:txBody>
      </p:sp>
      <p:grpSp>
        <p:nvGrpSpPr>
          <p:cNvPr id="183" name="Group 182"/>
          <p:cNvGrpSpPr/>
          <p:nvPr/>
        </p:nvGrpSpPr>
        <p:grpSpPr>
          <a:xfrm>
            <a:off x="3059832" y="2132856"/>
            <a:ext cx="2105981" cy="2797265"/>
            <a:chOff x="2682043" y="2143903"/>
            <a:chExt cx="2279819" cy="3198550"/>
          </a:xfrm>
        </p:grpSpPr>
        <p:sp>
          <p:nvSpPr>
            <p:cNvPr id="73" name="Oval 72"/>
            <p:cNvSpPr/>
            <p:nvPr/>
          </p:nvSpPr>
          <p:spPr>
            <a:xfrm>
              <a:off x="4009038" y="396384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H3</a:t>
              </a:r>
              <a:endParaRPr lang="en-AU" sz="800" dirty="0"/>
            </a:p>
          </p:txBody>
        </p:sp>
        <p:sp>
          <p:nvSpPr>
            <p:cNvPr id="74" name="Oval 73"/>
            <p:cNvSpPr/>
            <p:nvPr/>
          </p:nvSpPr>
          <p:spPr>
            <a:xfrm>
              <a:off x="4009038" y="432388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75" name="Oval 74"/>
            <p:cNvSpPr/>
            <p:nvPr/>
          </p:nvSpPr>
          <p:spPr>
            <a:xfrm>
              <a:off x="4009038" y="468392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L3</a:t>
              </a:r>
              <a:endParaRPr lang="en-AU" sz="800" dirty="0"/>
            </a:p>
          </p:txBody>
        </p:sp>
        <p:sp>
          <p:nvSpPr>
            <p:cNvPr id="76" name="Oval 75"/>
            <p:cNvSpPr/>
            <p:nvPr/>
          </p:nvSpPr>
          <p:spPr>
            <a:xfrm>
              <a:off x="4009038" y="504396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77" name="Oval 76"/>
            <p:cNvSpPr/>
            <p:nvPr/>
          </p:nvSpPr>
          <p:spPr>
            <a:xfrm>
              <a:off x="4009039" y="216364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H3</a:t>
              </a:r>
              <a:endParaRPr lang="en-AU" sz="800" dirty="0"/>
            </a:p>
          </p:txBody>
        </p:sp>
        <p:sp>
          <p:nvSpPr>
            <p:cNvPr id="78" name="Oval 77"/>
            <p:cNvSpPr/>
            <p:nvPr/>
          </p:nvSpPr>
          <p:spPr>
            <a:xfrm>
              <a:off x="4009039" y="252368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79" name="Oval 78"/>
            <p:cNvSpPr/>
            <p:nvPr/>
          </p:nvSpPr>
          <p:spPr>
            <a:xfrm>
              <a:off x="4009039" y="288372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H3</a:t>
              </a:r>
              <a:endParaRPr lang="en-AU" sz="800" dirty="0"/>
            </a:p>
          </p:txBody>
        </p:sp>
        <p:sp>
          <p:nvSpPr>
            <p:cNvPr id="80" name="Oval 79"/>
            <p:cNvSpPr/>
            <p:nvPr/>
          </p:nvSpPr>
          <p:spPr>
            <a:xfrm>
              <a:off x="4009039" y="324376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81" name="Oval 80"/>
            <p:cNvSpPr/>
            <p:nvPr/>
          </p:nvSpPr>
          <p:spPr>
            <a:xfrm>
              <a:off x="4009039" y="360380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L3</a:t>
              </a:r>
              <a:endParaRPr lang="en-AU" sz="800" dirty="0"/>
            </a:p>
          </p:txBody>
        </p:sp>
        <p:sp>
          <p:nvSpPr>
            <p:cNvPr id="82" name="Oval 81"/>
            <p:cNvSpPr/>
            <p:nvPr/>
          </p:nvSpPr>
          <p:spPr>
            <a:xfrm>
              <a:off x="2682043" y="396384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L1</a:t>
              </a:r>
              <a:endParaRPr lang="en-AU" sz="800" dirty="0"/>
            </a:p>
          </p:txBody>
        </p:sp>
        <p:sp>
          <p:nvSpPr>
            <p:cNvPr id="83" name="Oval 82"/>
            <p:cNvSpPr/>
            <p:nvPr/>
          </p:nvSpPr>
          <p:spPr>
            <a:xfrm>
              <a:off x="2682043" y="432388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L1</a:t>
              </a:r>
            </a:p>
          </p:txBody>
        </p:sp>
        <p:sp>
          <p:nvSpPr>
            <p:cNvPr id="84" name="Oval 83"/>
            <p:cNvSpPr/>
            <p:nvPr/>
          </p:nvSpPr>
          <p:spPr>
            <a:xfrm>
              <a:off x="2682043" y="468392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L1</a:t>
              </a:r>
            </a:p>
          </p:txBody>
        </p:sp>
        <p:sp>
          <p:nvSpPr>
            <p:cNvPr id="85" name="Oval 84"/>
            <p:cNvSpPr/>
            <p:nvPr/>
          </p:nvSpPr>
          <p:spPr>
            <a:xfrm>
              <a:off x="2682043" y="504396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L1</a:t>
              </a:r>
            </a:p>
          </p:txBody>
        </p:sp>
        <p:sp>
          <p:nvSpPr>
            <p:cNvPr id="86" name="Oval 85"/>
            <p:cNvSpPr/>
            <p:nvPr/>
          </p:nvSpPr>
          <p:spPr>
            <a:xfrm>
              <a:off x="2682044" y="216364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M1</a:t>
              </a:r>
              <a:endParaRPr lang="en-AU" sz="800" dirty="0"/>
            </a:p>
          </p:txBody>
        </p:sp>
        <p:sp>
          <p:nvSpPr>
            <p:cNvPr id="87" name="Oval 86"/>
            <p:cNvSpPr/>
            <p:nvPr/>
          </p:nvSpPr>
          <p:spPr>
            <a:xfrm>
              <a:off x="2682044" y="252368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M1</a:t>
              </a:r>
            </a:p>
          </p:txBody>
        </p:sp>
        <p:sp>
          <p:nvSpPr>
            <p:cNvPr id="88" name="Oval 87"/>
            <p:cNvSpPr/>
            <p:nvPr/>
          </p:nvSpPr>
          <p:spPr>
            <a:xfrm>
              <a:off x="2682044" y="288372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M1</a:t>
              </a:r>
            </a:p>
          </p:txBody>
        </p:sp>
        <p:sp>
          <p:nvSpPr>
            <p:cNvPr id="89" name="Oval 88"/>
            <p:cNvSpPr/>
            <p:nvPr/>
          </p:nvSpPr>
          <p:spPr>
            <a:xfrm>
              <a:off x="2682044" y="324376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M1</a:t>
              </a:r>
            </a:p>
          </p:txBody>
        </p:sp>
        <p:sp>
          <p:nvSpPr>
            <p:cNvPr id="90" name="Oval 89"/>
            <p:cNvSpPr/>
            <p:nvPr/>
          </p:nvSpPr>
          <p:spPr>
            <a:xfrm>
              <a:off x="2682044" y="360380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M1</a:t>
              </a:r>
            </a:p>
          </p:txBody>
        </p:sp>
        <p:cxnSp>
          <p:nvCxnSpPr>
            <p:cNvPr id="91" name="Straight Connector 90"/>
            <p:cNvCxnSpPr>
              <a:stCxn id="86" idx="6"/>
              <a:endCxn id="77" idx="2"/>
            </p:cNvCxnSpPr>
            <p:nvPr/>
          </p:nvCxnSpPr>
          <p:spPr>
            <a:xfrm>
              <a:off x="3011231" y="2307664"/>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7" idx="6"/>
              <a:endCxn id="78" idx="2"/>
            </p:cNvCxnSpPr>
            <p:nvPr/>
          </p:nvCxnSpPr>
          <p:spPr>
            <a:xfrm>
              <a:off x="3011231" y="2667704"/>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79" idx="2"/>
            </p:cNvCxnSpPr>
            <p:nvPr/>
          </p:nvCxnSpPr>
          <p:spPr>
            <a:xfrm>
              <a:off x="3011231" y="3027744"/>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9" idx="6"/>
              <a:endCxn id="80" idx="2"/>
            </p:cNvCxnSpPr>
            <p:nvPr/>
          </p:nvCxnSpPr>
          <p:spPr>
            <a:xfrm>
              <a:off x="3011231" y="3387784"/>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90" idx="6"/>
              <a:endCxn id="81" idx="2"/>
            </p:cNvCxnSpPr>
            <p:nvPr/>
          </p:nvCxnSpPr>
          <p:spPr>
            <a:xfrm>
              <a:off x="3011231" y="3747824"/>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2" idx="6"/>
              <a:endCxn id="73" idx="2"/>
            </p:cNvCxnSpPr>
            <p:nvPr/>
          </p:nvCxnSpPr>
          <p:spPr>
            <a:xfrm>
              <a:off x="3011230" y="4107864"/>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83" idx="6"/>
              <a:endCxn id="74" idx="2"/>
            </p:cNvCxnSpPr>
            <p:nvPr/>
          </p:nvCxnSpPr>
          <p:spPr>
            <a:xfrm>
              <a:off x="3011230" y="4467904"/>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84" idx="6"/>
              <a:endCxn id="75" idx="2"/>
            </p:cNvCxnSpPr>
            <p:nvPr/>
          </p:nvCxnSpPr>
          <p:spPr>
            <a:xfrm>
              <a:off x="3011230" y="4827944"/>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85" idx="6"/>
              <a:endCxn id="76" idx="2"/>
            </p:cNvCxnSpPr>
            <p:nvPr/>
          </p:nvCxnSpPr>
          <p:spPr>
            <a:xfrm>
              <a:off x="3011230" y="5187984"/>
              <a:ext cx="997808" cy="0"/>
            </a:xfrm>
            <a:prstGeom prst="line">
              <a:avLst/>
            </a:prstGeom>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3330115" y="396384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101" name="Oval 100"/>
            <p:cNvSpPr/>
            <p:nvPr/>
          </p:nvSpPr>
          <p:spPr>
            <a:xfrm>
              <a:off x="3330115" y="432388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102" name="Oval 101"/>
            <p:cNvSpPr/>
            <p:nvPr/>
          </p:nvSpPr>
          <p:spPr>
            <a:xfrm>
              <a:off x="3330115" y="468392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103" name="Oval 102"/>
            <p:cNvSpPr/>
            <p:nvPr/>
          </p:nvSpPr>
          <p:spPr>
            <a:xfrm>
              <a:off x="3330115" y="504396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104" name="Oval 103"/>
            <p:cNvSpPr/>
            <p:nvPr/>
          </p:nvSpPr>
          <p:spPr>
            <a:xfrm>
              <a:off x="3330116" y="216364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H2</a:t>
              </a:r>
              <a:endParaRPr lang="en-AU" sz="800" dirty="0"/>
            </a:p>
          </p:txBody>
        </p:sp>
        <p:sp>
          <p:nvSpPr>
            <p:cNvPr id="105" name="Oval 104"/>
            <p:cNvSpPr/>
            <p:nvPr/>
          </p:nvSpPr>
          <p:spPr>
            <a:xfrm>
              <a:off x="3330116" y="252368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H2</a:t>
              </a:r>
            </a:p>
          </p:txBody>
        </p:sp>
        <p:sp>
          <p:nvSpPr>
            <p:cNvPr id="106" name="Oval 105"/>
            <p:cNvSpPr/>
            <p:nvPr/>
          </p:nvSpPr>
          <p:spPr>
            <a:xfrm>
              <a:off x="3330116" y="288372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107" name="Oval 106"/>
            <p:cNvSpPr/>
            <p:nvPr/>
          </p:nvSpPr>
          <p:spPr>
            <a:xfrm>
              <a:off x="3330116" y="324376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M2</a:t>
              </a:r>
            </a:p>
          </p:txBody>
        </p:sp>
        <p:sp>
          <p:nvSpPr>
            <p:cNvPr id="108" name="Oval 107"/>
            <p:cNvSpPr/>
            <p:nvPr/>
          </p:nvSpPr>
          <p:spPr>
            <a:xfrm>
              <a:off x="3330116" y="360380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M2</a:t>
              </a:r>
            </a:p>
          </p:txBody>
        </p:sp>
        <p:sp>
          <p:nvSpPr>
            <p:cNvPr id="109" name="TextBox 145"/>
            <p:cNvSpPr txBox="1"/>
            <p:nvPr/>
          </p:nvSpPr>
          <p:spPr>
            <a:xfrm>
              <a:off x="4482244" y="2143903"/>
              <a:ext cx="478016" cy="307777"/>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dirty="0" smtClean="0"/>
                <a:t>P(1)</a:t>
              </a:r>
            </a:p>
          </p:txBody>
        </p:sp>
        <p:sp>
          <p:nvSpPr>
            <p:cNvPr id="110" name="TextBox 146"/>
            <p:cNvSpPr txBox="1"/>
            <p:nvPr/>
          </p:nvSpPr>
          <p:spPr>
            <a:xfrm>
              <a:off x="4482244" y="5034676"/>
              <a:ext cx="479618" cy="307777"/>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dirty="0" smtClean="0"/>
                <a:t>p(9)</a:t>
              </a:r>
            </a:p>
          </p:txBody>
        </p:sp>
        <p:sp>
          <p:nvSpPr>
            <p:cNvPr id="111" name="TextBox 147"/>
            <p:cNvSpPr txBox="1"/>
            <p:nvPr/>
          </p:nvSpPr>
          <p:spPr>
            <a:xfrm>
              <a:off x="4482244" y="2523688"/>
              <a:ext cx="478016" cy="307777"/>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dirty="0" smtClean="0"/>
                <a:t>P(2)</a:t>
              </a:r>
            </a:p>
          </p:txBody>
        </p:sp>
        <p:sp>
          <p:nvSpPr>
            <p:cNvPr id="112" name="TextBox 148"/>
            <p:cNvSpPr txBox="1"/>
            <p:nvPr/>
          </p:nvSpPr>
          <p:spPr>
            <a:xfrm>
              <a:off x="4482244" y="2863983"/>
              <a:ext cx="478016" cy="307777"/>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dirty="0" smtClean="0"/>
                <a:t>P(3)</a:t>
              </a:r>
            </a:p>
          </p:txBody>
        </p:sp>
        <p:cxnSp>
          <p:nvCxnSpPr>
            <p:cNvPr id="113" name="Straight Connector 112"/>
            <p:cNvCxnSpPr/>
            <p:nvPr/>
          </p:nvCxnSpPr>
          <p:spPr>
            <a:xfrm>
              <a:off x="4722053" y="3243768"/>
              <a:ext cx="0" cy="1584176"/>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0C21FC4B-1745-4386-9346-9C05CBA56813}" type="slidenum">
              <a:rPr lang="en-GB" smtClean="0"/>
              <a:pPr/>
              <a:t>27</a:t>
            </a:fld>
            <a:endParaRPr lang="en-GB" dirty="0"/>
          </a:p>
        </p:txBody>
      </p:sp>
      <p:grpSp>
        <p:nvGrpSpPr>
          <p:cNvPr id="114" name="Group 113"/>
          <p:cNvGrpSpPr/>
          <p:nvPr/>
        </p:nvGrpSpPr>
        <p:grpSpPr>
          <a:xfrm>
            <a:off x="395536" y="980728"/>
            <a:ext cx="1540373" cy="5299692"/>
            <a:chOff x="3823715" y="433564"/>
            <a:chExt cx="1656184" cy="6048672"/>
          </a:xfrm>
        </p:grpSpPr>
        <p:sp>
          <p:nvSpPr>
            <p:cNvPr id="115" name="Oval 114"/>
            <p:cNvSpPr/>
            <p:nvPr/>
          </p:nvSpPr>
          <p:spPr>
            <a:xfrm>
              <a:off x="5150710" y="403396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M3</a:t>
              </a:r>
            </a:p>
          </p:txBody>
        </p:sp>
        <p:sp>
          <p:nvSpPr>
            <p:cNvPr id="116" name="Oval 115"/>
            <p:cNvSpPr/>
            <p:nvPr/>
          </p:nvSpPr>
          <p:spPr>
            <a:xfrm>
              <a:off x="5150712" y="43356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H3</a:t>
              </a:r>
            </a:p>
          </p:txBody>
        </p:sp>
        <p:sp>
          <p:nvSpPr>
            <p:cNvPr id="117" name="Oval 116"/>
            <p:cNvSpPr/>
            <p:nvPr/>
          </p:nvSpPr>
          <p:spPr>
            <a:xfrm>
              <a:off x="5150712" y="79360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M3</a:t>
              </a:r>
            </a:p>
          </p:txBody>
        </p:sp>
        <p:sp>
          <p:nvSpPr>
            <p:cNvPr id="118" name="Oval 117"/>
            <p:cNvSpPr/>
            <p:nvPr/>
          </p:nvSpPr>
          <p:spPr>
            <a:xfrm>
              <a:off x="5150712" y="115364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H3</a:t>
              </a:r>
            </a:p>
          </p:txBody>
        </p:sp>
        <p:sp>
          <p:nvSpPr>
            <p:cNvPr id="119" name="Oval 118"/>
            <p:cNvSpPr/>
            <p:nvPr/>
          </p:nvSpPr>
          <p:spPr>
            <a:xfrm>
              <a:off x="5150712" y="151368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M3</a:t>
              </a:r>
            </a:p>
          </p:txBody>
        </p:sp>
        <p:sp>
          <p:nvSpPr>
            <p:cNvPr id="120" name="Oval 119"/>
            <p:cNvSpPr/>
            <p:nvPr/>
          </p:nvSpPr>
          <p:spPr>
            <a:xfrm>
              <a:off x="5150712" y="187372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L3</a:t>
              </a:r>
            </a:p>
          </p:txBody>
        </p:sp>
        <p:sp>
          <p:nvSpPr>
            <p:cNvPr id="121" name="Oval 120"/>
            <p:cNvSpPr/>
            <p:nvPr/>
          </p:nvSpPr>
          <p:spPr>
            <a:xfrm>
              <a:off x="5150711" y="475404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H3</a:t>
              </a:r>
              <a:endParaRPr lang="en-AU" sz="800" dirty="0"/>
            </a:p>
          </p:txBody>
        </p:sp>
        <p:sp>
          <p:nvSpPr>
            <p:cNvPr id="122" name="Oval 121"/>
            <p:cNvSpPr/>
            <p:nvPr/>
          </p:nvSpPr>
          <p:spPr>
            <a:xfrm>
              <a:off x="5150711" y="511408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123" name="Oval 122"/>
            <p:cNvSpPr/>
            <p:nvPr/>
          </p:nvSpPr>
          <p:spPr>
            <a:xfrm>
              <a:off x="5150711" y="547412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L3</a:t>
              </a:r>
              <a:endParaRPr lang="en-AU" sz="800" dirty="0"/>
            </a:p>
          </p:txBody>
        </p:sp>
        <p:sp>
          <p:nvSpPr>
            <p:cNvPr id="124" name="Oval 123"/>
            <p:cNvSpPr/>
            <p:nvPr/>
          </p:nvSpPr>
          <p:spPr>
            <a:xfrm>
              <a:off x="5150711" y="583416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125" name="Oval 124"/>
            <p:cNvSpPr/>
            <p:nvPr/>
          </p:nvSpPr>
          <p:spPr>
            <a:xfrm>
              <a:off x="5150711" y="619420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L3</a:t>
              </a:r>
            </a:p>
          </p:txBody>
        </p:sp>
        <p:sp>
          <p:nvSpPr>
            <p:cNvPr id="126" name="Oval 125"/>
            <p:cNvSpPr/>
            <p:nvPr/>
          </p:nvSpPr>
          <p:spPr>
            <a:xfrm>
              <a:off x="5150712" y="223376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H3</a:t>
              </a:r>
              <a:endParaRPr lang="en-AU" sz="800" dirty="0"/>
            </a:p>
          </p:txBody>
        </p:sp>
        <p:sp>
          <p:nvSpPr>
            <p:cNvPr id="127" name="Oval 126"/>
            <p:cNvSpPr/>
            <p:nvPr/>
          </p:nvSpPr>
          <p:spPr>
            <a:xfrm>
              <a:off x="5150712" y="259380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128" name="Oval 127"/>
            <p:cNvSpPr/>
            <p:nvPr/>
          </p:nvSpPr>
          <p:spPr>
            <a:xfrm>
              <a:off x="5150712" y="295384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H3</a:t>
              </a:r>
              <a:endParaRPr lang="en-AU" sz="800" dirty="0"/>
            </a:p>
          </p:txBody>
        </p:sp>
        <p:sp>
          <p:nvSpPr>
            <p:cNvPr id="129" name="Oval 128"/>
            <p:cNvSpPr/>
            <p:nvPr/>
          </p:nvSpPr>
          <p:spPr>
            <a:xfrm>
              <a:off x="5150712" y="331388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130" name="Oval 129"/>
            <p:cNvSpPr/>
            <p:nvPr/>
          </p:nvSpPr>
          <p:spPr>
            <a:xfrm>
              <a:off x="5150712" y="367392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L3</a:t>
              </a:r>
              <a:endParaRPr lang="en-AU" sz="800" dirty="0"/>
            </a:p>
          </p:txBody>
        </p:sp>
        <p:sp>
          <p:nvSpPr>
            <p:cNvPr id="131" name="Oval 130"/>
            <p:cNvSpPr/>
            <p:nvPr/>
          </p:nvSpPr>
          <p:spPr>
            <a:xfrm>
              <a:off x="5150712" y="439400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L3</a:t>
              </a:r>
            </a:p>
          </p:txBody>
        </p:sp>
        <p:sp>
          <p:nvSpPr>
            <p:cNvPr id="132" name="Oval 131"/>
            <p:cNvSpPr/>
            <p:nvPr/>
          </p:nvSpPr>
          <p:spPr>
            <a:xfrm>
              <a:off x="3823715" y="403396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M1</a:t>
              </a:r>
            </a:p>
          </p:txBody>
        </p:sp>
        <p:sp>
          <p:nvSpPr>
            <p:cNvPr id="133" name="Oval 132"/>
            <p:cNvSpPr/>
            <p:nvPr/>
          </p:nvSpPr>
          <p:spPr>
            <a:xfrm>
              <a:off x="3823717" y="433564"/>
              <a:ext cx="329187" cy="288032"/>
            </a:xfrm>
            <a:prstGeom prst="ellipse">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H1</a:t>
              </a:r>
              <a:endParaRPr lang="en-AU" sz="800" dirty="0"/>
            </a:p>
          </p:txBody>
        </p:sp>
        <p:sp>
          <p:nvSpPr>
            <p:cNvPr id="134" name="Oval 133"/>
            <p:cNvSpPr/>
            <p:nvPr/>
          </p:nvSpPr>
          <p:spPr>
            <a:xfrm>
              <a:off x="3823717" y="793604"/>
              <a:ext cx="329187" cy="288032"/>
            </a:xfrm>
            <a:prstGeom prst="ellipse">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H1</a:t>
              </a:r>
            </a:p>
          </p:txBody>
        </p:sp>
        <p:sp>
          <p:nvSpPr>
            <p:cNvPr id="135" name="Oval 134"/>
            <p:cNvSpPr/>
            <p:nvPr/>
          </p:nvSpPr>
          <p:spPr>
            <a:xfrm>
              <a:off x="3823717" y="1153644"/>
              <a:ext cx="329187" cy="288032"/>
            </a:xfrm>
            <a:prstGeom prst="ellipse">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H1</a:t>
              </a:r>
            </a:p>
          </p:txBody>
        </p:sp>
        <p:sp>
          <p:nvSpPr>
            <p:cNvPr id="136" name="Oval 135"/>
            <p:cNvSpPr/>
            <p:nvPr/>
          </p:nvSpPr>
          <p:spPr>
            <a:xfrm>
              <a:off x="3823717" y="1513684"/>
              <a:ext cx="329187" cy="288032"/>
            </a:xfrm>
            <a:prstGeom prst="ellipse">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H1</a:t>
              </a:r>
            </a:p>
          </p:txBody>
        </p:sp>
        <p:sp>
          <p:nvSpPr>
            <p:cNvPr id="137" name="Oval 136"/>
            <p:cNvSpPr/>
            <p:nvPr/>
          </p:nvSpPr>
          <p:spPr>
            <a:xfrm>
              <a:off x="3823717" y="1873724"/>
              <a:ext cx="329187" cy="288032"/>
            </a:xfrm>
            <a:prstGeom prst="ellipse">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H1</a:t>
              </a:r>
            </a:p>
          </p:txBody>
        </p:sp>
        <p:sp>
          <p:nvSpPr>
            <p:cNvPr id="138" name="Oval 137"/>
            <p:cNvSpPr/>
            <p:nvPr/>
          </p:nvSpPr>
          <p:spPr>
            <a:xfrm>
              <a:off x="3823716" y="475404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L1</a:t>
              </a:r>
              <a:endParaRPr lang="en-AU" sz="800" dirty="0"/>
            </a:p>
          </p:txBody>
        </p:sp>
        <p:sp>
          <p:nvSpPr>
            <p:cNvPr id="139" name="Oval 138"/>
            <p:cNvSpPr/>
            <p:nvPr/>
          </p:nvSpPr>
          <p:spPr>
            <a:xfrm>
              <a:off x="3823716" y="511408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L1</a:t>
              </a:r>
            </a:p>
          </p:txBody>
        </p:sp>
        <p:sp>
          <p:nvSpPr>
            <p:cNvPr id="140" name="Oval 139"/>
            <p:cNvSpPr/>
            <p:nvPr/>
          </p:nvSpPr>
          <p:spPr>
            <a:xfrm>
              <a:off x="3823716" y="547412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L1</a:t>
              </a:r>
            </a:p>
          </p:txBody>
        </p:sp>
        <p:sp>
          <p:nvSpPr>
            <p:cNvPr id="141" name="Oval 140"/>
            <p:cNvSpPr/>
            <p:nvPr/>
          </p:nvSpPr>
          <p:spPr>
            <a:xfrm>
              <a:off x="3823716" y="583416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L1</a:t>
              </a:r>
            </a:p>
          </p:txBody>
        </p:sp>
        <p:sp>
          <p:nvSpPr>
            <p:cNvPr id="142" name="Oval 141"/>
            <p:cNvSpPr/>
            <p:nvPr/>
          </p:nvSpPr>
          <p:spPr>
            <a:xfrm>
              <a:off x="3823716" y="619420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L1</a:t>
              </a:r>
            </a:p>
          </p:txBody>
        </p:sp>
        <p:sp>
          <p:nvSpPr>
            <p:cNvPr id="143" name="Oval 142"/>
            <p:cNvSpPr/>
            <p:nvPr/>
          </p:nvSpPr>
          <p:spPr>
            <a:xfrm>
              <a:off x="3823717" y="223376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M1</a:t>
              </a:r>
              <a:endParaRPr lang="en-AU" sz="800" dirty="0"/>
            </a:p>
          </p:txBody>
        </p:sp>
        <p:sp>
          <p:nvSpPr>
            <p:cNvPr id="144" name="Oval 143"/>
            <p:cNvSpPr/>
            <p:nvPr/>
          </p:nvSpPr>
          <p:spPr>
            <a:xfrm>
              <a:off x="3823717" y="259380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M1</a:t>
              </a:r>
            </a:p>
          </p:txBody>
        </p:sp>
        <p:sp>
          <p:nvSpPr>
            <p:cNvPr id="145" name="Oval 144"/>
            <p:cNvSpPr/>
            <p:nvPr/>
          </p:nvSpPr>
          <p:spPr>
            <a:xfrm>
              <a:off x="3823717" y="295384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M1</a:t>
              </a:r>
            </a:p>
          </p:txBody>
        </p:sp>
        <p:sp>
          <p:nvSpPr>
            <p:cNvPr id="146" name="Oval 145"/>
            <p:cNvSpPr/>
            <p:nvPr/>
          </p:nvSpPr>
          <p:spPr>
            <a:xfrm>
              <a:off x="3823717" y="331388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M1</a:t>
              </a:r>
            </a:p>
          </p:txBody>
        </p:sp>
        <p:sp>
          <p:nvSpPr>
            <p:cNvPr id="147" name="Oval 146"/>
            <p:cNvSpPr/>
            <p:nvPr/>
          </p:nvSpPr>
          <p:spPr>
            <a:xfrm>
              <a:off x="3823717" y="367392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M1</a:t>
              </a:r>
            </a:p>
          </p:txBody>
        </p:sp>
        <p:sp>
          <p:nvSpPr>
            <p:cNvPr id="148" name="Oval 147"/>
            <p:cNvSpPr/>
            <p:nvPr/>
          </p:nvSpPr>
          <p:spPr>
            <a:xfrm>
              <a:off x="3823717" y="439400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M1</a:t>
              </a:r>
            </a:p>
          </p:txBody>
        </p:sp>
        <p:cxnSp>
          <p:nvCxnSpPr>
            <p:cNvPr id="149" name="Straight Connector 148"/>
            <p:cNvCxnSpPr>
              <a:stCxn id="133" idx="6"/>
              <a:endCxn id="116" idx="2"/>
            </p:cNvCxnSpPr>
            <p:nvPr/>
          </p:nvCxnSpPr>
          <p:spPr>
            <a:xfrm>
              <a:off x="4152904" y="57758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34" idx="6"/>
              <a:endCxn id="117" idx="2"/>
            </p:cNvCxnSpPr>
            <p:nvPr/>
          </p:nvCxnSpPr>
          <p:spPr>
            <a:xfrm>
              <a:off x="4152904" y="93762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35" idx="6"/>
              <a:endCxn id="118" idx="2"/>
            </p:cNvCxnSpPr>
            <p:nvPr/>
          </p:nvCxnSpPr>
          <p:spPr>
            <a:xfrm>
              <a:off x="4152904" y="129766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36" idx="6"/>
              <a:endCxn id="119" idx="2"/>
            </p:cNvCxnSpPr>
            <p:nvPr/>
          </p:nvCxnSpPr>
          <p:spPr>
            <a:xfrm>
              <a:off x="4152904" y="165770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37" idx="6"/>
              <a:endCxn id="120" idx="2"/>
            </p:cNvCxnSpPr>
            <p:nvPr/>
          </p:nvCxnSpPr>
          <p:spPr>
            <a:xfrm>
              <a:off x="4152904" y="201774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43" idx="6"/>
              <a:endCxn id="126" idx="2"/>
            </p:cNvCxnSpPr>
            <p:nvPr/>
          </p:nvCxnSpPr>
          <p:spPr>
            <a:xfrm>
              <a:off x="4152904" y="237778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44" idx="6"/>
              <a:endCxn id="127" idx="2"/>
            </p:cNvCxnSpPr>
            <p:nvPr/>
          </p:nvCxnSpPr>
          <p:spPr>
            <a:xfrm>
              <a:off x="4152904" y="273782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a:endCxn id="128" idx="2"/>
            </p:cNvCxnSpPr>
            <p:nvPr/>
          </p:nvCxnSpPr>
          <p:spPr>
            <a:xfrm>
              <a:off x="4152904" y="309786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46" idx="6"/>
              <a:endCxn id="129" idx="2"/>
            </p:cNvCxnSpPr>
            <p:nvPr/>
          </p:nvCxnSpPr>
          <p:spPr>
            <a:xfrm>
              <a:off x="4152904" y="345790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147" idx="6"/>
              <a:endCxn id="130" idx="2"/>
            </p:cNvCxnSpPr>
            <p:nvPr/>
          </p:nvCxnSpPr>
          <p:spPr>
            <a:xfrm>
              <a:off x="4152904" y="381794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32" idx="6"/>
              <a:endCxn id="115" idx="2"/>
            </p:cNvCxnSpPr>
            <p:nvPr/>
          </p:nvCxnSpPr>
          <p:spPr>
            <a:xfrm>
              <a:off x="4152902" y="417798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48" idx="6"/>
              <a:endCxn id="131" idx="2"/>
            </p:cNvCxnSpPr>
            <p:nvPr/>
          </p:nvCxnSpPr>
          <p:spPr>
            <a:xfrm>
              <a:off x="4152904" y="453802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138" idx="6"/>
              <a:endCxn id="121" idx="2"/>
            </p:cNvCxnSpPr>
            <p:nvPr/>
          </p:nvCxnSpPr>
          <p:spPr>
            <a:xfrm>
              <a:off x="4152903" y="489806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39" idx="6"/>
              <a:endCxn id="122" idx="2"/>
            </p:cNvCxnSpPr>
            <p:nvPr/>
          </p:nvCxnSpPr>
          <p:spPr>
            <a:xfrm>
              <a:off x="4152903" y="525810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40" idx="6"/>
              <a:endCxn id="123" idx="2"/>
            </p:cNvCxnSpPr>
            <p:nvPr/>
          </p:nvCxnSpPr>
          <p:spPr>
            <a:xfrm>
              <a:off x="4152903" y="561814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41" idx="6"/>
              <a:endCxn id="124" idx="2"/>
            </p:cNvCxnSpPr>
            <p:nvPr/>
          </p:nvCxnSpPr>
          <p:spPr>
            <a:xfrm>
              <a:off x="4152903" y="597818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42" idx="6"/>
              <a:endCxn id="125" idx="2"/>
            </p:cNvCxnSpPr>
            <p:nvPr/>
          </p:nvCxnSpPr>
          <p:spPr>
            <a:xfrm>
              <a:off x="4152903" y="6338220"/>
              <a:ext cx="997808" cy="0"/>
            </a:xfrm>
            <a:prstGeom prst="line">
              <a:avLst/>
            </a:prstGeom>
          </p:spPr>
          <p:style>
            <a:lnRef idx="1">
              <a:schemeClr val="accent1"/>
            </a:lnRef>
            <a:fillRef idx="0">
              <a:schemeClr val="accent1"/>
            </a:fillRef>
            <a:effectRef idx="0">
              <a:schemeClr val="accent1"/>
            </a:effectRef>
            <a:fontRef idx="minor">
              <a:schemeClr val="tx1"/>
            </a:fontRef>
          </p:style>
        </p:cxnSp>
        <p:sp>
          <p:nvSpPr>
            <p:cNvPr id="166" name="Oval 165"/>
            <p:cNvSpPr/>
            <p:nvPr/>
          </p:nvSpPr>
          <p:spPr>
            <a:xfrm>
              <a:off x="4471787" y="4033964"/>
              <a:ext cx="329187" cy="288032"/>
            </a:xfrm>
            <a:prstGeom prst="ellipse">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L2</a:t>
              </a:r>
            </a:p>
          </p:txBody>
        </p:sp>
        <p:sp>
          <p:nvSpPr>
            <p:cNvPr id="167" name="Oval 166"/>
            <p:cNvSpPr/>
            <p:nvPr/>
          </p:nvSpPr>
          <p:spPr>
            <a:xfrm>
              <a:off x="4471789" y="43356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H2</a:t>
              </a:r>
            </a:p>
          </p:txBody>
        </p:sp>
        <p:sp>
          <p:nvSpPr>
            <p:cNvPr id="168" name="Oval 167"/>
            <p:cNvSpPr/>
            <p:nvPr/>
          </p:nvSpPr>
          <p:spPr>
            <a:xfrm>
              <a:off x="4471789" y="79360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H2</a:t>
              </a:r>
            </a:p>
          </p:txBody>
        </p:sp>
        <p:sp>
          <p:nvSpPr>
            <p:cNvPr id="169" name="Oval 168"/>
            <p:cNvSpPr/>
            <p:nvPr/>
          </p:nvSpPr>
          <p:spPr>
            <a:xfrm>
              <a:off x="4471789" y="115364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M2</a:t>
              </a:r>
            </a:p>
          </p:txBody>
        </p:sp>
        <p:sp>
          <p:nvSpPr>
            <p:cNvPr id="170" name="Oval 169"/>
            <p:cNvSpPr/>
            <p:nvPr/>
          </p:nvSpPr>
          <p:spPr>
            <a:xfrm>
              <a:off x="4471789" y="151368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M2</a:t>
              </a:r>
            </a:p>
          </p:txBody>
        </p:sp>
        <p:sp>
          <p:nvSpPr>
            <p:cNvPr id="171" name="Oval 170"/>
            <p:cNvSpPr/>
            <p:nvPr/>
          </p:nvSpPr>
          <p:spPr>
            <a:xfrm>
              <a:off x="4471789" y="187372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M2</a:t>
              </a:r>
            </a:p>
          </p:txBody>
        </p:sp>
        <p:sp>
          <p:nvSpPr>
            <p:cNvPr id="172" name="Oval 171"/>
            <p:cNvSpPr/>
            <p:nvPr/>
          </p:nvSpPr>
          <p:spPr>
            <a:xfrm>
              <a:off x="4471788" y="475404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173" name="Oval 172"/>
            <p:cNvSpPr/>
            <p:nvPr/>
          </p:nvSpPr>
          <p:spPr>
            <a:xfrm>
              <a:off x="4471788" y="511408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174" name="Oval 173"/>
            <p:cNvSpPr/>
            <p:nvPr/>
          </p:nvSpPr>
          <p:spPr>
            <a:xfrm>
              <a:off x="4471788" y="547412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175" name="Oval 174"/>
            <p:cNvSpPr/>
            <p:nvPr/>
          </p:nvSpPr>
          <p:spPr>
            <a:xfrm>
              <a:off x="4471788" y="583416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176" name="Oval 175"/>
            <p:cNvSpPr/>
            <p:nvPr/>
          </p:nvSpPr>
          <p:spPr>
            <a:xfrm>
              <a:off x="4486751" y="6194204"/>
              <a:ext cx="299261" cy="288032"/>
            </a:xfrm>
            <a:prstGeom prst="ellipse">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L2</a:t>
              </a:r>
            </a:p>
          </p:txBody>
        </p:sp>
        <p:sp>
          <p:nvSpPr>
            <p:cNvPr id="177" name="Oval 176"/>
            <p:cNvSpPr/>
            <p:nvPr/>
          </p:nvSpPr>
          <p:spPr>
            <a:xfrm>
              <a:off x="4471789" y="223376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H2</a:t>
              </a:r>
              <a:endParaRPr lang="en-AU" sz="800" dirty="0"/>
            </a:p>
          </p:txBody>
        </p:sp>
        <p:sp>
          <p:nvSpPr>
            <p:cNvPr id="178" name="Oval 177"/>
            <p:cNvSpPr/>
            <p:nvPr/>
          </p:nvSpPr>
          <p:spPr>
            <a:xfrm>
              <a:off x="4471789" y="259380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H2</a:t>
              </a:r>
            </a:p>
          </p:txBody>
        </p:sp>
        <p:sp>
          <p:nvSpPr>
            <p:cNvPr id="179" name="Oval 178"/>
            <p:cNvSpPr/>
            <p:nvPr/>
          </p:nvSpPr>
          <p:spPr>
            <a:xfrm>
              <a:off x="4471789" y="295384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180" name="Oval 179"/>
            <p:cNvSpPr/>
            <p:nvPr/>
          </p:nvSpPr>
          <p:spPr>
            <a:xfrm>
              <a:off x="4471789" y="331388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M2</a:t>
              </a:r>
            </a:p>
          </p:txBody>
        </p:sp>
        <p:sp>
          <p:nvSpPr>
            <p:cNvPr id="181" name="Oval 180"/>
            <p:cNvSpPr/>
            <p:nvPr/>
          </p:nvSpPr>
          <p:spPr>
            <a:xfrm>
              <a:off x="4471789" y="367392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M2</a:t>
              </a:r>
            </a:p>
          </p:txBody>
        </p:sp>
        <p:sp>
          <p:nvSpPr>
            <p:cNvPr id="182" name="Oval 181"/>
            <p:cNvSpPr/>
            <p:nvPr/>
          </p:nvSpPr>
          <p:spPr>
            <a:xfrm>
              <a:off x="4471789" y="4394004"/>
              <a:ext cx="329187" cy="288032"/>
            </a:xfrm>
            <a:prstGeom prst="ellipse">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L2</a:t>
              </a:r>
            </a:p>
          </p:txBody>
        </p:sp>
      </p:grpSp>
      <p:sp>
        <p:nvSpPr>
          <p:cNvPr id="184" name="Right Arrow 183"/>
          <p:cNvSpPr/>
          <p:nvPr/>
        </p:nvSpPr>
        <p:spPr>
          <a:xfrm>
            <a:off x="2123728" y="3212976"/>
            <a:ext cx="720080" cy="432048"/>
          </a:xfrm>
          <a:prstGeom prst="rightArrow">
            <a:avLst/>
          </a:prstGeom>
          <a:gradFill flip="none" rotWithShape="1">
            <a:gsLst>
              <a:gs pos="0">
                <a:schemeClr val="tx2">
                  <a:lumMod val="40000"/>
                  <a:lumOff val="60000"/>
                </a:schemeClr>
              </a:gs>
              <a:gs pos="100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44487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 name="Group 173"/>
          <p:cNvGrpSpPr/>
          <p:nvPr/>
        </p:nvGrpSpPr>
        <p:grpSpPr>
          <a:xfrm>
            <a:off x="539552" y="1124744"/>
            <a:ext cx="2304256" cy="4464496"/>
            <a:chOff x="182160" y="375764"/>
            <a:chExt cx="2459874" cy="6068810"/>
          </a:xfrm>
        </p:grpSpPr>
        <p:sp>
          <p:nvSpPr>
            <p:cNvPr id="4" name="Oval 3"/>
            <p:cNvSpPr/>
            <p:nvPr/>
          </p:nvSpPr>
          <p:spPr>
            <a:xfrm>
              <a:off x="619094" y="113831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H1</a:t>
              </a:r>
              <a:endParaRPr lang="en-AU" sz="800" dirty="0"/>
            </a:p>
          </p:txBody>
        </p:sp>
        <p:sp>
          <p:nvSpPr>
            <p:cNvPr id="5" name="Oval 4"/>
            <p:cNvSpPr/>
            <p:nvPr/>
          </p:nvSpPr>
          <p:spPr>
            <a:xfrm>
              <a:off x="619092" y="329855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M1</a:t>
              </a:r>
              <a:endParaRPr lang="en-AU" sz="800" dirty="0"/>
            </a:p>
          </p:txBody>
        </p:sp>
        <p:sp>
          <p:nvSpPr>
            <p:cNvPr id="6" name="Oval 5"/>
            <p:cNvSpPr/>
            <p:nvPr/>
          </p:nvSpPr>
          <p:spPr>
            <a:xfrm>
              <a:off x="1236313" y="706267"/>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H2</a:t>
              </a:r>
              <a:endParaRPr lang="en-AU" sz="800" dirty="0"/>
            </a:p>
          </p:txBody>
        </p:sp>
        <p:sp>
          <p:nvSpPr>
            <p:cNvPr id="7" name="Oval 6"/>
            <p:cNvSpPr/>
            <p:nvPr/>
          </p:nvSpPr>
          <p:spPr>
            <a:xfrm>
              <a:off x="1956391" y="401863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8" name="Oval 7"/>
            <p:cNvSpPr/>
            <p:nvPr/>
          </p:nvSpPr>
          <p:spPr>
            <a:xfrm>
              <a:off x="1236313" y="242364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H2</a:t>
              </a:r>
              <a:endParaRPr lang="en-AU" sz="800" dirty="0"/>
            </a:p>
          </p:txBody>
        </p:sp>
        <p:sp>
          <p:nvSpPr>
            <p:cNvPr id="9" name="Oval 8"/>
            <p:cNvSpPr/>
            <p:nvPr/>
          </p:nvSpPr>
          <p:spPr>
            <a:xfrm>
              <a:off x="1236311" y="329855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10" name="Oval 9"/>
            <p:cNvSpPr/>
            <p:nvPr/>
          </p:nvSpPr>
          <p:spPr>
            <a:xfrm>
              <a:off x="1236313" y="149835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11" name="Oval 10"/>
            <p:cNvSpPr/>
            <p:nvPr/>
          </p:nvSpPr>
          <p:spPr>
            <a:xfrm>
              <a:off x="1956393" y="41823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H3</a:t>
              </a:r>
              <a:endParaRPr lang="en-AU" sz="800" dirty="0"/>
            </a:p>
          </p:txBody>
        </p:sp>
        <p:sp>
          <p:nvSpPr>
            <p:cNvPr id="12" name="Oval 11"/>
            <p:cNvSpPr/>
            <p:nvPr/>
          </p:nvSpPr>
          <p:spPr>
            <a:xfrm>
              <a:off x="1956393" y="77827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13" name="Oval 12"/>
            <p:cNvSpPr/>
            <p:nvPr/>
          </p:nvSpPr>
          <p:spPr>
            <a:xfrm>
              <a:off x="1956393" y="113831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H3</a:t>
              </a:r>
              <a:endParaRPr lang="en-AU" sz="800" dirty="0"/>
            </a:p>
          </p:txBody>
        </p:sp>
        <p:sp>
          <p:nvSpPr>
            <p:cNvPr id="14" name="Oval 13"/>
            <p:cNvSpPr/>
            <p:nvPr/>
          </p:nvSpPr>
          <p:spPr>
            <a:xfrm>
              <a:off x="1956393" y="149835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15" name="Oval 14"/>
            <p:cNvSpPr/>
            <p:nvPr/>
          </p:nvSpPr>
          <p:spPr>
            <a:xfrm>
              <a:off x="1956393" y="185839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L3</a:t>
              </a:r>
              <a:endParaRPr lang="en-AU" sz="800" dirty="0"/>
            </a:p>
          </p:txBody>
        </p:sp>
        <p:sp>
          <p:nvSpPr>
            <p:cNvPr id="16" name="Oval 15"/>
            <p:cNvSpPr/>
            <p:nvPr/>
          </p:nvSpPr>
          <p:spPr>
            <a:xfrm>
              <a:off x="636086" y="536445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L2</a:t>
              </a:r>
              <a:endParaRPr lang="en-AU" sz="800" dirty="0"/>
            </a:p>
          </p:txBody>
        </p:sp>
        <p:sp>
          <p:nvSpPr>
            <p:cNvPr id="17" name="Oval 16"/>
            <p:cNvSpPr/>
            <p:nvPr/>
          </p:nvSpPr>
          <p:spPr>
            <a:xfrm>
              <a:off x="1253305" y="5076422"/>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18" name="Oval 17"/>
            <p:cNvSpPr/>
            <p:nvPr/>
          </p:nvSpPr>
          <p:spPr>
            <a:xfrm>
              <a:off x="1253305" y="5868510"/>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L2</a:t>
              </a:r>
              <a:endParaRPr lang="en-AU" sz="800" dirty="0"/>
            </a:p>
          </p:txBody>
        </p:sp>
        <p:sp>
          <p:nvSpPr>
            <p:cNvPr id="19" name="Oval 18"/>
            <p:cNvSpPr/>
            <p:nvPr/>
          </p:nvSpPr>
          <p:spPr>
            <a:xfrm>
              <a:off x="1973385" y="4716382"/>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H3</a:t>
              </a:r>
              <a:endParaRPr lang="en-AU" sz="800" dirty="0"/>
            </a:p>
          </p:txBody>
        </p:sp>
        <p:sp>
          <p:nvSpPr>
            <p:cNvPr id="20" name="Oval 19"/>
            <p:cNvSpPr/>
            <p:nvPr/>
          </p:nvSpPr>
          <p:spPr>
            <a:xfrm>
              <a:off x="1973385" y="5076422"/>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21" name="Oval 20"/>
            <p:cNvSpPr/>
            <p:nvPr/>
          </p:nvSpPr>
          <p:spPr>
            <a:xfrm>
              <a:off x="1973385" y="5436462"/>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L3</a:t>
              </a:r>
              <a:endParaRPr lang="en-AU" sz="800" dirty="0"/>
            </a:p>
          </p:txBody>
        </p:sp>
        <p:sp>
          <p:nvSpPr>
            <p:cNvPr id="22" name="Oval 21"/>
            <p:cNvSpPr/>
            <p:nvPr/>
          </p:nvSpPr>
          <p:spPr>
            <a:xfrm>
              <a:off x="1973385" y="5796502"/>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23" name="Oval 22"/>
            <p:cNvSpPr/>
            <p:nvPr/>
          </p:nvSpPr>
          <p:spPr>
            <a:xfrm>
              <a:off x="1973385" y="6156542"/>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L3</a:t>
              </a:r>
              <a:endParaRPr lang="en-AU" sz="800" dirty="0"/>
            </a:p>
          </p:txBody>
        </p:sp>
        <p:sp>
          <p:nvSpPr>
            <p:cNvPr id="24" name="Oval 23"/>
            <p:cNvSpPr/>
            <p:nvPr/>
          </p:nvSpPr>
          <p:spPr>
            <a:xfrm>
              <a:off x="1956393" y="221843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H3</a:t>
              </a:r>
              <a:endParaRPr lang="en-AU" sz="800" dirty="0"/>
            </a:p>
          </p:txBody>
        </p:sp>
        <p:sp>
          <p:nvSpPr>
            <p:cNvPr id="25" name="Oval 24"/>
            <p:cNvSpPr/>
            <p:nvPr/>
          </p:nvSpPr>
          <p:spPr>
            <a:xfrm>
              <a:off x="1956393" y="257847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26" name="Oval 25"/>
            <p:cNvSpPr/>
            <p:nvPr/>
          </p:nvSpPr>
          <p:spPr>
            <a:xfrm>
              <a:off x="1956393" y="293851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H3</a:t>
              </a:r>
              <a:endParaRPr lang="en-AU" sz="800" dirty="0"/>
            </a:p>
          </p:txBody>
        </p:sp>
        <p:sp>
          <p:nvSpPr>
            <p:cNvPr id="27" name="Oval 26"/>
            <p:cNvSpPr/>
            <p:nvPr/>
          </p:nvSpPr>
          <p:spPr>
            <a:xfrm>
              <a:off x="1956393" y="329855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28" name="Oval 27"/>
            <p:cNvSpPr/>
            <p:nvPr/>
          </p:nvSpPr>
          <p:spPr>
            <a:xfrm>
              <a:off x="1956393" y="365859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L3</a:t>
              </a:r>
              <a:endParaRPr lang="en-AU" sz="800" dirty="0"/>
            </a:p>
          </p:txBody>
        </p:sp>
        <p:sp>
          <p:nvSpPr>
            <p:cNvPr id="29" name="Oval 28"/>
            <p:cNvSpPr/>
            <p:nvPr/>
          </p:nvSpPr>
          <p:spPr>
            <a:xfrm>
              <a:off x="1236313" y="4162651"/>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L2</a:t>
              </a:r>
              <a:endParaRPr lang="en-AU" sz="800" dirty="0"/>
            </a:p>
          </p:txBody>
        </p:sp>
        <p:sp>
          <p:nvSpPr>
            <p:cNvPr id="30" name="Oval 29"/>
            <p:cNvSpPr/>
            <p:nvPr/>
          </p:nvSpPr>
          <p:spPr>
            <a:xfrm>
              <a:off x="1956393" y="4378675"/>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L3</a:t>
              </a:r>
              <a:endParaRPr lang="en-AU" sz="800" dirty="0"/>
            </a:p>
          </p:txBody>
        </p:sp>
        <p:cxnSp>
          <p:nvCxnSpPr>
            <p:cNvPr id="31" name="Straight Connector 30"/>
            <p:cNvCxnSpPr>
              <a:stCxn id="4" idx="6"/>
              <a:endCxn id="6" idx="3"/>
            </p:cNvCxnSpPr>
            <p:nvPr/>
          </p:nvCxnSpPr>
          <p:spPr>
            <a:xfrm flipV="1">
              <a:off x="948281" y="952118"/>
              <a:ext cx="336240" cy="330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0" idx="2"/>
            </p:cNvCxnSpPr>
            <p:nvPr/>
          </p:nvCxnSpPr>
          <p:spPr>
            <a:xfrm>
              <a:off x="948281" y="1282331"/>
              <a:ext cx="288032"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6" idx="6"/>
            </p:cNvCxnSpPr>
            <p:nvPr/>
          </p:nvCxnSpPr>
          <p:spPr>
            <a:xfrm flipV="1">
              <a:off x="1565500" y="562251"/>
              <a:ext cx="390891"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6" idx="6"/>
              <a:endCxn id="12" idx="2"/>
            </p:cNvCxnSpPr>
            <p:nvPr/>
          </p:nvCxnSpPr>
          <p:spPr>
            <a:xfrm>
              <a:off x="1565500" y="850283"/>
              <a:ext cx="390893"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0" idx="6"/>
              <a:endCxn id="13" idx="2"/>
            </p:cNvCxnSpPr>
            <p:nvPr/>
          </p:nvCxnSpPr>
          <p:spPr>
            <a:xfrm flipV="1">
              <a:off x="1565500" y="1282331"/>
              <a:ext cx="390893"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14" idx="2"/>
            </p:cNvCxnSpPr>
            <p:nvPr/>
          </p:nvCxnSpPr>
          <p:spPr>
            <a:xfrm>
              <a:off x="1565500" y="1642371"/>
              <a:ext cx="3908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0" idx="6"/>
              <a:endCxn id="15" idx="2"/>
            </p:cNvCxnSpPr>
            <p:nvPr/>
          </p:nvCxnSpPr>
          <p:spPr>
            <a:xfrm>
              <a:off x="1565500" y="1642371"/>
              <a:ext cx="390893"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24" idx="2"/>
            </p:cNvCxnSpPr>
            <p:nvPr/>
          </p:nvCxnSpPr>
          <p:spPr>
            <a:xfrm flipV="1">
              <a:off x="1565500" y="2362451"/>
              <a:ext cx="390893" cy="205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8" idx="6"/>
              <a:endCxn id="25" idx="2"/>
            </p:cNvCxnSpPr>
            <p:nvPr/>
          </p:nvCxnSpPr>
          <p:spPr>
            <a:xfrm>
              <a:off x="1565500" y="2567664"/>
              <a:ext cx="390893" cy="154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26" idx="2"/>
            </p:cNvCxnSpPr>
            <p:nvPr/>
          </p:nvCxnSpPr>
          <p:spPr>
            <a:xfrm flipV="1">
              <a:off x="1565500" y="3082531"/>
              <a:ext cx="390893"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9" idx="6"/>
              <a:endCxn id="27" idx="2"/>
            </p:cNvCxnSpPr>
            <p:nvPr/>
          </p:nvCxnSpPr>
          <p:spPr>
            <a:xfrm>
              <a:off x="1565498" y="3442571"/>
              <a:ext cx="3908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28" idx="2"/>
            </p:cNvCxnSpPr>
            <p:nvPr/>
          </p:nvCxnSpPr>
          <p:spPr>
            <a:xfrm>
              <a:off x="1565500" y="3442571"/>
              <a:ext cx="390893"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9" idx="6"/>
              <a:endCxn id="7" idx="2"/>
            </p:cNvCxnSpPr>
            <p:nvPr/>
          </p:nvCxnSpPr>
          <p:spPr>
            <a:xfrm flipV="1">
              <a:off x="1565500" y="4162651"/>
              <a:ext cx="390891"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9" idx="6"/>
              <a:endCxn id="30" idx="2"/>
            </p:cNvCxnSpPr>
            <p:nvPr/>
          </p:nvCxnSpPr>
          <p:spPr>
            <a:xfrm>
              <a:off x="1565500" y="4306667"/>
              <a:ext cx="390893"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19" idx="2"/>
            </p:cNvCxnSpPr>
            <p:nvPr/>
          </p:nvCxnSpPr>
          <p:spPr>
            <a:xfrm flipV="1">
              <a:off x="1582493" y="4860398"/>
              <a:ext cx="390892"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20" idx="2"/>
            </p:cNvCxnSpPr>
            <p:nvPr/>
          </p:nvCxnSpPr>
          <p:spPr>
            <a:xfrm>
              <a:off x="1582493" y="5220438"/>
              <a:ext cx="390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7" idx="6"/>
              <a:endCxn id="21" idx="2"/>
            </p:cNvCxnSpPr>
            <p:nvPr/>
          </p:nvCxnSpPr>
          <p:spPr>
            <a:xfrm>
              <a:off x="1582492" y="5220438"/>
              <a:ext cx="390893"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22" idx="2"/>
            </p:cNvCxnSpPr>
            <p:nvPr/>
          </p:nvCxnSpPr>
          <p:spPr>
            <a:xfrm flipV="1">
              <a:off x="1582493" y="5940518"/>
              <a:ext cx="390892"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23" idx="2"/>
            </p:cNvCxnSpPr>
            <p:nvPr/>
          </p:nvCxnSpPr>
          <p:spPr>
            <a:xfrm>
              <a:off x="1582493" y="6012526"/>
              <a:ext cx="390892"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6" idx="6"/>
              <a:endCxn id="18" idx="2"/>
            </p:cNvCxnSpPr>
            <p:nvPr/>
          </p:nvCxnSpPr>
          <p:spPr>
            <a:xfrm>
              <a:off x="965273" y="5508470"/>
              <a:ext cx="288032"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6" idx="6"/>
              <a:endCxn id="17" idx="2"/>
            </p:cNvCxnSpPr>
            <p:nvPr/>
          </p:nvCxnSpPr>
          <p:spPr>
            <a:xfrm flipV="1">
              <a:off x="965273" y="5220438"/>
              <a:ext cx="288032"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9" idx="2"/>
            </p:cNvCxnSpPr>
            <p:nvPr/>
          </p:nvCxnSpPr>
          <p:spPr>
            <a:xfrm>
              <a:off x="948281" y="3442571"/>
              <a:ext cx="2880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5" idx="6"/>
              <a:endCxn id="8" idx="2"/>
            </p:cNvCxnSpPr>
            <p:nvPr/>
          </p:nvCxnSpPr>
          <p:spPr>
            <a:xfrm flipV="1">
              <a:off x="948279" y="2567664"/>
              <a:ext cx="288034" cy="874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29" idx="2"/>
            </p:cNvCxnSpPr>
            <p:nvPr/>
          </p:nvCxnSpPr>
          <p:spPr>
            <a:xfrm>
              <a:off x="948281" y="3442571"/>
              <a:ext cx="288032" cy="864096"/>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95"/>
            <p:cNvSpPr txBox="1"/>
            <p:nvPr/>
          </p:nvSpPr>
          <p:spPr>
            <a:xfrm>
              <a:off x="215521" y="1822391"/>
              <a:ext cx="1103187" cy="307777"/>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dirty="0" smtClean="0"/>
                <a:t>Initial “high”</a:t>
              </a:r>
              <a:endParaRPr lang="en-AU" sz="1400" dirty="0"/>
            </a:p>
          </p:txBody>
        </p:sp>
        <p:sp>
          <p:nvSpPr>
            <p:cNvPr id="56" name="Rectangle 55"/>
            <p:cNvSpPr/>
            <p:nvPr/>
          </p:nvSpPr>
          <p:spPr>
            <a:xfrm>
              <a:off x="193762" y="375764"/>
              <a:ext cx="2448272" cy="1770663"/>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p>
          </p:txBody>
        </p:sp>
        <p:sp>
          <p:nvSpPr>
            <p:cNvPr id="57" name="Rectangle 56"/>
            <p:cNvSpPr/>
            <p:nvPr/>
          </p:nvSpPr>
          <p:spPr>
            <a:xfrm>
              <a:off x="182160" y="4666706"/>
              <a:ext cx="2448272" cy="1777868"/>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p>
          </p:txBody>
        </p:sp>
        <p:sp>
          <p:nvSpPr>
            <p:cNvPr id="58" name="TextBox 98"/>
            <p:cNvSpPr txBox="1"/>
            <p:nvPr/>
          </p:nvSpPr>
          <p:spPr>
            <a:xfrm>
              <a:off x="193762" y="4368802"/>
              <a:ext cx="1066318" cy="307777"/>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dirty="0" smtClean="0"/>
                <a:t>Initial “mid”</a:t>
              </a:r>
              <a:endParaRPr lang="en-AU" sz="1400" dirty="0"/>
            </a:p>
          </p:txBody>
        </p:sp>
        <p:sp>
          <p:nvSpPr>
            <p:cNvPr id="59" name="TextBox 100"/>
            <p:cNvSpPr txBox="1"/>
            <p:nvPr/>
          </p:nvSpPr>
          <p:spPr>
            <a:xfrm>
              <a:off x="203637" y="6104480"/>
              <a:ext cx="1056443" cy="307777"/>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dirty="0" smtClean="0"/>
                <a:t>Initial “low”</a:t>
              </a:r>
              <a:endParaRPr lang="en-AU" sz="1400" dirty="0"/>
            </a:p>
          </p:txBody>
        </p:sp>
        <p:sp>
          <p:nvSpPr>
            <p:cNvPr id="60" name="Rectangle 59"/>
            <p:cNvSpPr/>
            <p:nvPr/>
          </p:nvSpPr>
          <p:spPr>
            <a:xfrm>
              <a:off x="182160" y="2147312"/>
              <a:ext cx="2448272" cy="2519393"/>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p>
          </p:txBody>
        </p:sp>
      </p:grpSp>
      <p:sp>
        <p:nvSpPr>
          <p:cNvPr id="3" name="Slide Number Placeholder 2"/>
          <p:cNvSpPr>
            <a:spLocks noGrp="1"/>
          </p:cNvSpPr>
          <p:nvPr>
            <p:ph type="sldNum" sz="quarter" idx="12"/>
          </p:nvPr>
        </p:nvSpPr>
        <p:spPr/>
        <p:txBody>
          <a:bodyPr/>
          <a:lstStyle/>
          <a:p>
            <a:fld id="{0C21FC4B-1745-4386-9346-9C05CBA56813}" type="slidenum">
              <a:rPr lang="en-GB" smtClean="0"/>
              <a:pPr/>
              <a:t>28</a:t>
            </a:fld>
            <a:endParaRPr lang="en-GB" dirty="0"/>
          </a:p>
        </p:txBody>
      </p:sp>
      <p:grpSp>
        <p:nvGrpSpPr>
          <p:cNvPr id="175" name="Group 174"/>
          <p:cNvGrpSpPr/>
          <p:nvPr/>
        </p:nvGrpSpPr>
        <p:grpSpPr>
          <a:xfrm>
            <a:off x="3981834" y="620688"/>
            <a:ext cx="1540373" cy="5299692"/>
            <a:chOff x="3823715" y="433564"/>
            <a:chExt cx="1656184" cy="6048672"/>
          </a:xfrm>
        </p:grpSpPr>
        <p:sp>
          <p:nvSpPr>
            <p:cNvPr id="176" name="Oval 175"/>
            <p:cNvSpPr/>
            <p:nvPr/>
          </p:nvSpPr>
          <p:spPr>
            <a:xfrm>
              <a:off x="5150710" y="403396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M3</a:t>
              </a:r>
            </a:p>
          </p:txBody>
        </p:sp>
        <p:sp>
          <p:nvSpPr>
            <p:cNvPr id="177" name="Oval 176"/>
            <p:cNvSpPr/>
            <p:nvPr/>
          </p:nvSpPr>
          <p:spPr>
            <a:xfrm>
              <a:off x="5150712" y="43356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H3</a:t>
              </a:r>
            </a:p>
          </p:txBody>
        </p:sp>
        <p:sp>
          <p:nvSpPr>
            <p:cNvPr id="178" name="Oval 177"/>
            <p:cNvSpPr/>
            <p:nvPr/>
          </p:nvSpPr>
          <p:spPr>
            <a:xfrm>
              <a:off x="5150712" y="79360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M3</a:t>
              </a:r>
            </a:p>
          </p:txBody>
        </p:sp>
        <p:sp>
          <p:nvSpPr>
            <p:cNvPr id="179" name="Oval 178"/>
            <p:cNvSpPr/>
            <p:nvPr/>
          </p:nvSpPr>
          <p:spPr>
            <a:xfrm>
              <a:off x="5150712" y="115364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H3</a:t>
              </a:r>
            </a:p>
          </p:txBody>
        </p:sp>
        <p:sp>
          <p:nvSpPr>
            <p:cNvPr id="180" name="Oval 179"/>
            <p:cNvSpPr/>
            <p:nvPr/>
          </p:nvSpPr>
          <p:spPr>
            <a:xfrm>
              <a:off x="5150712" y="151368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M3</a:t>
              </a:r>
            </a:p>
          </p:txBody>
        </p:sp>
        <p:sp>
          <p:nvSpPr>
            <p:cNvPr id="181" name="Oval 180"/>
            <p:cNvSpPr/>
            <p:nvPr/>
          </p:nvSpPr>
          <p:spPr>
            <a:xfrm>
              <a:off x="5150712" y="187372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L3</a:t>
              </a:r>
            </a:p>
          </p:txBody>
        </p:sp>
        <p:sp>
          <p:nvSpPr>
            <p:cNvPr id="182" name="Oval 181"/>
            <p:cNvSpPr/>
            <p:nvPr/>
          </p:nvSpPr>
          <p:spPr>
            <a:xfrm>
              <a:off x="5150711" y="475404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H3</a:t>
              </a:r>
              <a:endParaRPr lang="en-AU" sz="800" dirty="0"/>
            </a:p>
          </p:txBody>
        </p:sp>
        <p:sp>
          <p:nvSpPr>
            <p:cNvPr id="183" name="Oval 182"/>
            <p:cNvSpPr/>
            <p:nvPr/>
          </p:nvSpPr>
          <p:spPr>
            <a:xfrm>
              <a:off x="5150711" y="511408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184" name="Oval 183"/>
            <p:cNvSpPr/>
            <p:nvPr/>
          </p:nvSpPr>
          <p:spPr>
            <a:xfrm>
              <a:off x="5150711" y="547412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L3</a:t>
              </a:r>
              <a:endParaRPr lang="en-AU" sz="800" dirty="0"/>
            </a:p>
          </p:txBody>
        </p:sp>
        <p:sp>
          <p:nvSpPr>
            <p:cNvPr id="185" name="Oval 184"/>
            <p:cNvSpPr/>
            <p:nvPr/>
          </p:nvSpPr>
          <p:spPr>
            <a:xfrm>
              <a:off x="5150711" y="583416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186" name="Oval 185"/>
            <p:cNvSpPr/>
            <p:nvPr/>
          </p:nvSpPr>
          <p:spPr>
            <a:xfrm>
              <a:off x="5150711" y="619420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L3</a:t>
              </a:r>
            </a:p>
          </p:txBody>
        </p:sp>
        <p:sp>
          <p:nvSpPr>
            <p:cNvPr id="187" name="Oval 186"/>
            <p:cNvSpPr/>
            <p:nvPr/>
          </p:nvSpPr>
          <p:spPr>
            <a:xfrm>
              <a:off x="5150712" y="223376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H3</a:t>
              </a:r>
              <a:endParaRPr lang="en-AU" sz="800" dirty="0"/>
            </a:p>
          </p:txBody>
        </p:sp>
        <p:sp>
          <p:nvSpPr>
            <p:cNvPr id="188" name="Oval 187"/>
            <p:cNvSpPr/>
            <p:nvPr/>
          </p:nvSpPr>
          <p:spPr>
            <a:xfrm>
              <a:off x="5150712" y="259380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189" name="Oval 188"/>
            <p:cNvSpPr/>
            <p:nvPr/>
          </p:nvSpPr>
          <p:spPr>
            <a:xfrm>
              <a:off x="5150712" y="295384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H3</a:t>
              </a:r>
              <a:endParaRPr lang="en-AU" sz="800" dirty="0"/>
            </a:p>
          </p:txBody>
        </p:sp>
        <p:sp>
          <p:nvSpPr>
            <p:cNvPr id="190" name="Oval 189"/>
            <p:cNvSpPr/>
            <p:nvPr/>
          </p:nvSpPr>
          <p:spPr>
            <a:xfrm>
              <a:off x="5150712" y="331388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191" name="Oval 190"/>
            <p:cNvSpPr/>
            <p:nvPr/>
          </p:nvSpPr>
          <p:spPr>
            <a:xfrm>
              <a:off x="5150712" y="367392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L3</a:t>
              </a:r>
              <a:endParaRPr lang="en-AU" sz="800" dirty="0"/>
            </a:p>
          </p:txBody>
        </p:sp>
        <p:sp>
          <p:nvSpPr>
            <p:cNvPr id="192" name="Oval 191"/>
            <p:cNvSpPr/>
            <p:nvPr/>
          </p:nvSpPr>
          <p:spPr>
            <a:xfrm>
              <a:off x="5150712" y="439400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L3</a:t>
              </a:r>
            </a:p>
          </p:txBody>
        </p:sp>
        <p:sp>
          <p:nvSpPr>
            <p:cNvPr id="193" name="Oval 192"/>
            <p:cNvSpPr/>
            <p:nvPr/>
          </p:nvSpPr>
          <p:spPr>
            <a:xfrm>
              <a:off x="3823715" y="403396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M1</a:t>
              </a:r>
            </a:p>
          </p:txBody>
        </p:sp>
        <p:sp>
          <p:nvSpPr>
            <p:cNvPr id="194" name="Oval 193"/>
            <p:cNvSpPr/>
            <p:nvPr/>
          </p:nvSpPr>
          <p:spPr>
            <a:xfrm>
              <a:off x="3823717" y="433564"/>
              <a:ext cx="329187" cy="288032"/>
            </a:xfrm>
            <a:prstGeom prst="ellipse">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H1</a:t>
              </a:r>
              <a:endParaRPr lang="en-AU" sz="800" dirty="0"/>
            </a:p>
          </p:txBody>
        </p:sp>
        <p:sp>
          <p:nvSpPr>
            <p:cNvPr id="195" name="Oval 194"/>
            <p:cNvSpPr/>
            <p:nvPr/>
          </p:nvSpPr>
          <p:spPr>
            <a:xfrm>
              <a:off x="3823717" y="793604"/>
              <a:ext cx="329187" cy="288032"/>
            </a:xfrm>
            <a:prstGeom prst="ellipse">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H1</a:t>
              </a:r>
            </a:p>
          </p:txBody>
        </p:sp>
        <p:sp>
          <p:nvSpPr>
            <p:cNvPr id="196" name="Oval 195"/>
            <p:cNvSpPr/>
            <p:nvPr/>
          </p:nvSpPr>
          <p:spPr>
            <a:xfrm>
              <a:off x="3823717" y="1153644"/>
              <a:ext cx="329187" cy="288032"/>
            </a:xfrm>
            <a:prstGeom prst="ellipse">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H1</a:t>
              </a:r>
            </a:p>
          </p:txBody>
        </p:sp>
        <p:sp>
          <p:nvSpPr>
            <p:cNvPr id="197" name="Oval 196"/>
            <p:cNvSpPr/>
            <p:nvPr/>
          </p:nvSpPr>
          <p:spPr>
            <a:xfrm>
              <a:off x="3823717" y="1513684"/>
              <a:ext cx="329187" cy="288032"/>
            </a:xfrm>
            <a:prstGeom prst="ellipse">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H1</a:t>
              </a:r>
            </a:p>
          </p:txBody>
        </p:sp>
        <p:sp>
          <p:nvSpPr>
            <p:cNvPr id="198" name="Oval 197"/>
            <p:cNvSpPr/>
            <p:nvPr/>
          </p:nvSpPr>
          <p:spPr>
            <a:xfrm>
              <a:off x="3823717" y="1873724"/>
              <a:ext cx="329187" cy="288032"/>
            </a:xfrm>
            <a:prstGeom prst="ellipse">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H1</a:t>
              </a:r>
            </a:p>
          </p:txBody>
        </p:sp>
        <p:sp>
          <p:nvSpPr>
            <p:cNvPr id="199" name="Oval 198"/>
            <p:cNvSpPr/>
            <p:nvPr/>
          </p:nvSpPr>
          <p:spPr>
            <a:xfrm>
              <a:off x="3823716" y="475404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L1</a:t>
              </a:r>
              <a:endParaRPr lang="en-AU" sz="800" dirty="0"/>
            </a:p>
          </p:txBody>
        </p:sp>
        <p:sp>
          <p:nvSpPr>
            <p:cNvPr id="200" name="Oval 199"/>
            <p:cNvSpPr/>
            <p:nvPr/>
          </p:nvSpPr>
          <p:spPr>
            <a:xfrm>
              <a:off x="3823716" y="511408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L1</a:t>
              </a:r>
            </a:p>
          </p:txBody>
        </p:sp>
        <p:sp>
          <p:nvSpPr>
            <p:cNvPr id="201" name="Oval 200"/>
            <p:cNvSpPr/>
            <p:nvPr/>
          </p:nvSpPr>
          <p:spPr>
            <a:xfrm>
              <a:off x="3823716" y="547412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L1</a:t>
              </a:r>
            </a:p>
          </p:txBody>
        </p:sp>
        <p:sp>
          <p:nvSpPr>
            <p:cNvPr id="202" name="Oval 201"/>
            <p:cNvSpPr/>
            <p:nvPr/>
          </p:nvSpPr>
          <p:spPr>
            <a:xfrm>
              <a:off x="3823716" y="583416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L1</a:t>
              </a:r>
            </a:p>
          </p:txBody>
        </p:sp>
        <p:sp>
          <p:nvSpPr>
            <p:cNvPr id="203" name="Oval 202"/>
            <p:cNvSpPr/>
            <p:nvPr/>
          </p:nvSpPr>
          <p:spPr>
            <a:xfrm>
              <a:off x="3823716" y="619420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L1</a:t>
              </a:r>
            </a:p>
          </p:txBody>
        </p:sp>
        <p:sp>
          <p:nvSpPr>
            <p:cNvPr id="204" name="Oval 203"/>
            <p:cNvSpPr/>
            <p:nvPr/>
          </p:nvSpPr>
          <p:spPr>
            <a:xfrm>
              <a:off x="3823717" y="223376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M1</a:t>
              </a:r>
              <a:endParaRPr lang="en-AU" sz="800" dirty="0"/>
            </a:p>
          </p:txBody>
        </p:sp>
        <p:sp>
          <p:nvSpPr>
            <p:cNvPr id="205" name="Oval 204"/>
            <p:cNvSpPr/>
            <p:nvPr/>
          </p:nvSpPr>
          <p:spPr>
            <a:xfrm>
              <a:off x="3823717" y="259380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M1</a:t>
              </a:r>
            </a:p>
          </p:txBody>
        </p:sp>
        <p:sp>
          <p:nvSpPr>
            <p:cNvPr id="206" name="Oval 205"/>
            <p:cNvSpPr/>
            <p:nvPr/>
          </p:nvSpPr>
          <p:spPr>
            <a:xfrm>
              <a:off x="3823717" y="295384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M1</a:t>
              </a:r>
            </a:p>
          </p:txBody>
        </p:sp>
        <p:sp>
          <p:nvSpPr>
            <p:cNvPr id="207" name="Oval 206"/>
            <p:cNvSpPr/>
            <p:nvPr/>
          </p:nvSpPr>
          <p:spPr>
            <a:xfrm>
              <a:off x="3823717" y="331388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M1</a:t>
              </a:r>
            </a:p>
          </p:txBody>
        </p:sp>
        <p:sp>
          <p:nvSpPr>
            <p:cNvPr id="208" name="Oval 207"/>
            <p:cNvSpPr/>
            <p:nvPr/>
          </p:nvSpPr>
          <p:spPr>
            <a:xfrm>
              <a:off x="3823717" y="367392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M1</a:t>
              </a:r>
            </a:p>
          </p:txBody>
        </p:sp>
        <p:sp>
          <p:nvSpPr>
            <p:cNvPr id="209" name="Oval 208"/>
            <p:cNvSpPr/>
            <p:nvPr/>
          </p:nvSpPr>
          <p:spPr>
            <a:xfrm>
              <a:off x="3823717" y="439400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M1</a:t>
              </a:r>
            </a:p>
          </p:txBody>
        </p:sp>
        <p:cxnSp>
          <p:nvCxnSpPr>
            <p:cNvPr id="210" name="Straight Connector 209"/>
            <p:cNvCxnSpPr>
              <a:stCxn id="194" idx="6"/>
              <a:endCxn id="177" idx="2"/>
            </p:cNvCxnSpPr>
            <p:nvPr/>
          </p:nvCxnSpPr>
          <p:spPr>
            <a:xfrm>
              <a:off x="4152904" y="57758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195" idx="6"/>
              <a:endCxn id="178" idx="2"/>
            </p:cNvCxnSpPr>
            <p:nvPr/>
          </p:nvCxnSpPr>
          <p:spPr>
            <a:xfrm>
              <a:off x="4152904" y="93762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a:stCxn id="196" idx="6"/>
              <a:endCxn id="179" idx="2"/>
            </p:cNvCxnSpPr>
            <p:nvPr/>
          </p:nvCxnSpPr>
          <p:spPr>
            <a:xfrm>
              <a:off x="4152904" y="129766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197" idx="6"/>
              <a:endCxn id="180" idx="2"/>
            </p:cNvCxnSpPr>
            <p:nvPr/>
          </p:nvCxnSpPr>
          <p:spPr>
            <a:xfrm>
              <a:off x="4152904" y="165770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Straight Connector 213"/>
            <p:cNvCxnSpPr>
              <a:stCxn id="198" idx="6"/>
              <a:endCxn id="181" idx="2"/>
            </p:cNvCxnSpPr>
            <p:nvPr/>
          </p:nvCxnSpPr>
          <p:spPr>
            <a:xfrm>
              <a:off x="4152904" y="201774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a:stCxn id="204" idx="6"/>
              <a:endCxn id="187" idx="2"/>
            </p:cNvCxnSpPr>
            <p:nvPr/>
          </p:nvCxnSpPr>
          <p:spPr>
            <a:xfrm>
              <a:off x="4152904" y="237778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205" idx="6"/>
              <a:endCxn id="188" idx="2"/>
            </p:cNvCxnSpPr>
            <p:nvPr/>
          </p:nvCxnSpPr>
          <p:spPr>
            <a:xfrm>
              <a:off x="4152904" y="273782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Straight Connector 216"/>
            <p:cNvCxnSpPr>
              <a:endCxn id="189" idx="2"/>
            </p:cNvCxnSpPr>
            <p:nvPr/>
          </p:nvCxnSpPr>
          <p:spPr>
            <a:xfrm>
              <a:off x="4152904" y="309786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p:cNvCxnSpPr>
              <a:stCxn id="207" idx="6"/>
              <a:endCxn id="190" idx="2"/>
            </p:cNvCxnSpPr>
            <p:nvPr/>
          </p:nvCxnSpPr>
          <p:spPr>
            <a:xfrm>
              <a:off x="4152904" y="345790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p:cNvCxnSpPr>
              <a:stCxn id="208" idx="6"/>
              <a:endCxn id="191" idx="2"/>
            </p:cNvCxnSpPr>
            <p:nvPr/>
          </p:nvCxnSpPr>
          <p:spPr>
            <a:xfrm>
              <a:off x="4152904" y="381794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a:stCxn id="193" idx="6"/>
              <a:endCxn id="176" idx="2"/>
            </p:cNvCxnSpPr>
            <p:nvPr/>
          </p:nvCxnSpPr>
          <p:spPr>
            <a:xfrm>
              <a:off x="4152902" y="417798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Connector 220"/>
            <p:cNvCxnSpPr>
              <a:stCxn id="209" idx="6"/>
              <a:endCxn id="192" idx="2"/>
            </p:cNvCxnSpPr>
            <p:nvPr/>
          </p:nvCxnSpPr>
          <p:spPr>
            <a:xfrm>
              <a:off x="4152904" y="453802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199" idx="6"/>
              <a:endCxn id="182" idx="2"/>
            </p:cNvCxnSpPr>
            <p:nvPr/>
          </p:nvCxnSpPr>
          <p:spPr>
            <a:xfrm>
              <a:off x="4152903" y="489806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200" idx="6"/>
              <a:endCxn id="183" idx="2"/>
            </p:cNvCxnSpPr>
            <p:nvPr/>
          </p:nvCxnSpPr>
          <p:spPr>
            <a:xfrm>
              <a:off x="4152903" y="525810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201" idx="6"/>
              <a:endCxn id="184" idx="2"/>
            </p:cNvCxnSpPr>
            <p:nvPr/>
          </p:nvCxnSpPr>
          <p:spPr>
            <a:xfrm>
              <a:off x="4152903" y="561814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02" idx="6"/>
              <a:endCxn id="185" idx="2"/>
            </p:cNvCxnSpPr>
            <p:nvPr/>
          </p:nvCxnSpPr>
          <p:spPr>
            <a:xfrm>
              <a:off x="4152903" y="5978180"/>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203" idx="6"/>
              <a:endCxn id="186" idx="2"/>
            </p:cNvCxnSpPr>
            <p:nvPr/>
          </p:nvCxnSpPr>
          <p:spPr>
            <a:xfrm>
              <a:off x="4152903" y="6338220"/>
              <a:ext cx="997808" cy="0"/>
            </a:xfrm>
            <a:prstGeom prst="line">
              <a:avLst/>
            </a:prstGeom>
          </p:spPr>
          <p:style>
            <a:lnRef idx="1">
              <a:schemeClr val="accent1"/>
            </a:lnRef>
            <a:fillRef idx="0">
              <a:schemeClr val="accent1"/>
            </a:fillRef>
            <a:effectRef idx="0">
              <a:schemeClr val="accent1"/>
            </a:effectRef>
            <a:fontRef idx="minor">
              <a:schemeClr val="tx1"/>
            </a:fontRef>
          </p:style>
        </p:cxnSp>
        <p:sp>
          <p:nvSpPr>
            <p:cNvPr id="227" name="Oval 226"/>
            <p:cNvSpPr/>
            <p:nvPr/>
          </p:nvSpPr>
          <p:spPr>
            <a:xfrm>
              <a:off x="4471787" y="4033964"/>
              <a:ext cx="329187" cy="288032"/>
            </a:xfrm>
            <a:prstGeom prst="ellipse">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L2</a:t>
              </a:r>
            </a:p>
          </p:txBody>
        </p:sp>
        <p:sp>
          <p:nvSpPr>
            <p:cNvPr id="228" name="Oval 227"/>
            <p:cNvSpPr/>
            <p:nvPr/>
          </p:nvSpPr>
          <p:spPr>
            <a:xfrm>
              <a:off x="4471789" y="43356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H2</a:t>
              </a:r>
            </a:p>
          </p:txBody>
        </p:sp>
        <p:sp>
          <p:nvSpPr>
            <p:cNvPr id="229" name="Oval 228"/>
            <p:cNvSpPr/>
            <p:nvPr/>
          </p:nvSpPr>
          <p:spPr>
            <a:xfrm>
              <a:off x="4471789" y="79360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H2</a:t>
              </a:r>
            </a:p>
          </p:txBody>
        </p:sp>
        <p:sp>
          <p:nvSpPr>
            <p:cNvPr id="230" name="Oval 229"/>
            <p:cNvSpPr/>
            <p:nvPr/>
          </p:nvSpPr>
          <p:spPr>
            <a:xfrm>
              <a:off x="4471789" y="115364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M2</a:t>
              </a:r>
            </a:p>
          </p:txBody>
        </p:sp>
        <p:sp>
          <p:nvSpPr>
            <p:cNvPr id="231" name="Oval 230"/>
            <p:cNvSpPr/>
            <p:nvPr/>
          </p:nvSpPr>
          <p:spPr>
            <a:xfrm>
              <a:off x="4471789" y="151368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M2</a:t>
              </a:r>
            </a:p>
          </p:txBody>
        </p:sp>
        <p:sp>
          <p:nvSpPr>
            <p:cNvPr id="232" name="Oval 231"/>
            <p:cNvSpPr/>
            <p:nvPr/>
          </p:nvSpPr>
          <p:spPr>
            <a:xfrm>
              <a:off x="4471789" y="1873724"/>
              <a:ext cx="329187" cy="28803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M2</a:t>
              </a:r>
            </a:p>
          </p:txBody>
        </p:sp>
        <p:sp>
          <p:nvSpPr>
            <p:cNvPr id="233" name="Oval 232"/>
            <p:cNvSpPr/>
            <p:nvPr/>
          </p:nvSpPr>
          <p:spPr>
            <a:xfrm>
              <a:off x="4471788" y="475404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234" name="Oval 233"/>
            <p:cNvSpPr/>
            <p:nvPr/>
          </p:nvSpPr>
          <p:spPr>
            <a:xfrm>
              <a:off x="4471788" y="511408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235" name="Oval 234"/>
            <p:cNvSpPr/>
            <p:nvPr/>
          </p:nvSpPr>
          <p:spPr>
            <a:xfrm>
              <a:off x="4471788" y="547412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236" name="Oval 235"/>
            <p:cNvSpPr/>
            <p:nvPr/>
          </p:nvSpPr>
          <p:spPr>
            <a:xfrm>
              <a:off x="4471788" y="583416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237" name="Oval 236"/>
            <p:cNvSpPr/>
            <p:nvPr/>
          </p:nvSpPr>
          <p:spPr>
            <a:xfrm>
              <a:off x="4486751" y="6194204"/>
              <a:ext cx="299261" cy="288032"/>
            </a:xfrm>
            <a:prstGeom prst="ellipse">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L2</a:t>
              </a:r>
            </a:p>
          </p:txBody>
        </p:sp>
        <p:sp>
          <p:nvSpPr>
            <p:cNvPr id="238" name="Oval 237"/>
            <p:cNvSpPr/>
            <p:nvPr/>
          </p:nvSpPr>
          <p:spPr>
            <a:xfrm>
              <a:off x="4471789" y="223376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H2</a:t>
              </a:r>
              <a:endParaRPr lang="en-AU" sz="800" dirty="0"/>
            </a:p>
          </p:txBody>
        </p:sp>
        <p:sp>
          <p:nvSpPr>
            <p:cNvPr id="239" name="Oval 238"/>
            <p:cNvSpPr/>
            <p:nvPr/>
          </p:nvSpPr>
          <p:spPr>
            <a:xfrm>
              <a:off x="4471789" y="259380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H2</a:t>
              </a:r>
            </a:p>
          </p:txBody>
        </p:sp>
        <p:sp>
          <p:nvSpPr>
            <p:cNvPr id="240" name="Oval 239"/>
            <p:cNvSpPr/>
            <p:nvPr/>
          </p:nvSpPr>
          <p:spPr>
            <a:xfrm>
              <a:off x="4471789" y="295384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241" name="Oval 240"/>
            <p:cNvSpPr/>
            <p:nvPr/>
          </p:nvSpPr>
          <p:spPr>
            <a:xfrm>
              <a:off x="4471789" y="331388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M2</a:t>
              </a:r>
            </a:p>
          </p:txBody>
        </p:sp>
        <p:sp>
          <p:nvSpPr>
            <p:cNvPr id="242" name="Oval 241"/>
            <p:cNvSpPr/>
            <p:nvPr/>
          </p:nvSpPr>
          <p:spPr>
            <a:xfrm>
              <a:off x="4471789" y="3673924"/>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M2</a:t>
              </a:r>
            </a:p>
          </p:txBody>
        </p:sp>
        <p:sp>
          <p:nvSpPr>
            <p:cNvPr id="243" name="Oval 242"/>
            <p:cNvSpPr/>
            <p:nvPr/>
          </p:nvSpPr>
          <p:spPr>
            <a:xfrm>
              <a:off x="4471789" y="4394004"/>
              <a:ext cx="329187" cy="288032"/>
            </a:xfrm>
            <a:prstGeom prst="ellipse">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L2</a:t>
              </a:r>
            </a:p>
          </p:txBody>
        </p:sp>
      </p:grpSp>
      <p:sp>
        <p:nvSpPr>
          <p:cNvPr id="282" name="Right Arrow 281"/>
          <p:cNvSpPr/>
          <p:nvPr/>
        </p:nvSpPr>
        <p:spPr>
          <a:xfrm>
            <a:off x="3059832" y="3068960"/>
            <a:ext cx="720080" cy="432048"/>
          </a:xfrm>
          <a:prstGeom prst="rightArrow">
            <a:avLst/>
          </a:prstGeom>
          <a:gradFill flip="none" rotWithShape="1">
            <a:gsLst>
              <a:gs pos="0">
                <a:schemeClr val="tx2">
                  <a:lumMod val="40000"/>
                  <a:lumOff val="60000"/>
                </a:schemeClr>
              </a:gs>
              <a:gs pos="100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3" name="Right Arrow 282"/>
          <p:cNvSpPr/>
          <p:nvPr/>
        </p:nvSpPr>
        <p:spPr>
          <a:xfrm>
            <a:off x="5724128" y="3068960"/>
            <a:ext cx="720080" cy="432048"/>
          </a:xfrm>
          <a:prstGeom prst="rightArrow">
            <a:avLst/>
          </a:prstGeom>
          <a:gradFill flip="none" rotWithShape="1">
            <a:gsLst>
              <a:gs pos="0">
                <a:schemeClr val="tx2">
                  <a:lumMod val="40000"/>
                  <a:lumOff val="60000"/>
                </a:schemeClr>
              </a:gs>
              <a:gs pos="100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4" name="TextBox 283"/>
          <p:cNvSpPr txBox="1"/>
          <p:nvPr/>
        </p:nvSpPr>
        <p:spPr>
          <a:xfrm>
            <a:off x="539552" y="6165304"/>
            <a:ext cx="2304256" cy="338554"/>
          </a:xfrm>
          <a:prstGeom prst="rect">
            <a:avLst/>
          </a:prstGeom>
          <a:noFill/>
        </p:spPr>
        <p:txBody>
          <a:bodyPr wrap="square" rtlCol="0">
            <a:spAutoFit/>
          </a:bodyPr>
          <a:lstStyle/>
          <a:p>
            <a:pPr algn="ctr"/>
            <a:r>
              <a:rPr lang="en-US" sz="1600" dirty="0" smtClean="0"/>
              <a:t>Initial Problem</a:t>
            </a:r>
            <a:endParaRPr lang="en-US" sz="1600" dirty="0"/>
          </a:p>
        </p:txBody>
      </p:sp>
      <p:sp>
        <p:nvSpPr>
          <p:cNvPr id="285" name="TextBox 284"/>
          <p:cNvSpPr txBox="1"/>
          <p:nvPr/>
        </p:nvSpPr>
        <p:spPr>
          <a:xfrm>
            <a:off x="3635896" y="6165304"/>
            <a:ext cx="2304256" cy="338554"/>
          </a:xfrm>
          <a:prstGeom prst="rect">
            <a:avLst/>
          </a:prstGeom>
          <a:noFill/>
        </p:spPr>
        <p:txBody>
          <a:bodyPr wrap="square" rtlCol="0">
            <a:spAutoFit/>
          </a:bodyPr>
          <a:lstStyle/>
          <a:p>
            <a:pPr algn="ctr"/>
            <a:r>
              <a:rPr lang="en-US" sz="1600" dirty="0" smtClean="0"/>
              <a:t>Scenarios</a:t>
            </a:r>
            <a:endParaRPr lang="en-US" sz="1600" dirty="0"/>
          </a:p>
        </p:txBody>
      </p:sp>
      <p:sp>
        <p:nvSpPr>
          <p:cNvPr id="286" name="TextBox 285"/>
          <p:cNvSpPr txBox="1"/>
          <p:nvPr/>
        </p:nvSpPr>
        <p:spPr>
          <a:xfrm>
            <a:off x="6228184" y="6165304"/>
            <a:ext cx="2304256" cy="338554"/>
          </a:xfrm>
          <a:prstGeom prst="rect">
            <a:avLst/>
          </a:prstGeom>
          <a:noFill/>
        </p:spPr>
        <p:txBody>
          <a:bodyPr wrap="square" rtlCol="0">
            <a:spAutoFit/>
          </a:bodyPr>
          <a:lstStyle/>
          <a:p>
            <a:pPr algn="ctr"/>
            <a:r>
              <a:rPr lang="en-US" sz="1600" dirty="0" smtClean="0"/>
              <a:t>Sample Reduction</a:t>
            </a:r>
            <a:endParaRPr lang="en-US" sz="1600" dirty="0"/>
          </a:p>
        </p:txBody>
      </p:sp>
      <p:grpSp>
        <p:nvGrpSpPr>
          <p:cNvPr id="287" name="Group 286"/>
          <p:cNvGrpSpPr/>
          <p:nvPr/>
        </p:nvGrpSpPr>
        <p:grpSpPr>
          <a:xfrm>
            <a:off x="6732240" y="2132856"/>
            <a:ext cx="2105981" cy="2797265"/>
            <a:chOff x="2682043" y="2143903"/>
            <a:chExt cx="2279819" cy="3198550"/>
          </a:xfrm>
        </p:grpSpPr>
        <p:sp>
          <p:nvSpPr>
            <p:cNvPr id="288" name="Oval 287"/>
            <p:cNvSpPr/>
            <p:nvPr/>
          </p:nvSpPr>
          <p:spPr>
            <a:xfrm>
              <a:off x="4009038" y="396384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H3</a:t>
              </a:r>
              <a:endParaRPr lang="en-AU" sz="800" dirty="0"/>
            </a:p>
          </p:txBody>
        </p:sp>
        <p:sp>
          <p:nvSpPr>
            <p:cNvPr id="289" name="Oval 288"/>
            <p:cNvSpPr/>
            <p:nvPr/>
          </p:nvSpPr>
          <p:spPr>
            <a:xfrm>
              <a:off x="4009038" y="432388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290" name="Oval 289"/>
            <p:cNvSpPr/>
            <p:nvPr/>
          </p:nvSpPr>
          <p:spPr>
            <a:xfrm>
              <a:off x="4009038" y="468392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L3</a:t>
              </a:r>
              <a:endParaRPr lang="en-AU" sz="800" dirty="0"/>
            </a:p>
          </p:txBody>
        </p:sp>
        <p:sp>
          <p:nvSpPr>
            <p:cNvPr id="291" name="Oval 290"/>
            <p:cNvSpPr/>
            <p:nvPr/>
          </p:nvSpPr>
          <p:spPr>
            <a:xfrm>
              <a:off x="4009038" y="504396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292" name="Oval 291"/>
            <p:cNvSpPr/>
            <p:nvPr/>
          </p:nvSpPr>
          <p:spPr>
            <a:xfrm>
              <a:off x="4009039" y="216364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H3</a:t>
              </a:r>
              <a:endParaRPr lang="en-AU" sz="800" dirty="0"/>
            </a:p>
          </p:txBody>
        </p:sp>
        <p:sp>
          <p:nvSpPr>
            <p:cNvPr id="293" name="Oval 292"/>
            <p:cNvSpPr/>
            <p:nvPr/>
          </p:nvSpPr>
          <p:spPr>
            <a:xfrm>
              <a:off x="4009039" y="252368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294" name="Oval 293"/>
            <p:cNvSpPr/>
            <p:nvPr/>
          </p:nvSpPr>
          <p:spPr>
            <a:xfrm>
              <a:off x="4009039" y="288372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H3</a:t>
              </a:r>
              <a:endParaRPr lang="en-AU" sz="800" dirty="0"/>
            </a:p>
          </p:txBody>
        </p:sp>
        <p:sp>
          <p:nvSpPr>
            <p:cNvPr id="295" name="Oval 294"/>
            <p:cNvSpPr/>
            <p:nvPr/>
          </p:nvSpPr>
          <p:spPr>
            <a:xfrm>
              <a:off x="4009039" y="324376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M3</a:t>
              </a:r>
              <a:endParaRPr lang="en-AU" sz="800" dirty="0"/>
            </a:p>
          </p:txBody>
        </p:sp>
        <p:sp>
          <p:nvSpPr>
            <p:cNvPr id="296" name="Oval 295"/>
            <p:cNvSpPr/>
            <p:nvPr/>
          </p:nvSpPr>
          <p:spPr>
            <a:xfrm>
              <a:off x="4009039" y="360380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L3</a:t>
              </a:r>
              <a:endParaRPr lang="en-AU" sz="800" dirty="0"/>
            </a:p>
          </p:txBody>
        </p:sp>
        <p:sp>
          <p:nvSpPr>
            <p:cNvPr id="297" name="Oval 296"/>
            <p:cNvSpPr/>
            <p:nvPr/>
          </p:nvSpPr>
          <p:spPr>
            <a:xfrm>
              <a:off x="2682043" y="396384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L1</a:t>
              </a:r>
              <a:endParaRPr lang="en-AU" sz="800" dirty="0"/>
            </a:p>
          </p:txBody>
        </p:sp>
        <p:sp>
          <p:nvSpPr>
            <p:cNvPr id="298" name="Oval 297"/>
            <p:cNvSpPr/>
            <p:nvPr/>
          </p:nvSpPr>
          <p:spPr>
            <a:xfrm>
              <a:off x="2682043" y="432388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L1</a:t>
              </a:r>
            </a:p>
          </p:txBody>
        </p:sp>
        <p:sp>
          <p:nvSpPr>
            <p:cNvPr id="299" name="Oval 298"/>
            <p:cNvSpPr/>
            <p:nvPr/>
          </p:nvSpPr>
          <p:spPr>
            <a:xfrm>
              <a:off x="2682043" y="468392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L1</a:t>
              </a:r>
            </a:p>
          </p:txBody>
        </p:sp>
        <p:sp>
          <p:nvSpPr>
            <p:cNvPr id="300" name="Oval 299"/>
            <p:cNvSpPr/>
            <p:nvPr/>
          </p:nvSpPr>
          <p:spPr>
            <a:xfrm>
              <a:off x="2682043" y="504396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L1</a:t>
              </a:r>
            </a:p>
          </p:txBody>
        </p:sp>
        <p:sp>
          <p:nvSpPr>
            <p:cNvPr id="301" name="Oval 300"/>
            <p:cNvSpPr/>
            <p:nvPr/>
          </p:nvSpPr>
          <p:spPr>
            <a:xfrm>
              <a:off x="2682044" y="216364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M1</a:t>
              </a:r>
              <a:endParaRPr lang="en-AU" sz="800" dirty="0"/>
            </a:p>
          </p:txBody>
        </p:sp>
        <p:sp>
          <p:nvSpPr>
            <p:cNvPr id="302" name="Oval 301"/>
            <p:cNvSpPr/>
            <p:nvPr/>
          </p:nvSpPr>
          <p:spPr>
            <a:xfrm>
              <a:off x="2682044" y="252368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M1</a:t>
              </a:r>
            </a:p>
          </p:txBody>
        </p:sp>
        <p:sp>
          <p:nvSpPr>
            <p:cNvPr id="303" name="Oval 302"/>
            <p:cNvSpPr/>
            <p:nvPr/>
          </p:nvSpPr>
          <p:spPr>
            <a:xfrm>
              <a:off x="2682044" y="288372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M1</a:t>
              </a:r>
            </a:p>
          </p:txBody>
        </p:sp>
        <p:sp>
          <p:nvSpPr>
            <p:cNvPr id="304" name="Oval 303"/>
            <p:cNvSpPr/>
            <p:nvPr/>
          </p:nvSpPr>
          <p:spPr>
            <a:xfrm>
              <a:off x="2682044" y="324376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M1</a:t>
              </a:r>
            </a:p>
          </p:txBody>
        </p:sp>
        <p:sp>
          <p:nvSpPr>
            <p:cNvPr id="305" name="Oval 304"/>
            <p:cNvSpPr/>
            <p:nvPr/>
          </p:nvSpPr>
          <p:spPr>
            <a:xfrm>
              <a:off x="2682044" y="360380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M1</a:t>
              </a:r>
            </a:p>
          </p:txBody>
        </p:sp>
        <p:cxnSp>
          <p:nvCxnSpPr>
            <p:cNvPr id="306" name="Straight Connector 305"/>
            <p:cNvCxnSpPr>
              <a:stCxn id="301" idx="6"/>
              <a:endCxn id="292" idx="2"/>
            </p:cNvCxnSpPr>
            <p:nvPr/>
          </p:nvCxnSpPr>
          <p:spPr>
            <a:xfrm>
              <a:off x="3011231" y="2307664"/>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 name="Straight Connector 306"/>
            <p:cNvCxnSpPr>
              <a:stCxn id="302" idx="6"/>
              <a:endCxn id="293" idx="2"/>
            </p:cNvCxnSpPr>
            <p:nvPr/>
          </p:nvCxnSpPr>
          <p:spPr>
            <a:xfrm>
              <a:off x="3011231" y="2667704"/>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8" name="Straight Connector 307"/>
            <p:cNvCxnSpPr>
              <a:endCxn id="294" idx="2"/>
            </p:cNvCxnSpPr>
            <p:nvPr/>
          </p:nvCxnSpPr>
          <p:spPr>
            <a:xfrm>
              <a:off x="3011231" y="3027744"/>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 name="Straight Connector 308"/>
            <p:cNvCxnSpPr>
              <a:stCxn id="304" idx="6"/>
              <a:endCxn id="295" idx="2"/>
            </p:cNvCxnSpPr>
            <p:nvPr/>
          </p:nvCxnSpPr>
          <p:spPr>
            <a:xfrm>
              <a:off x="3011231" y="3387784"/>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305" idx="6"/>
              <a:endCxn id="296" idx="2"/>
            </p:cNvCxnSpPr>
            <p:nvPr/>
          </p:nvCxnSpPr>
          <p:spPr>
            <a:xfrm>
              <a:off x="3011231" y="3747824"/>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1" name="Straight Connector 310"/>
            <p:cNvCxnSpPr>
              <a:stCxn id="297" idx="6"/>
              <a:endCxn id="288" idx="2"/>
            </p:cNvCxnSpPr>
            <p:nvPr/>
          </p:nvCxnSpPr>
          <p:spPr>
            <a:xfrm>
              <a:off x="3011230" y="4107864"/>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2" name="Straight Connector 311"/>
            <p:cNvCxnSpPr>
              <a:stCxn id="298" idx="6"/>
              <a:endCxn id="289" idx="2"/>
            </p:cNvCxnSpPr>
            <p:nvPr/>
          </p:nvCxnSpPr>
          <p:spPr>
            <a:xfrm>
              <a:off x="3011230" y="4467904"/>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3" name="Straight Connector 312"/>
            <p:cNvCxnSpPr>
              <a:stCxn id="299" idx="6"/>
              <a:endCxn id="290" idx="2"/>
            </p:cNvCxnSpPr>
            <p:nvPr/>
          </p:nvCxnSpPr>
          <p:spPr>
            <a:xfrm>
              <a:off x="3011230" y="4827944"/>
              <a:ext cx="997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 name="Straight Connector 313"/>
            <p:cNvCxnSpPr>
              <a:stCxn id="300" idx="6"/>
              <a:endCxn id="291" idx="2"/>
            </p:cNvCxnSpPr>
            <p:nvPr/>
          </p:nvCxnSpPr>
          <p:spPr>
            <a:xfrm>
              <a:off x="3011230" y="5187984"/>
              <a:ext cx="997808" cy="0"/>
            </a:xfrm>
            <a:prstGeom prst="line">
              <a:avLst/>
            </a:prstGeom>
          </p:spPr>
          <p:style>
            <a:lnRef idx="1">
              <a:schemeClr val="accent1"/>
            </a:lnRef>
            <a:fillRef idx="0">
              <a:schemeClr val="accent1"/>
            </a:fillRef>
            <a:effectRef idx="0">
              <a:schemeClr val="accent1"/>
            </a:effectRef>
            <a:fontRef idx="minor">
              <a:schemeClr val="tx1"/>
            </a:fontRef>
          </p:style>
        </p:cxnSp>
        <p:sp>
          <p:nvSpPr>
            <p:cNvPr id="315" name="Oval 314"/>
            <p:cNvSpPr/>
            <p:nvPr/>
          </p:nvSpPr>
          <p:spPr>
            <a:xfrm>
              <a:off x="3330115" y="396384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316" name="Oval 315"/>
            <p:cNvSpPr/>
            <p:nvPr/>
          </p:nvSpPr>
          <p:spPr>
            <a:xfrm>
              <a:off x="3330115" y="432388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317" name="Oval 316"/>
            <p:cNvSpPr/>
            <p:nvPr/>
          </p:nvSpPr>
          <p:spPr>
            <a:xfrm>
              <a:off x="3330115" y="468392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318" name="Oval 317"/>
            <p:cNvSpPr/>
            <p:nvPr/>
          </p:nvSpPr>
          <p:spPr>
            <a:xfrm>
              <a:off x="3330115" y="504396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319" name="Oval 318"/>
            <p:cNvSpPr/>
            <p:nvPr/>
          </p:nvSpPr>
          <p:spPr>
            <a:xfrm>
              <a:off x="3330116" y="216364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H2</a:t>
              </a:r>
              <a:endParaRPr lang="en-AU" sz="800" dirty="0"/>
            </a:p>
          </p:txBody>
        </p:sp>
        <p:sp>
          <p:nvSpPr>
            <p:cNvPr id="320" name="Oval 319"/>
            <p:cNvSpPr/>
            <p:nvPr/>
          </p:nvSpPr>
          <p:spPr>
            <a:xfrm>
              <a:off x="3330116" y="252368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H2</a:t>
              </a:r>
            </a:p>
          </p:txBody>
        </p:sp>
        <p:sp>
          <p:nvSpPr>
            <p:cNvPr id="321" name="Oval 320"/>
            <p:cNvSpPr/>
            <p:nvPr/>
          </p:nvSpPr>
          <p:spPr>
            <a:xfrm>
              <a:off x="3330116" y="288372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smtClean="0"/>
                <a:t>M2</a:t>
              </a:r>
              <a:endParaRPr lang="en-AU" sz="800" dirty="0"/>
            </a:p>
          </p:txBody>
        </p:sp>
        <p:sp>
          <p:nvSpPr>
            <p:cNvPr id="322" name="Oval 321"/>
            <p:cNvSpPr/>
            <p:nvPr/>
          </p:nvSpPr>
          <p:spPr>
            <a:xfrm>
              <a:off x="3330116" y="324376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M2</a:t>
              </a:r>
            </a:p>
          </p:txBody>
        </p:sp>
        <p:sp>
          <p:nvSpPr>
            <p:cNvPr id="323" name="Oval 322"/>
            <p:cNvSpPr/>
            <p:nvPr/>
          </p:nvSpPr>
          <p:spPr>
            <a:xfrm>
              <a:off x="3330116" y="3603808"/>
              <a:ext cx="329187"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800" dirty="0"/>
                <a:t>M2</a:t>
              </a:r>
            </a:p>
          </p:txBody>
        </p:sp>
        <p:sp>
          <p:nvSpPr>
            <p:cNvPr id="324" name="TextBox 145"/>
            <p:cNvSpPr txBox="1"/>
            <p:nvPr/>
          </p:nvSpPr>
          <p:spPr>
            <a:xfrm>
              <a:off x="4482244" y="2143903"/>
              <a:ext cx="478016" cy="307777"/>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dirty="0" smtClean="0"/>
                <a:t>P(1)</a:t>
              </a:r>
            </a:p>
          </p:txBody>
        </p:sp>
        <p:sp>
          <p:nvSpPr>
            <p:cNvPr id="325" name="TextBox 146"/>
            <p:cNvSpPr txBox="1"/>
            <p:nvPr/>
          </p:nvSpPr>
          <p:spPr>
            <a:xfrm>
              <a:off x="4482244" y="5034676"/>
              <a:ext cx="479618" cy="307777"/>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dirty="0" smtClean="0"/>
                <a:t>p(9)</a:t>
              </a:r>
            </a:p>
          </p:txBody>
        </p:sp>
        <p:sp>
          <p:nvSpPr>
            <p:cNvPr id="326" name="TextBox 147"/>
            <p:cNvSpPr txBox="1"/>
            <p:nvPr/>
          </p:nvSpPr>
          <p:spPr>
            <a:xfrm>
              <a:off x="4482244" y="2523688"/>
              <a:ext cx="478016" cy="307777"/>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dirty="0" smtClean="0"/>
                <a:t>P(2)</a:t>
              </a:r>
            </a:p>
          </p:txBody>
        </p:sp>
        <p:sp>
          <p:nvSpPr>
            <p:cNvPr id="327" name="TextBox 148"/>
            <p:cNvSpPr txBox="1"/>
            <p:nvPr/>
          </p:nvSpPr>
          <p:spPr>
            <a:xfrm>
              <a:off x="4482244" y="2863983"/>
              <a:ext cx="478016" cy="307777"/>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dirty="0" smtClean="0"/>
                <a:t>P(3)</a:t>
              </a:r>
            </a:p>
          </p:txBody>
        </p:sp>
        <p:cxnSp>
          <p:nvCxnSpPr>
            <p:cNvPr id="328" name="Straight Connector 327"/>
            <p:cNvCxnSpPr/>
            <p:nvPr/>
          </p:nvCxnSpPr>
          <p:spPr>
            <a:xfrm>
              <a:off x="4722053" y="3243768"/>
              <a:ext cx="0" cy="1584176"/>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2" name="Date Placeholder 1"/>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2709924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01/25/13</a:t>
            </a:r>
            <a:endParaRPr lang="en-US" dirty="0" smtClean="0"/>
          </a:p>
        </p:txBody>
      </p:sp>
      <p:sp>
        <p:nvSpPr>
          <p:cNvPr id="5" name="Slide Number Placeholder 4"/>
          <p:cNvSpPr>
            <a:spLocks noGrp="1"/>
          </p:cNvSpPr>
          <p:nvPr>
            <p:ph type="sldNum" sz="quarter" idx="12"/>
          </p:nvPr>
        </p:nvSpPr>
        <p:spPr/>
        <p:txBody>
          <a:bodyPr/>
          <a:lstStyle/>
          <a:p>
            <a:fld id="{0C21FC4B-1745-4386-9346-9C05CBA56813}" type="slidenum">
              <a:rPr lang="en-GB" smtClean="0"/>
              <a:pPr/>
              <a:t>29</a:t>
            </a:fld>
            <a:endParaRPr lang="en-GB" dirty="0"/>
          </a:p>
        </p:txBody>
      </p:sp>
      <p:sp>
        <p:nvSpPr>
          <p:cNvPr id="6" name="Title 5"/>
          <p:cNvSpPr>
            <a:spLocks noGrp="1"/>
          </p:cNvSpPr>
          <p:nvPr>
            <p:ph type="title"/>
          </p:nvPr>
        </p:nvSpPr>
        <p:spPr>
          <a:xfrm>
            <a:off x="1288058" y="404664"/>
            <a:ext cx="5562364" cy="411511"/>
          </a:xfrm>
        </p:spPr>
        <p:txBody>
          <a:bodyPr>
            <a:normAutofit fontScale="90000"/>
          </a:bodyPr>
          <a:lstStyle/>
          <a:p>
            <a:r>
              <a:rPr lang="en-US" dirty="0" smtClean="0"/>
              <a:t>Multi-Stage Optimization</a:t>
            </a:r>
            <a:endParaRPr lang="en-US" dirty="0"/>
          </a:p>
        </p:txBody>
      </p:sp>
      <p:grpSp>
        <p:nvGrpSpPr>
          <p:cNvPr id="234" name="Group 233"/>
          <p:cNvGrpSpPr/>
          <p:nvPr/>
        </p:nvGrpSpPr>
        <p:grpSpPr>
          <a:xfrm>
            <a:off x="298607" y="1937363"/>
            <a:ext cx="4164384" cy="4012644"/>
            <a:chOff x="206996" y="43091"/>
            <a:chExt cx="6062458" cy="6859498"/>
          </a:xfrm>
        </p:grpSpPr>
        <p:grpSp>
          <p:nvGrpSpPr>
            <p:cNvPr id="86" name="Group 85"/>
            <p:cNvGrpSpPr/>
            <p:nvPr/>
          </p:nvGrpSpPr>
          <p:grpSpPr>
            <a:xfrm>
              <a:off x="2582994" y="43091"/>
              <a:ext cx="1828801" cy="3060340"/>
              <a:chOff x="754194" y="1455710"/>
              <a:chExt cx="1828801" cy="3060340"/>
            </a:xfrm>
          </p:grpSpPr>
          <p:cxnSp>
            <p:nvCxnSpPr>
              <p:cNvPr id="87" name="Straight Arrow Connector 86"/>
              <p:cNvCxnSpPr/>
              <p:nvPr/>
            </p:nvCxnSpPr>
            <p:spPr>
              <a:xfrm flipV="1">
                <a:off x="754195" y="1455710"/>
                <a:ext cx="1828800" cy="1423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754194" y="1779746"/>
                <a:ext cx="1828800" cy="109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754194" y="2031774"/>
                <a:ext cx="1828800" cy="8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754195" y="2455359"/>
                <a:ext cx="1828800" cy="42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54194" y="2878944"/>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754194" y="2878944"/>
                <a:ext cx="1828800" cy="2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754194" y="2878944"/>
                <a:ext cx="1828800" cy="568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754194" y="2878944"/>
                <a:ext cx="1828800" cy="1241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754194" y="2878944"/>
                <a:ext cx="1828800" cy="818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754194" y="2878944"/>
                <a:ext cx="1828800" cy="1637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a:off x="206996" y="355676"/>
              <a:ext cx="6062458" cy="6546913"/>
              <a:chOff x="178131" y="386632"/>
              <a:chExt cx="6062458" cy="6546913"/>
            </a:xfrm>
          </p:grpSpPr>
          <p:grpSp>
            <p:nvGrpSpPr>
              <p:cNvPr id="232" name="Group 231"/>
              <p:cNvGrpSpPr/>
              <p:nvPr/>
            </p:nvGrpSpPr>
            <p:grpSpPr>
              <a:xfrm>
                <a:off x="178131" y="386632"/>
                <a:ext cx="6062458" cy="5745928"/>
                <a:chOff x="178131" y="386632"/>
                <a:chExt cx="6062458" cy="5745928"/>
              </a:xfrm>
            </p:grpSpPr>
            <p:grpSp>
              <p:nvGrpSpPr>
                <p:cNvPr id="98" name="Group 97"/>
                <p:cNvGrpSpPr/>
                <p:nvPr/>
              </p:nvGrpSpPr>
              <p:grpSpPr>
                <a:xfrm>
                  <a:off x="2582993" y="386632"/>
                  <a:ext cx="1828801" cy="3060340"/>
                  <a:chOff x="754194" y="1455710"/>
                  <a:chExt cx="1828801" cy="3060340"/>
                </a:xfrm>
              </p:grpSpPr>
              <p:cxnSp>
                <p:nvCxnSpPr>
                  <p:cNvPr id="99" name="Straight Arrow Connector 98"/>
                  <p:cNvCxnSpPr/>
                  <p:nvPr/>
                </p:nvCxnSpPr>
                <p:spPr>
                  <a:xfrm flipV="1">
                    <a:off x="754195" y="1455710"/>
                    <a:ext cx="1828800" cy="1423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754194" y="1779746"/>
                    <a:ext cx="1828800" cy="109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754194" y="2031774"/>
                    <a:ext cx="1828800" cy="8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754195" y="2455359"/>
                    <a:ext cx="1828800" cy="42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754194" y="2878944"/>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754194" y="2878944"/>
                    <a:ext cx="1828800" cy="2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754194" y="2878944"/>
                    <a:ext cx="1828800" cy="568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754194" y="2878944"/>
                    <a:ext cx="1828800" cy="1241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754194" y="2878944"/>
                    <a:ext cx="1828800" cy="818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754194" y="2878944"/>
                    <a:ext cx="1828800" cy="1637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2582992" y="637157"/>
                  <a:ext cx="1828801" cy="3060340"/>
                  <a:chOff x="754194" y="1455710"/>
                  <a:chExt cx="1828801" cy="3060340"/>
                </a:xfrm>
              </p:grpSpPr>
              <p:cxnSp>
                <p:nvCxnSpPr>
                  <p:cNvPr id="110" name="Straight Arrow Connector 109"/>
                  <p:cNvCxnSpPr/>
                  <p:nvPr/>
                </p:nvCxnSpPr>
                <p:spPr>
                  <a:xfrm flipV="1">
                    <a:off x="754195" y="1455710"/>
                    <a:ext cx="1828800" cy="1423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754194" y="1779746"/>
                    <a:ext cx="1828800" cy="109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V="1">
                    <a:off x="754194" y="2031774"/>
                    <a:ext cx="1828800" cy="8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V="1">
                    <a:off x="754195" y="2455359"/>
                    <a:ext cx="1828800" cy="42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754194" y="2878944"/>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754194" y="2878944"/>
                    <a:ext cx="1828800" cy="2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754194" y="2878944"/>
                    <a:ext cx="1828800" cy="568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754194" y="2878944"/>
                    <a:ext cx="1828800" cy="1241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754194" y="2878944"/>
                    <a:ext cx="1828800" cy="818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754194" y="2878944"/>
                    <a:ext cx="1828800" cy="1637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p:nvGrpSpPr>
              <p:grpSpPr>
                <a:xfrm>
                  <a:off x="4411788" y="595901"/>
                  <a:ext cx="1828801" cy="3060340"/>
                  <a:chOff x="754194" y="1455710"/>
                  <a:chExt cx="1828801" cy="3060340"/>
                </a:xfrm>
              </p:grpSpPr>
              <p:cxnSp>
                <p:nvCxnSpPr>
                  <p:cNvPr id="198" name="Straight Arrow Connector 197"/>
                  <p:cNvCxnSpPr/>
                  <p:nvPr/>
                </p:nvCxnSpPr>
                <p:spPr>
                  <a:xfrm flipV="1">
                    <a:off x="754195" y="1455710"/>
                    <a:ext cx="1828800" cy="1423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V="1">
                    <a:off x="754194" y="1779746"/>
                    <a:ext cx="1828800" cy="109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V="1">
                    <a:off x="754194" y="2031774"/>
                    <a:ext cx="1828800" cy="8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V="1">
                    <a:off x="754195" y="2455359"/>
                    <a:ext cx="1828800" cy="42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a:off x="754194" y="2878944"/>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a:off x="754194" y="2878944"/>
                    <a:ext cx="1828800" cy="2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a:off x="754194" y="2878944"/>
                    <a:ext cx="1828800" cy="568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a:off x="754194" y="2878944"/>
                    <a:ext cx="1828800" cy="1241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a:off x="754194" y="2878944"/>
                    <a:ext cx="1828800" cy="818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a:off x="754194" y="2878944"/>
                    <a:ext cx="1828800" cy="1637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a:off x="178131" y="1042740"/>
                  <a:ext cx="6033425" cy="5089820"/>
                  <a:chOff x="178131" y="1042740"/>
                  <a:chExt cx="6033425" cy="5089820"/>
                </a:xfrm>
              </p:grpSpPr>
              <p:sp>
                <p:nvSpPr>
                  <p:cNvPr id="26" name="Oval 25"/>
                  <p:cNvSpPr/>
                  <p:nvPr/>
                </p:nvSpPr>
                <p:spPr>
                  <a:xfrm>
                    <a:off x="178131" y="2609990"/>
                    <a:ext cx="576064" cy="5379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0" name="Group 229"/>
                  <p:cNvGrpSpPr/>
                  <p:nvPr/>
                </p:nvGrpSpPr>
                <p:grpSpPr>
                  <a:xfrm>
                    <a:off x="754194" y="1042740"/>
                    <a:ext cx="5457362" cy="5089820"/>
                    <a:chOff x="754194" y="1042740"/>
                    <a:chExt cx="5457362" cy="5089820"/>
                  </a:xfrm>
                </p:grpSpPr>
                <p:grpSp>
                  <p:nvGrpSpPr>
                    <p:cNvPr id="85" name="Group 84"/>
                    <p:cNvGrpSpPr/>
                    <p:nvPr/>
                  </p:nvGrpSpPr>
                  <p:grpSpPr>
                    <a:xfrm>
                      <a:off x="754194" y="1455710"/>
                      <a:ext cx="1828801" cy="3060340"/>
                      <a:chOff x="754194" y="1455710"/>
                      <a:chExt cx="1828801" cy="3060340"/>
                    </a:xfrm>
                  </p:grpSpPr>
                  <p:cxnSp>
                    <p:nvCxnSpPr>
                      <p:cNvPr id="8" name="Straight Arrow Connector 7"/>
                      <p:cNvCxnSpPr>
                        <a:stCxn id="26" idx="6"/>
                      </p:cNvCxnSpPr>
                      <p:nvPr/>
                    </p:nvCxnSpPr>
                    <p:spPr>
                      <a:xfrm flipV="1">
                        <a:off x="754195" y="1455710"/>
                        <a:ext cx="1828800" cy="1423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6" idx="6"/>
                      </p:cNvCxnSpPr>
                      <p:nvPr/>
                    </p:nvCxnSpPr>
                    <p:spPr>
                      <a:xfrm flipV="1">
                        <a:off x="754194" y="1779746"/>
                        <a:ext cx="1828800" cy="109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6" idx="6"/>
                      </p:cNvCxnSpPr>
                      <p:nvPr/>
                    </p:nvCxnSpPr>
                    <p:spPr>
                      <a:xfrm flipV="1">
                        <a:off x="754194" y="2031774"/>
                        <a:ext cx="1828800" cy="8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6" idx="6"/>
                      </p:cNvCxnSpPr>
                      <p:nvPr/>
                    </p:nvCxnSpPr>
                    <p:spPr>
                      <a:xfrm flipV="1">
                        <a:off x="754195" y="2455359"/>
                        <a:ext cx="1828800" cy="42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 idx="6"/>
                      </p:cNvCxnSpPr>
                      <p:nvPr/>
                    </p:nvCxnSpPr>
                    <p:spPr>
                      <a:xfrm>
                        <a:off x="754194" y="2878944"/>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6" idx="6"/>
                      </p:cNvCxnSpPr>
                      <p:nvPr/>
                    </p:nvCxnSpPr>
                    <p:spPr>
                      <a:xfrm>
                        <a:off x="754194" y="2878944"/>
                        <a:ext cx="1828800" cy="2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6" idx="6"/>
                      </p:cNvCxnSpPr>
                      <p:nvPr/>
                    </p:nvCxnSpPr>
                    <p:spPr>
                      <a:xfrm>
                        <a:off x="754194" y="2878944"/>
                        <a:ext cx="1828800" cy="568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6" idx="6"/>
                      </p:cNvCxnSpPr>
                      <p:nvPr/>
                    </p:nvCxnSpPr>
                    <p:spPr>
                      <a:xfrm>
                        <a:off x="754194" y="2878944"/>
                        <a:ext cx="1828800" cy="1241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6" idx="6"/>
                      </p:cNvCxnSpPr>
                      <p:nvPr/>
                    </p:nvCxnSpPr>
                    <p:spPr>
                      <a:xfrm>
                        <a:off x="754194" y="2878944"/>
                        <a:ext cx="1828800" cy="818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6" idx="6"/>
                      </p:cNvCxnSpPr>
                      <p:nvPr/>
                    </p:nvCxnSpPr>
                    <p:spPr>
                      <a:xfrm>
                        <a:off x="754194" y="2878944"/>
                        <a:ext cx="1828800" cy="1637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2590800" y="1042740"/>
                      <a:ext cx="1828801" cy="3060340"/>
                      <a:chOff x="754194" y="1455710"/>
                      <a:chExt cx="1828801" cy="3060340"/>
                    </a:xfrm>
                  </p:grpSpPr>
                  <p:cxnSp>
                    <p:nvCxnSpPr>
                      <p:cNvPr id="121" name="Straight Arrow Connector 120"/>
                      <p:cNvCxnSpPr/>
                      <p:nvPr/>
                    </p:nvCxnSpPr>
                    <p:spPr>
                      <a:xfrm flipV="1">
                        <a:off x="754195" y="1455710"/>
                        <a:ext cx="1828800" cy="1423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V="1">
                        <a:off x="754194" y="1779746"/>
                        <a:ext cx="1828800" cy="109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V="1">
                        <a:off x="754194" y="2031774"/>
                        <a:ext cx="1828800" cy="8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754195" y="2455359"/>
                        <a:ext cx="1828800" cy="42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754194" y="2878944"/>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754194" y="2878944"/>
                        <a:ext cx="1828800" cy="2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754194" y="2878944"/>
                        <a:ext cx="1828800" cy="568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754194" y="2878944"/>
                        <a:ext cx="1828800" cy="1241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754194" y="2878944"/>
                        <a:ext cx="1828800" cy="818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754194" y="2878944"/>
                        <a:ext cx="1828800" cy="1637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2582991" y="1454446"/>
                      <a:ext cx="1828801" cy="3060340"/>
                      <a:chOff x="754194" y="1455710"/>
                      <a:chExt cx="1828801" cy="3060340"/>
                    </a:xfrm>
                  </p:grpSpPr>
                  <p:cxnSp>
                    <p:nvCxnSpPr>
                      <p:cNvPr id="132" name="Straight Arrow Connector 131"/>
                      <p:cNvCxnSpPr/>
                      <p:nvPr/>
                    </p:nvCxnSpPr>
                    <p:spPr>
                      <a:xfrm flipV="1">
                        <a:off x="754195" y="1455710"/>
                        <a:ext cx="1828800" cy="1423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V="1">
                        <a:off x="754194" y="1779746"/>
                        <a:ext cx="1828800" cy="109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V="1">
                        <a:off x="754194" y="2031774"/>
                        <a:ext cx="1828800" cy="8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V="1">
                        <a:off x="754195" y="2455359"/>
                        <a:ext cx="1828800" cy="42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54194" y="2878944"/>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754194" y="2878944"/>
                        <a:ext cx="1828800" cy="2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754194" y="2878944"/>
                        <a:ext cx="1828800" cy="568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754194" y="2878944"/>
                        <a:ext cx="1828800" cy="1241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a:off x="754194" y="2878944"/>
                        <a:ext cx="1828800" cy="818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754194" y="2878944"/>
                        <a:ext cx="1828800" cy="1637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42" name="Group 141"/>
                    <p:cNvGrpSpPr/>
                    <p:nvPr/>
                  </p:nvGrpSpPr>
                  <p:grpSpPr>
                    <a:xfrm>
                      <a:off x="2582990" y="1677670"/>
                      <a:ext cx="1828801" cy="3060340"/>
                      <a:chOff x="754194" y="1455710"/>
                      <a:chExt cx="1828801" cy="3060340"/>
                    </a:xfrm>
                  </p:grpSpPr>
                  <p:cxnSp>
                    <p:nvCxnSpPr>
                      <p:cNvPr id="143" name="Straight Arrow Connector 142"/>
                      <p:cNvCxnSpPr/>
                      <p:nvPr/>
                    </p:nvCxnSpPr>
                    <p:spPr>
                      <a:xfrm flipV="1">
                        <a:off x="754195" y="1455710"/>
                        <a:ext cx="1828800" cy="1423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V="1">
                        <a:off x="754194" y="1779746"/>
                        <a:ext cx="1828800" cy="109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V="1">
                        <a:off x="754194" y="2031774"/>
                        <a:ext cx="1828800" cy="8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V="1">
                        <a:off x="754195" y="2455359"/>
                        <a:ext cx="1828800" cy="42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754194" y="2878944"/>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754194" y="2878944"/>
                        <a:ext cx="1828800" cy="2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754194" y="2878944"/>
                        <a:ext cx="1828800" cy="568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754194" y="2878944"/>
                        <a:ext cx="1828800" cy="1241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754194" y="2878944"/>
                        <a:ext cx="1828800" cy="818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a:off x="754194" y="2878944"/>
                        <a:ext cx="1828800" cy="1637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2582995" y="2248118"/>
                      <a:ext cx="1828801" cy="3060340"/>
                      <a:chOff x="754194" y="1455710"/>
                      <a:chExt cx="1828801" cy="3060340"/>
                    </a:xfrm>
                  </p:grpSpPr>
                  <p:cxnSp>
                    <p:nvCxnSpPr>
                      <p:cNvPr id="154" name="Straight Arrow Connector 153"/>
                      <p:cNvCxnSpPr/>
                      <p:nvPr/>
                    </p:nvCxnSpPr>
                    <p:spPr>
                      <a:xfrm flipV="1">
                        <a:off x="754195" y="1455710"/>
                        <a:ext cx="1828800" cy="1423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V="1">
                        <a:off x="754194" y="1779746"/>
                        <a:ext cx="1828800" cy="109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flipV="1">
                        <a:off x="754194" y="2031774"/>
                        <a:ext cx="1828800" cy="8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V="1">
                        <a:off x="754195" y="2455359"/>
                        <a:ext cx="1828800" cy="42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754194" y="2878944"/>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754194" y="2878944"/>
                        <a:ext cx="1828800" cy="2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754194" y="2878944"/>
                        <a:ext cx="1828800" cy="568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754194" y="2878944"/>
                        <a:ext cx="1828800" cy="1241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754194" y="2878944"/>
                        <a:ext cx="1828800" cy="818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a:off x="754194" y="2878944"/>
                        <a:ext cx="1828800" cy="1637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2582989" y="1994554"/>
                      <a:ext cx="1828801" cy="3060340"/>
                      <a:chOff x="754194" y="1455710"/>
                      <a:chExt cx="1828801" cy="3060340"/>
                    </a:xfrm>
                  </p:grpSpPr>
                  <p:cxnSp>
                    <p:nvCxnSpPr>
                      <p:cNvPr id="165" name="Straight Arrow Connector 164"/>
                      <p:cNvCxnSpPr/>
                      <p:nvPr/>
                    </p:nvCxnSpPr>
                    <p:spPr>
                      <a:xfrm flipV="1">
                        <a:off x="754195" y="1455710"/>
                        <a:ext cx="1828800" cy="1423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V="1">
                        <a:off x="754194" y="1779746"/>
                        <a:ext cx="1828800" cy="109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V="1">
                        <a:off x="754194" y="2031774"/>
                        <a:ext cx="1828800" cy="8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754195" y="2455359"/>
                        <a:ext cx="1828800" cy="42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754194" y="2878944"/>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754194" y="2878944"/>
                        <a:ext cx="1828800" cy="2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a:off x="754194" y="2878944"/>
                        <a:ext cx="1828800" cy="568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754194" y="2878944"/>
                        <a:ext cx="1828800" cy="1241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754194" y="2878944"/>
                        <a:ext cx="1828800" cy="818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a:off x="754194" y="2878944"/>
                        <a:ext cx="1828800" cy="1637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2582988" y="2696679"/>
                      <a:ext cx="1828801" cy="3060340"/>
                      <a:chOff x="754194" y="1455710"/>
                      <a:chExt cx="1828801" cy="3060340"/>
                    </a:xfrm>
                  </p:grpSpPr>
                  <p:cxnSp>
                    <p:nvCxnSpPr>
                      <p:cNvPr id="176" name="Straight Arrow Connector 175"/>
                      <p:cNvCxnSpPr/>
                      <p:nvPr/>
                    </p:nvCxnSpPr>
                    <p:spPr>
                      <a:xfrm flipV="1">
                        <a:off x="754195" y="1455710"/>
                        <a:ext cx="1828800" cy="1423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V="1">
                        <a:off x="754194" y="1779746"/>
                        <a:ext cx="1828800" cy="109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754194" y="2031774"/>
                        <a:ext cx="1828800" cy="8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flipV="1">
                        <a:off x="754195" y="2455359"/>
                        <a:ext cx="1828800" cy="42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a:off x="754194" y="2878944"/>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a:off x="754194" y="2878944"/>
                        <a:ext cx="1828800" cy="2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a:off x="754194" y="2878944"/>
                        <a:ext cx="1828800" cy="568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a:off x="754194" y="2878944"/>
                        <a:ext cx="1828800" cy="1241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a:off x="754194" y="2878944"/>
                        <a:ext cx="1828800" cy="818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a:off x="754194" y="2878944"/>
                        <a:ext cx="1828800" cy="1637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p:nvGrpSpPr>
                  <p:grpSpPr>
                    <a:xfrm>
                      <a:off x="2513715" y="3072220"/>
                      <a:ext cx="1828801" cy="3060340"/>
                      <a:chOff x="754194" y="1455710"/>
                      <a:chExt cx="1828801" cy="3060340"/>
                    </a:xfrm>
                  </p:grpSpPr>
                  <p:cxnSp>
                    <p:nvCxnSpPr>
                      <p:cNvPr id="187" name="Straight Arrow Connector 186"/>
                      <p:cNvCxnSpPr/>
                      <p:nvPr/>
                    </p:nvCxnSpPr>
                    <p:spPr>
                      <a:xfrm flipV="1">
                        <a:off x="754195" y="1455710"/>
                        <a:ext cx="1828800" cy="1423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flipV="1">
                        <a:off x="754194" y="1779746"/>
                        <a:ext cx="1828800" cy="109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754194" y="2031774"/>
                        <a:ext cx="1828800" cy="8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V="1">
                        <a:off x="754195" y="2455359"/>
                        <a:ext cx="1828800" cy="42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a:off x="754194" y="2878944"/>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a:off x="754194" y="2878944"/>
                        <a:ext cx="1828800" cy="2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754194" y="2878944"/>
                        <a:ext cx="1828800" cy="568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a:off x="754194" y="2878944"/>
                        <a:ext cx="1828800" cy="1241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a:off x="754194" y="2878944"/>
                        <a:ext cx="1828800" cy="818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754194" y="2878944"/>
                        <a:ext cx="1828800" cy="1637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4382755" y="2254181"/>
                      <a:ext cx="1828801" cy="3060340"/>
                      <a:chOff x="754194" y="1455710"/>
                      <a:chExt cx="1828801" cy="3060340"/>
                    </a:xfrm>
                  </p:grpSpPr>
                  <p:cxnSp>
                    <p:nvCxnSpPr>
                      <p:cNvPr id="209" name="Straight Arrow Connector 208"/>
                      <p:cNvCxnSpPr/>
                      <p:nvPr/>
                    </p:nvCxnSpPr>
                    <p:spPr>
                      <a:xfrm flipV="1">
                        <a:off x="754195" y="1455710"/>
                        <a:ext cx="1828800" cy="1423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flipV="1">
                        <a:off x="754194" y="1779746"/>
                        <a:ext cx="1828800" cy="109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V="1">
                        <a:off x="754194" y="2031774"/>
                        <a:ext cx="1828800" cy="8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flipV="1">
                        <a:off x="754195" y="2455359"/>
                        <a:ext cx="1828800" cy="42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754194" y="2878944"/>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a:off x="754194" y="2878944"/>
                        <a:ext cx="1828800" cy="2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754194" y="2878944"/>
                        <a:ext cx="1828800" cy="568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754194" y="2878944"/>
                        <a:ext cx="1828800" cy="1241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a:off x="754194" y="2878944"/>
                        <a:ext cx="1828800" cy="818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a:off x="754194" y="2878944"/>
                        <a:ext cx="1828800" cy="1637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grpSp>
          <p:grpSp>
            <p:nvGrpSpPr>
              <p:cNvPr id="219" name="Group 218"/>
              <p:cNvGrpSpPr/>
              <p:nvPr/>
            </p:nvGrpSpPr>
            <p:grpSpPr>
              <a:xfrm>
                <a:off x="4399807" y="3873205"/>
                <a:ext cx="1828801" cy="3060340"/>
                <a:chOff x="754194" y="1455710"/>
                <a:chExt cx="1828801" cy="3060340"/>
              </a:xfrm>
            </p:grpSpPr>
            <p:cxnSp>
              <p:nvCxnSpPr>
                <p:cNvPr id="220" name="Straight Arrow Connector 219"/>
                <p:cNvCxnSpPr/>
                <p:nvPr/>
              </p:nvCxnSpPr>
              <p:spPr>
                <a:xfrm flipV="1">
                  <a:off x="754195" y="1455710"/>
                  <a:ext cx="1828800" cy="1423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V="1">
                  <a:off x="754194" y="1779746"/>
                  <a:ext cx="1828800" cy="1099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flipV="1">
                  <a:off x="754194" y="2031774"/>
                  <a:ext cx="1828800" cy="8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V="1">
                  <a:off x="754195" y="2455359"/>
                  <a:ext cx="1828800" cy="42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754194" y="2878944"/>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a:off x="754194" y="2878944"/>
                  <a:ext cx="1828800" cy="2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754194" y="2878944"/>
                  <a:ext cx="1828800" cy="568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a:off x="754194" y="2878944"/>
                  <a:ext cx="1828800" cy="1241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754194" y="2878944"/>
                  <a:ext cx="1828800" cy="818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a:off x="754194" y="2878944"/>
                  <a:ext cx="1828800" cy="1637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grpSp>
        <p:nvGrpSpPr>
          <p:cNvPr id="235" name="Group 234"/>
          <p:cNvGrpSpPr/>
          <p:nvPr/>
        </p:nvGrpSpPr>
        <p:grpSpPr>
          <a:xfrm>
            <a:off x="3186819" y="1882711"/>
            <a:ext cx="1256228" cy="1790226"/>
            <a:chOff x="754194" y="1455710"/>
            <a:chExt cx="1828801" cy="3060340"/>
          </a:xfrm>
        </p:grpSpPr>
        <p:cxnSp>
          <p:nvCxnSpPr>
            <p:cNvPr id="236" name="Straight Arrow Connector 235"/>
            <p:cNvCxnSpPr/>
            <p:nvPr/>
          </p:nvCxnSpPr>
          <p:spPr>
            <a:xfrm flipV="1">
              <a:off x="754195" y="1455710"/>
              <a:ext cx="1828800" cy="1423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flipV="1">
              <a:off x="754194" y="1779745"/>
              <a:ext cx="1828800" cy="1099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flipV="1">
              <a:off x="754194" y="2031774"/>
              <a:ext cx="1828800" cy="8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V="1">
              <a:off x="754195" y="2455359"/>
              <a:ext cx="1828800" cy="42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a:off x="754194" y="2878944"/>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a:off x="754194" y="2878944"/>
              <a:ext cx="1828800" cy="2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a:off x="754194" y="2878944"/>
              <a:ext cx="1828800" cy="568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a:off x="754194" y="2878944"/>
              <a:ext cx="1828800" cy="1241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a:off x="754194" y="2878944"/>
              <a:ext cx="1828800" cy="818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a:off x="754194" y="2878944"/>
              <a:ext cx="1828800" cy="1637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a:off x="3186818" y="1466433"/>
            <a:ext cx="1256228" cy="1790226"/>
            <a:chOff x="754194" y="1455710"/>
            <a:chExt cx="1828801" cy="3060340"/>
          </a:xfrm>
        </p:grpSpPr>
        <p:cxnSp>
          <p:nvCxnSpPr>
            <p:cNvPr id="247" name="Straight Arrow Connector 246"/>
            <p:cNvCxnSpPr/>
            <p:nvPr/>
          </p:nvCxnSpPr>
          <p:spPr>
            <a:xfrm flipV="1">
              <a:off x="754195" y="1455710"/>
              <a:ext cx="1828800" cy="1423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V="1">
              <a:off x="754194" y="1779745"/>
              <a:ext cx="1828800" cy="1099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flipV="1">
              <a:off x="754194" y="2031774"/>
              <a:ext cx="1828800" cy="8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flipV="1">
              <a:off x="754195" y="2455359"/>
              <a:ext cx="1828800" cy="42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a:off x="754194" y="2878944"/>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a:off x="754194" y="2878944"/>
              <a:ext cx="1828800" cy="2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p:nvPr/>
          </p:nvCxnSpPr>
          <p:spPr>
            <a:xfrm>
              <a:off x="754194" y="2878944"/>
              <a:ext cx="1828800" cy="568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a:off x="754194" y="2878944"/>
              <a:ext cx="1828800" cy="1241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a:off x="754194" y="2878944"/>
              <a:ext cx="1828800" cy="818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a:off x="754194" y="2878944"/>
              <a:ext cx="1828800" cy="1637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57" name="Group 256"/>
          <p:cNvGrpSpPr/>
          <p:nvPr/>
        </p:nvGrpSpPr>
        <p:grpSpPr>
          <a:xfrm>
            <a:off x="3168054" y="1130079"/>
            <a:ext cx="1256228" cy="1790226"/>
            <a:chOff x="754194" y="1455710"/>
            <a:chExt cx="1828801" cy="3060340"/>
          </a:xfrm>
        </p:grpSpPr>
        <p:cxnSp>
          <p:nvCxnSpPr>
            <p:cNvPr id="258" name="Straight Arrow Connector 257"/>
            <p:cNvCxnSpPr/>
            <p:nvPr/>
          </p:nvCxnSpPr>
          <p:spPr>
            <a:xfrm flipV="1">
              <a:off x="754195" y="1455710"/>
              <a:ext cx="1828800" cy="1423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flipV="1">
              <a:off x="754194" y="1779745"/>
              <a:ext cx="1828800" cy="1099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flipV="1">
              <a:off x="754194" y="2031774"/>
              <a:ext cx="1828800" cy="8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flipV="1">
              <a:off x="754195" y="2455359"/>
              <a:ext cx="1828800" cy="42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a:off x="754194" y="2878944"/>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a:off x="754194" y="2878944"/>
              <a:ext cx="1828800" cy="2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a:off x="754194" y="2878944"/>
              <a:ext cx="1828800" cy="568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p:nvPr/>
          </p:nvCxnSpPr>
          <p:spPr>
            <a:xfrm>
              <a:off x="754194" y="2878944"/>
              <a:ext cx="1828800" cy="1241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a:off x="754194" y="2878944"/>
              <a:ext cx="1828800" cy="818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a:off x="754194" y="2878944"/>
              <a:ext cx="1828800" cy="1637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p:nvGrpSpPr>
        <p:grpSpPr>
          <a:xfrm>
            <a:off x="3212130" y="2581522"/>
            <a:ext cx="1256228" cy="1790226"/>
            <a:chOff x="754194" y="1455710"/>
            <a:chExt cx="1828801" cy="3060340"/>
          </a:xfrm>
        </p:grpSpPr>
        <p:cxnSp>
          <p:nvCxnSpPr>
            <p:cNvPr id="269" name="Straight Arrow Connector 268"/>
            <p:cNvCxnSpPr/>
            <p:nvPr/>
          </p:nvCxnSpPr>
          <p:spPr>
            <a:xfrm flipV="1">
              <a:off x="754195" y="1455710"/>
              <a:ext cx="1828800" cy="1423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754194" y="1779745"/>
              <a:ext cx="1828800" cy="1099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flipV="1">
              <a:off x="754194" y="2031774"/>
              <a:ext cx="1828800" cy="8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flipV="1">
              <a:off x="754195" y="2455359"/>
              <a:ext cx="1828800" cy="42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p:nvPr/>
          </p:nvCxnSpPr>
          <p:spPr>
            <a:xfrm>
              <a:off x="754194" y="2878944"/>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p:nvPr/>
          </p:nvCxnSpPr>
          <p:spPr>
            <a:xfrm>
              <a:off x="754194" y="2878944"/>
              <a:ext cx="1828800" cy="2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p:nvPr/>
          </p:nvCxnSpPr>
          <p:spPr>
            <a:xfrm>
              <a:off x="754194" y="2878944"/>
              <a:ext cx="1828800" cy="568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p:nvPr/>
          </p:nvCxnSpPr>
          <p:spPr>
            <a:xfrm>
              <a:off x="754194" y="2878944"/>
              <a:ext cx="1828800" cy="1241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a:off x="754194" y="2878944"/>
              <a:ext cx="1828800" cy="818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p:nvPr/>
          </p:nvCxnSpPr>
          <p:spPr>
            <a:xfrm>
              <a:off x="754194" y="2878944"/>
              <a:ext cx="1828800" cy="1637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3214902" y="2848365"/>
            <a:ext cx="1256228" cy="1790226"/>
            <a:chOff x="754194" y="1455710"/>
            <a:chExt cx="1828801" cy="3060340"/>
          </a:xfrm>
        </p:grpSpPr>
        <p:cxnSp>
          <p:nvCxnSpPr>
            <p:cNvPr id="280" name="Straight Arrow Connector 279"/>
            <p:cNvCxnSpPr/>
            <p:nvPr/>
          </p:nvCxnSpPr>
          <p:spPr>
            <a:xfrm flipV="1">
              <a:off x="754195" y="1455710"/>
              <a:ext cx="1828800" cy="1423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flipV="1">
              <a:off x="754194" y="1779745"/>
              <a:ext cx="1828800" cy="1099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flipV="1">
              <a:off x="754194" y="2031774"/>
              <a:ext cx="1828800" cy="8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flipV="1">
              <a:off x="754195" y="2455359"/>
              <a:ext cx="1828800" cy="42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p:nvPr/>
          </p:nvCxnSpPr>
          <p:spPr>
            <a:xfrm>
              <a:off x="754194" y="2878944"/>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a:xfrm>
              <a:off x="754194" y="2878944"/>
              <a:ext cx="1828800" cy="2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a:off x="754194" y="2878944"/>
              <a:ext cx="1828800" cy="568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nvCxnSpPr>
          <p:spPr>
            <a:xfrm>
              <a:off x="754194" y="2878944"/>
              <a:ext cx="1828800" cy="1241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p:nvPr/>
          </p:nvCxnSpPr>
          <p:spPr>
            <a:xfrm>
              <a:off x="754194" y="2878944"/>
              <a:ext cx="1828800" cy="818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p:nvPr/>
          </p:nvCxnSpPr>
          <p:spPr>
            <a:xfrm>
              <a:off x="754194" y="2878944"/>
              <a:ext cx="1828800" cy="1637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p:nvGrpSpPr>
        <p:grpSpPr>
          <a:xfrm>
            <a:off x="3186817" y="3495913"/>
            <a:ext cx="1256228" cy="1790226"/>
            <a:chOff x="754194" y="1455710"/>
            <a:chExt cx="1828801" cy="3060340"/>
          </a:xfrm>
        </p:grpSpPr>
        <p:cxnSp>
          <p:nvCxnSpPr>
            <p:cNvPr id="291" name="Straight Arrow Connector 290"/>
            <p:cNvCxnSpPr/>
            <p:nvPr/>
          </p:nvCxnSpPr>
          <p:spPr>
            <a:xfrm flipV="1">
              <a:off x="754195" y="1455710"/>
              <a:ext cx="1828800" cy="1423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2" name="Straight Arrow Connector 291"/>
            <p:cNvCxnSpPr/>
            <p:nvPr/>
          </p:nvCxnSpPr>
          <p:spPr>
            <a:xfrm flipV="1">
              <a:off x="754194" y="1779745"/>
              <a:ext cx="1828800" cy="1099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flipV="1">
              <a:off x="754194" y="2031774"/>
              <a:ext cx="1828800" cy="8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V="1">
              <a:off x="754195" y="2455359"/>
              <a:ext cx="1828800" cy="42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5" name="Straight Arrow Connector 294"/>
            <p:cNvCxnSpPr/>
            <p:nvPr/>
          </p:nvCxnSpPr>
          <p:spPr>
            <a:xfrm>
              <a:off x="754194" y="2878944"/>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p:nvPr/>
          </p:nvCxnSpPr>
          <p:spPr>
            <a:xfrm>
              <a:off x="754194" y="2878944"/>
              <a:ext cx="1828800" cy="2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a:off x="754194" y="2878944"/>
              <a:ext cx="1828800" cy="568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a:off x="754194" y="2878944"/>
              <a:ext cx="1828800" cy="1241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a:off x="754194" y="2878944"/>
              <a:ext cx="1828800" cy="818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a:off x="754194" y="2878944"/>
              <a:ext cx="1828800" cy="1637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01" name="Group 300"/>
          <p:cNvGrpSpPr/>
          <p:nvPr/>
        </p:nvGrpSpPr>
        <p:grpSpPr>
          <a:xfrm>
            <a:off x="3206762" y="3794810"/>
            <a:ext cx="1256228" cy="1790226"/>
            <a:chOff x="754194" y="1455710"/>
            <a:chExt cx="1828801" cy="3060340"/>
          </a:xfrm>
        </p:grpSpPr>
        <p:cxnSp>
          <p:nvCxnSpPr>
            <p:cNvPr id="302" name="Straight Arrow Connector 301"/>
            <p:cNvCxnSpPr/>
            <p:nvPr/>
          </p:nvCxnSpPr>
          <p:spPr>
            <a:xfrm flipV="1">
              <a:off x="754195" y="1455710"/>
              <a:ext cx="1828800" cy="1423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3" name="Straight Arrow Connector 302"/>
            <p:cNvCxnSpPr/>
            <p:nvPr/>
          </p:nvCxnSpPr>
          <p:spPr>
            <a:xfrm flipV="1">
              <a:off x="754194" y="1779745"/>
              <a:ext cx="1828800" cy="1099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4" name="Straight Arrow Connector 303"/>
            <p:cNvCxnSpPr/>
            <p:nvPr/>
          </p:nvCxnSpPr>
          <p:spPr>
            <a:xfrm flipV="1">
              <a:off x="754194" y="2031774"/>
              <a:ext cx="1828800" cy="8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5" name="Straight Arrow Connector 304"/>
            <p:cNvCxnSpPr/>
            <p:nvPr/>
          </p:nvCxnSpPr>
          <p:spPr>
            <a:xfrm flipV="1">
              <a:off x="754195" y="2455359"/>
              <a:ext cx="1828800" cy="42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6" name="Straight Arrow Connector 305"/>
            <p:cNvCxnSpPr/>
            <p:nvPr/>
          </p:nvCxnSpPr>
          <p:spPr>
            <a:xfrm>
              <a:off x="754194" y="2878944"/>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p:nvPr/>
          </p:nvCxnSpPr>
          <p:spPr>
            <a:xfrm>
              <a:off x="754194" y="2878944"/>
              <a:ext cx="1828800" cy="2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8" name="Straight Arrow Connector 307"/>
            <p:cNvCxnSpPr/>
            <p:nvPr/>
          </p:nvCxnSpPr>
          <p:spPr>
            <a:xfrm>
              <a:off x="754194" y="2878944"/>
              <a:ext cx="1828800" cy="568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p:nvPr/>
          </p:nvCxnSpPr>
          <p:spPr>
            <a:xfrm>
              <a:off x="754194" y="2878944"/>
              <a:ext cx="1828800" cy="1241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a:off x="754194" y="2878944"/>
              <a:ext cx="1828800" cy="818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a:off x="754194" y="2878944"/>
              <a:ext cx="1828800" cy="1637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12" name="Group 311"/>
          <p:cNvGrpSpPr/>
          <p:nvPr/>
        </p:nvGrpSpPr>
        <p:grpSpPr>
          <a:xfrm>
            <a:off x="3214903" y="4408657"/>
            <a:ext cx="1256228" cy="1790226"/>
            <a:chOff x="754194" y="1455710"/>
            <a:chExt cx="1828801" cy="3060340"/>
          </a:xfrm>
        </p:grpSpPr>
        <p:cxnSp>
          <p:nvCxnSpPr>
            <p:cNvPr id="313" name="Straight Arrow Connector 312"/>
            <p:cNvCxnSpPr/>
            <p:nvPr/>
          </p:nvCxnSpPr>
          <p:spPr>
            <a:xfrm flipV="1">
              <a:off x="754195" y="1455710"/>
              <a:ext cx="1828800" cy="1423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V="1">
              <a:off x="754194" y="1779745"/>
              <a:ext cx="1828800" cy="1099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flipV="1">
              <a:off x="754194" y="2031774"/>
              <a:ext cx="1828800" cy="8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6" name="Straight Arrow Connector 315"/>
            <p:cNvCxnSpPr/>
            <p:nvPr/>
          </p:nvCxnSpPr>
          <p:spPr>
            <a:xfrm flipV="1">
              <a:off x="754195" y="2455359"/>
              <a:ext cx="1828800" cy="42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7" name="Straight Arrow Connector 316"/>
            <p:cNvCxnSpPr/>
            <p:nvPr/>
          </p:nvCxnSpPr>
          <p:spPr>
            <a:xfrm>
              <a:off x="754194" y="2878944"/>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8" name="Straight Arrow Connector 317"/>
            <p:cNvCxnSpPr/>
            <p:nvPr/>
          </p:nvCxnSpPr>
          <p:spPr>
            <a:xfrm>
              <a:off x="754194" y="2878944"/>
              <a:ext cx="1828800" cy="2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9" name="Straight Arrow Connector 318"/>
            <p:cNvCxnSpPr/>
            <p:nvPr/>
          </p:nvCxnSpPr>
          <p:spPr>
            <a:xfrm>
              <a:off x="754194" y="2878944"/>
              <a:ext cx="1828800" cy="568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p:nvPr/>
          </p:nvCxnSpPr>
          <p:spPr>
            <a:xfrm>
              <a:off x="754194" y="2878944"/>
              <a:ext cx="1828800" cy="1241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1" name="Straight Arrow Connector 320"/>
            <p:cNvCxnSpPr/>
            <p:nvPr/>
          </p:nvCxnSpPr>
          <p:spPr>
            <a:xfrm>
              <a:off x="754194" y="2878944"/>
              <a:ext cx="1828800" cy="818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p:nvPr/>
          </p:nvCxnSpPr>
          <p:spPr>
            <a:xfrm>
              <a:off x="754194" y="2878944"/>
              <a:ext cx="1828800" cy="1637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23" name="Group 322"/>
          <p:cNvGrpSpPr/>
          <p:nvPr/>
        </p:nvGrpSpPr>
        <p:grpSpPr>
          <a:xfrm>
            <a:off x="3143596" y="4627368"/>
            <a:ext cx="1256228" cy="1790226"/>
            <a:chOff x="754194" y="1455710"/>
            <a:chExt cx="1828801" cy="3060340"/>
          </a:xfrm>
        </p:grpSpPr>
        <p:cxnSp>
          <p:nvCxnSpPr>
            <p:cNvPr id="324" name="Straight Arrow Connector 323"/>
            <p:cNvCxnSpPr/>
            <p:nvPr/>
          </p:nvCxnSpPr>
          <p:spPr>
            <a:xfrm flipV="1">
              <a:off x="754195" y="1455710"/>
              <a:ext cx="1828800" cy="1423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5" name="Straight Arrow Connector 324"/>
            <p:cNvCxnSpPr/>
            <p:nvPr/>
          </p:nvCxnSpPr>
          <p:spPr>
            <a:xfrm flipV="1">
              <a:off x="754194" y="1779745"/>
              <a:ext cx="1828800" cy="1099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6" name="Straight Arrow Connector 325"/>
            <p:cNvCxnSpPr/>
            <p:nvPr/>
          </p:nvCxnSpPr>
          <p:spPr>
            <a:xfrm flipV="1">
              <a:off x="754194" y="2031774"/>
              <a:ext cx="1828800" cy="8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flipV="1">
              <a:off x="754195" y="2455359"/>
              <a:ext cx="1828800" cy="42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p:nvPr/>
          </p:nvCxnSpPr>
          <p:spPr>
            <a:xfrm>
              <a:off x="754194" y="2878944"/>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a:off x="754194" y="2878944"/>
              <a:ext cx="1828800" cy="21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754194" y="2878944"/>
              <a:ext cx="1828800" cy="568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754194" y="2878944"/>
              <a:ext cx="1828800" cy="1241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754194" y="2878944"/>
              <a:ext cx="1828800" cy="818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p:nvPr/>
          </p:nvCxnSpPr>
          <p:spPr>
            <a:xfrm>
              <a:off x="754194" y="2878944"/>
              <a:ext cx="1828800" cy="1637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35" name="Content Placeholder 1"/>
          <p:cNvSpPr>
            <a:spLocks noGrp="1"/>
          </p:cNvSpPr>
          <p:nvPr>
            <p:ph idx="1"/>
          </p:nvPr>
        </p:nvSpPr>
        <p:spPr>
          <a:xfrm>
            <a:off x="4970779" y="1232392"/>
            <a:ext cx="3646748" cy="4857403"/>
          </a:xfrm>
        </p:spPr>
        <p:txBody>
          <a:bodyPr>
            <a:normAutofit fontScale="92500" lnSpcReduction="10000"/>
          </a:bodyPr>
          <a:lstStyle/>
          <a:p>
            <a:r>
              <a:rPr lang="en-US" sz="2400" dirty="0" smtClean="0"/>
              <a:t>100 Simulations in DAM</a:t>
            </a:r>
          </a:p>
          <a:p>
            <a:pPr lvl="1"/>
            <a:r>
              <a:rPr lang="en-US" sz="2000" dirty="0" smtClean="0"/>
              <a:t>DA Hourly Wind and Load</a:t>
            </a:r>
          </a:p>
          <a:p>
            <a:pPr lvl="1"/>
            <a:r>
              <a:rPr lang="en-US" sz="2000" dirty="0" smtClean="0"/>
              <a:t>1-day Co-optimization</a:t>
            </a:r>
          </a:p>
          <a:p>
            <a:pPr lvl="1"/>
            <a:r>
              <a:rPr lang="en-US" sz="2000" dirty="0" smtClean="0"/>
              <a:t>1-Day Look-ahead</a:t>
            </a:r>
          </a:p>
          <a:p>
            <a:pPr lvl="1"/>
            <a:r>
              <a:rPr lang="en-US" sz="2000" dirty="0" smtClean="0"/>
              <a:t>Hourly Unit Commitment (long-run generators)</a:t>
            </a:r>
          </a:p>
          <a:p>
            <a:r>
              <a:rPr lang="en-US" sz="2400" dirty="0" smtClean="0"/>
              <a:t>100 Simulations in HAM</a:t>
            </a:r>
          </a:p>
          <a:p>
            <a:pPr lvl="1"/>
            <a:r>
              <a:rPr lang="en-US" sz="2000" dirty="0" smtClean="0"/>
              <a:t>HA Wind and Load</a:t>
            </a:r>
          </a:p>
          <a:p>
            <a:pPr lvl="1"/>
            <a:r>
              <a:rPr lang="en-US" sz="2000" dirty="0" smtClean="0"/>
              <a:t>5-hour Co-Optimization</a:t>
            </a:r>
          </a:p>
          <a:p>
            <a:pPr lvl="1"/>
            <a:r>
              <a:rPr lang="en-US" sz="2000" dirty="0" smtClean="0"/>
              <a:t>Hourly Unit Commitment  (long, medium, short run generators)</a:t>
            </a:r>
          </a:p>
          <a:p>
            <a:r>
              <a:rPr lang="en-US" sz="2400" dirty="0" smtClean="0"/>
              <a:t>100 Simulations in RT</a:t>
            </a:r>
          </a:p>
          <a:p>
            <a:pPr lvl="1"/>
            <a:r>
              <a:rPr lang="en-US" sz="2000" dirty="0" smtClean="0"/>
              <a:t>Actual 5m Wind and Load</a:t>
            </a:r>
          </a:p>
          <a:p>
            <a:pPr lvl="1"/>
            <a:r>
              <a:rPr lang="en-US" sz="2000" dirty="0" smtClean="0"/>
              <a:t>65m co-optimization</a:t>
            </a:r>
            <a:endParaRPr lang="en-US" sz="2000" dirty="0"/>
          </a:p>
        </p:txBody>
      </p:sp>
    </p:spTree>
    <p:extLst>
      <p:ext uri="{BB962C8B-B14F-4D97-AF65-F5344CB8AC3E}">
        <p14:creationId xmlns:p14="http://schemas.microsoft.com/office/powerpoint/2010/main" val="2708447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dirty="0" smtClean="0"/>
              <a:t>PLEXOS For Power Systems</a:t>
            </a:r>
          </a:p>
          <a:p>
            <a:r>
              <a:rPr lang="en-AU" dirty="0" smtClean="0"/>
              <a:t>Renewable Portfolio Expansion</a:t>
            </a:r>
          </a:p>
          <a:p>
            <a:r>
              <a:rPr lang="en-AU" dirty="0" smtClean="0"/>
              <a:t>OpenPlexos API</a:t>
            </a:r>
          </a:p>
          <a:p>
            <a:r>
              <a:rPr lang="en-AU" dirty="0" smtClean="0"/>
              <a:t>Integrated Stochastics</a:t>
            </a:r>
          </a:p>
          <a:p>
            <a:r>
              <a:rPr lang="en-AU" dirty="0" smtClean="0"/>
              <a:t>Stochastic Optimization</a:t>
            </a:r>
          </a:p>
          <a:p>
            <a:pPr lvl="1"/>
            <a:r>
              <a:rPr lang="en-AU" dirty="0" smtClean="0"/>
              <a:t>Multi-Stage Optimization</a:t>
            </a:r>
          </a:p>
          <a:p>
            <a:pPr lvl="1"/>
            <a:r>
              <a:rPr lang="en-AU" dirty="0" smtClean="0"/>
              <a:t>Stochastic Unit Commitment</a:t>
            </a:r>
          </a:p>
          <a:p>
            <a:r>
              <a:rPr lang="en-AU" dirty="0" smtClean="0"/>
              <a:t>Optimal Power Flow Issues</a:t>
            </a:r>
          </a:p>
          <a:p>
            <a:r>
              <a:rPr lang="en-AU" dirty="0" smtClean="0"/>
              <a:t>High Performance Computing (HPC)</a:t>
            </a:r>
          </a:p>
        </p:txBody>
      </p:sp>
      <p:sp>
        <p:nvSpPr>
          <p:cNvPr id="5" name="Slide Number Placeholder 4"/>
          <p:cNvSpPr>
            <a:spLocks noGrp="1"/>
          </p:cNvSpPr>
          <p:nvPr>
            <p:ph type="sldNum" sz="quarter" idx="12"/>
          </p:nvPr>
        </p:nvSpPr>
        <p:spPr/>
        <p:txBody>
          <a:bodyPr/>
          <a:lstStyle/>
          <a:p>
            <a:fld id="{0C21FC4B-1745-4386-9346-9C05CBA56813}" type="slidenum">
              <a:rPr lang="en-GB" smtClean="0"/>
              <a:pPr/>
              <a:t>3</a:t>
            </a:fld>
            <a:endParaRPr lang="en-GB" dirty="0"/>
          </a:p>
        </p:txBody>
      </p:sp>
      <p:sp>
        <p:nvSpPr>
          <p:cNvPr id="6" name="Title 5"/>
          <p:cNvSpPr>
            <a:spLocks noGrp="1"/>
          </p:cNvSpPr>
          <p:nvPr>
            <p:ph type="title"/>
          </p:nvPr>
        </p:nvSpPr>
        <p:spPr>
          <a:xfrm>
            <a:off x="1043608" y="116632"/>
            <a:ext cx="5238147" cy="936104"/>
          </a:xfrm>
        </p:spPr>
        <p:txBody>
          <a:bodyPr>
            <a:normAutofit fontScale="90000"/>
          </a:bodyPr>
          <a:lstStyle/>
          <a:p>
            <a:pPr algn="ctr"/>
            <a:r>
              <a:rPr lang="en-AU" dirty="0" smtClean="0"/>
              <a:t>Advanced Simulation Topics</a:t>
            </a:r>
            <a:br>
              <a:rPr lang="en-AU" dirty="0" smtClean="0"/>
            </a:br>
            <a:r>
              <a:rPr lang="en-AU" dirty="0" smtClean="0"/>
              <a:t>Agenda</a:t>
            </a:r>
            <a:endParaRPr lang="en-AU" dirty="0"/>
          </a:p>
        </p:txBody>
      </p:sp>
      <p:sp>
        <p:nvSpPr>
          <p:cNvPr id="3" name="Date Placeholder 2"/>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2755781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60648"/>
            <a:ext cx="5562364" cy="868346"/>
          </a:xfrm>
        </p:spPr>
        <p:txBody>
          <a:bodyPr/>
          <a:lstStyle/>
          <a:p>
            <a:r>
              <a:rPr lang="en-GB" noProof="0" dirty="0" smtClean="0"/>
              <a:t>SO in Unit Commitment</a:t>
            </a:r>
            <a:endParaRPr lang="en-GB" sz="1600" noProof="0" dirty="0"/>
          </a:p>
        </p:txBody>
      </p:sp>
      <p:sp>
        <p:nvSpPr>
          <p:cNvPr id="3" name="Content Placeholder 2"/>
          <p:cNvSpPr>
            <a:spLocks noGrp="1"/>
          </p:cNvSpPr>
          <p:nvPr>
            <p:ph idx="1"/>
          </p:nvPr>
        </p:nvSpPr>
        <p:spPr/>
        <p:txBody>
          <a:bodyPr>
            <a:normAutofit fontScale="77500" lnSpcReduction="20000"/>
          </a:bodyPr>
          <a:lstStyle/>
          <a:p>
            <a:pPr marL="0" indent="0">
              <a:buNone/>
            </a:pPr>
            <a:r>
              <a:rPr lang="en-GB" noProof="0" dirty="0" smtClean="0"/>
              <a:t>Consider the unit commitment decision:</a:t>
            </a:r>
          </a:p>
          <a:p>
            <a:r>
              <a:rPr lang="en-GB" noProof="0" dirty="0" smtClean="0"/>
              <a:t>Must make unit commitment decisions in Day-Ahead</a:t>
            </a:r>
          </a:p>
          <a:p>
            <a:pPr lvl="1"/>
            <a:r>
              <a:rPr lang="en-GB" dirty="0" smtClean="0"/>
              <a:t>First Stage</a:t>
            </a:r>
            <a:endParaRPr lang="en-GB" noProof="0" dirty="0" smtClean="0"/>
          </a:p>
          <a:p>
            <a:r>
              <a:rPr lang="en-GB" noProof="0" dirty="0" smtClean="0"/>
              <a:t>Uncertainties such as load or wind:</a:t>
            </a:r>
          </a:p>
          <a:p>
            <a:pPr lvl="1"/>
            <a:r>
              <a:rPr lang="en-GB" noProof="0" dirty="0" smtClean="0"/>
              <a:t>Unknown Day-Ahead</a:t>
            </a:r>
          </a:p>
          <a:p>
            <a:pPr lvl="1"/>
            <a:r>
              <a:rPr lang="en-GB" noProof="0" dirty="0" smtClean="0"/>
              <a:t>More information Hour Ahead</a:t>
            </a:r>
          </a:p>
          <a:p>
            <a:pPr lvl="1"/>
            <a:r>
              <a:rPr lang="en-GB" dirty="0" smtClean="0"/>
              <a:t>Real-time is what it is </a:t>
            </a:r>
            <a:endParaRPr lang="en-GB" noProof="0" dirty="0" smtClean="0"/>
          </a:p>
          <a:p>
            <a:r>
              <a:rPr lang="en-GB" noProof="0" dirty="0" smtClean="0"/>
              <a:t>Simulation using independent samples on the load and wind outcomes provides an optimal solution given </a:t>
            </a:r>
            <a:r>
              <a:rPr lang="en-GB" dirty="0" smtClean="0"/>
              <a:t>each outcome </a:t>
            </a:r>
          </a:p>
          <a:p>
            <a:pPr lvl="1"/>
            <a:r>
              <a:rPr lang="en-GB" noProof="0" dirty="0" smtClean="0"/>
              <a:t>Perfect Foresight</a:t>
            </a:r>
          </a:p>
          <a:p>
            <a:pPr lvl="1"/>
            <a:r>
              <a:rPr lang="en-GB" noProof="0" dirty="0" smtClean="0"/>
              <a:t>UC Results differ in different scenarios</a:t>
            </a:r>
          </a:p>
          <a:p>
            <a:r>
              <a:rPr lang="en-GB" noProof="0" dirty="0" smtClean="0"/>
              <a:t>Simulation using Stochastic Optimization provides an optimal solution given </a:t>
            </a:r>
            <a:r>
              <a:rPr lang="en-GB" b="1" i="1" u="sng" noProof="0" dirty="0" smtClean="0"/>
              <a:t>all</a:t>
            </a:r>
            <a:r>
              <a:rPr lang="en-GB" noProof="0" dirty="0" smtClean="0"/>
              <a:t> outcomes (held back case)</a:t>
            </a:r>
          </a:p>
          <a:p>
            <a:r>
              <a:rPr lang="en-GB" dirty="0" smtClean="0"/>
              <a:t>Cost of Perfect Information is the difference between a </a:t>
            </a:r>
            <a:r>
              <a:rPr lang="en-GB" dirty="0" smtClean="0"/>
              <a:t>backcast</a:t>
            </a:r>
            <a:r>
              <a:rPr lang="en-GB" dirty="0" smtClean="0"/>
              <a:t> case and the held back case</a:t>
            </a:r>
            <a:endParaRPr lang="en-GB" noProof="0" dirty="0" smtClean="0"/>
          </a:p>
          <a:p>
            <a:endParaRPr lang="en-GB" noProof="0" dirty="0"/>
          </a:p>
        </p:txBody>
      </p:sp>
      <p:sp>
        <p:nvSpPr>
          <p:cNvPr id="4" name="Slide Number Placeholder 3"/>
          <p:cNvSpPr>
            <a:spLocks noGrp="1"/>
          </p:cNvSpPr>
          <p:nvPr>
            <p:ph type="sldNum" sz="quarter" idx="12"/>
          </p:nvPr>
        </p:nvSpPr>
        <p:spPr/>
        <p:txBody>
          <a:bodyPr/>
          <a:lstStyle/>
          <a:p>
            <a:fld id="{0C21FC4B-1745-4386-9346-9C05CBA56813}" type="slidenum">
              <a:rPr lang="en-GB" smtClean="0"/>
              <a:pPr/>
              <a:t>30</a:t>
            </a:fld>
            <a:endParaRPr lang="en-GB" dirty="0"/>
          </a:p>
        </p:txBody>
      </p:sp>
      <p:sp>
        <p:nvSpPr>
          <p:cNvPr id="5" name="Date Placeholder 4"/>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2833662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659" y="184390"/>
            <a:ext cx="5562364" cy="868346"/>
          </a:xfrm>
        </p:spPr>
        <p:txBody>
          <a:bodyPr>
            <a:normAutofit fontScale="90000"/>
          </a:bodyPr>
          <a:lstStyle/>
          <a:p>
            <a:r>
              <a:rPr lang="en-GB" noProof="0" dirty="0" smtClean="0"/>
              <a:t>Day-ahead Unit Commitment Example</a:t>
            </a:r>
            <a:endParaRPr lang="en-GB" noProof="0" dirty="0"/>
          </a:p>
        </p:txBody>
      </p:sp>
      <p:graphicFrame>
        <p:nvGraphicFramePr>
          <p:cNvPr id="4" name="Diagram 3"/>
          <p:cNvGraphicFramePr/>
          <p:nvPr>
            <p:extLst>
              <p:ext uri="{D42A27DB-BD31-4B8C-83A1-F6EECF244321}">
                <p14:modId xmlns:p14="http://schemas.microsoft.com/office/powerpoint/2010/main" val="4059792789"/>
              </p:ext>
            </p:extLst>
          </p:nvPr>
        </p:nvGraphicFramePr>
        <p:xfrm>
          <a:off x="1325213" y="10967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Users\Frank\AppData\Local\Microsoft\Windows\Temporary Internet Files\Content.IE5\5NXXU6WX\MC90018347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611" y="4001868"/>
            <a:ext cx="849030" cy="8400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Frank\AppData\Local\Microsoft\Windows\Temporary Internet Files\Content.IE5\7URYSAN0\MC900149907[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0620" y="3245155"/>
            <a:ext cx="1029201" cy="66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Frank\AppData\Local\Microsoft\Windows\Temporary Internet Files\Content.IE5\7URYSAN0\MM900282797[1].gif"/>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8375" y="2214144"/>
            <a:ext cx="959934" cy="9599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9"/>
          <p:cNvSpPr txBox="1"/>
          <p:nvPr/>
        </p:nvSpPr>
        <p:spPr>
          <a:xfrm>
            <a:off x="1547664" y="5085184"/>
            <a:ext cx="6857868" cy="923330"/>
          </a:xfrm>
          <a:prstGeom prst="wedgeRectCallout">
            <a:avLst>
              <a:gd name="adj1" fmla="val -39906"/>
              <a:gd name="adj2" fmla="val -96190"/>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2"/>
            <a:r>
              <a:rPr lang="en-AU" dirty="0" smtClean="0">
                <a:latin typeface="+mj-lt"/>
              </a:rPr>
              <a:t>How to efficiently schedule thermal power plants with technical restrictions if we don’t know how much wind (and/or load) is going to be available?</a:t>
            </a:r>
            <a:endParaRPr lang="en-AU" dirty="0">
              <a:latin typeface="+mj-lt"/>
            </a:endParaRPr>
          </a:p>
        </p:txBody>
      </p:sp>
      <p:pic>
        <p:nvPicPr>
          <p:cNvPr id="9" name="Picture 8" descr="C:\Users\Frank\AppData\Local\Microsoft\Windows\Temporary Internet Files\Content.IE5\7URYSAN0\MC900230606[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80189" y="2865340"/>
            <a:ext cx="1553192" cy="104381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C21FC4B-1745-4386-9346-9C05CBA56813}" type="slidenum">
              <a:rPr lang="en-GB" smtClean="0"/>
              <a:pPr/>
              <a:t>31</a:t>
            </a:fld>
            <a:endParaRPr lang="en-GB" dirty="0"/>
          </a:p>
        </p:txBody>
      </p:sp>
      <p:sp>
        <p:nvSpPr>
          <p:cNvPr id="10" name="Date Placeholder 9"/>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39477262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Day-ahead Unit Commitment</a:t>
            </a:r>
            <a:r>
              <a:rPr lang="en-GB" sz="1600" noProof="0" dirty="0" smtClean="0"/>
              <a:t>, Continued</a:t>
            </a:r>
            <a:endParaRPr lang="en-GB" sz="1600" noProof="0" dirty="0"/>
          </a:p>
        </p:txBody>
      </p:sp>
      <p:pic>
        <p:nvPicPr>
          <p:cNvPr id="9" name="Content Placeholder 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6097484" cy="476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47"/>
          <p:cNvSpPr txBox="1"/>
          <p:nvPr/>
        </p:nvSpPr>
        <p:spPr>
          <a:xfrm>
            <a:off x="6304313" y="2643813"/>
            <a:ext cx="244827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smtClean="0">
                <a:latin typeface="+mj-lt"/>
              </a:rPr>
              <a:t>Assume for example a </a:t>
            </a:r>
            <a:r>
              <a:rPr lang="en-AU" b="1" dirty="0" smtClean="0">
                <a:latin typeface="+mj-lt"/>
              </a:rPr>
              <a:t>worst-case scenario </a:t>
            </a:r>
            <a:r>
              <a:rPr lang="en-AU" dirty="0" smtClean="0">
                <a:latin typeface="+mj-lt"/>
              </a:rPr>
              <a:t>analysis. First, the wind is absent during the entire day (pessimistic)</a:t>
            </a:r>
          </a:p>
        </p:txBody>
      </p:sp>
      <p:sp>
        <p:nvSpPr>
          <p:cNvPr id="11" name="TextBox 57"/>
          <p:cNvSpPr txBox="1"/>
          <p:nvPr/>
        </p:nvSpPr>
        <p:spPr>
          <a:xfrm>
            <a:off x="3347864" y="3140968"/>
            <a:ext cx="1942929" cy="523220"/>
          </a:xfrm>
          <a:prstGeom prst="wedgeRectCallout">
            <a:avLst>
              <a:gd name="adj1" fmla="val -44511"/>
              <a:gd name="adj2" fmla="val -119423"/>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b="1" dirty="0" smtClean="0">
                <a:latin typeface="+mj-lt"/>
              </a:rPr>
              <a:t>Two</a:t>
            </a:r>
            <a:r>
              <a:rPr lang="en-AU" sz="1400" dirty="0" smtClean="0">
                <a:latin typeface="+mj-lt"/>
              </a:rPr>
              <a:t> base load “slow” units can be scheduled</a:t>
            </a:r>
            <a:endParaRPr lang="en-AU" sz="1400" dirty="0">
              <a:latin typeface="+mj-lt"/>
            </a:endParaRPr>
          </a:p>
        </p:txBody>
      </p:sp>
      <p:sp>
        <p:nvSpPr>
          <p:cNvPr id="12" name="TextBox 60"/>
          <p:cNvSpPr txBox="1"/>
          <p:nvPr/>
        </p:nvSpPr>
        <p:spPr>
          <a:xfrm>
            <a:off x="1115616" y="4053334"/>
            <a:ext cx="1942929" cy="738664"/>
          </a:xfrm>
          <a:prstGeom prst="wedgeRectCallout">
            <a:avLst>
              <a:gd name="adj1" fmla="val -43378"/>
              <a:gd name="adj2" fmla="val -95647"/>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dirty="0" smtClean="0">
                <a:latin typeface="+mj-lt"/>
              </a:rPr>
              <a:t>Fast units are required just in order to meet the load</a:t>
            </a:r>
            <a:endParaRPr lang="en-AU" sz="1400" dirty="0">
              <a:latin typeface="+mj-lt"/>
            </a:endParaRPr>
          </a:p>
        </p:txBody>
      </p:sp>
      <p:sp>
        <p:nvSpPr>
          <p:cNvPr id="13" name="TextBox 61"/>
          <p:cNvSpPr txBox="1"/>
          <p:nvPr/>
        </p:nvSpPr>
        <p:spPr>
          <a:xfrm>
            <a:off x="3563888" y="1319077"/>
            <a:ext cx="1942929" cy="523220"/>
          </a:xfrm>
          <a:prstGeom prst="wedgeRectCallout">
            <a:avLst>
              <a:gd name="adj1" fmla="val -46780"/>
              <a:gd name="adj2" fmla="val 106086"/>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dirty="0" smtClean="0">
                <a:latin typeface="+mj-lt"/>
              </a:rPr>
              <a:t>No wind generation is available</a:t>
            </a:r>
            <a:endParaRPr lang="en-AU" sz="1400" dirty="0">
              <a:latin typeface="+mj-lt"/>
            </a:endParaRPr>
          </a:p>
        </p:txBody>
      </p:sp>
      <p:sp>
        <p:nvSpPr>
          <p:cNvPr id="3" name="Slide Number Placeholder 2"/>
          <p:cNvSpPr>
            <a:spLocks noGrp="1"/>
          </p:cNvSpPr>
          <p:nvPr>
            <p:ph type="sldNum" sz="quarter" idx="12"/>
          </p:nvPr>
        </p:nvSpPr>
        <p:spPr/>
        <p:txBody>
          <a:bodyPr/>
          <a:lstStyle/>
          <a:p>
            <a:fld id="{0C21FC4B-1745-4386-9346-9C05CBA56813}" type="slidenum">
              <a:rPr lang="en-GB" smtClean="0"/>
              <a:pPr/>
              <a:t>32</a:t>
            </a:fld>
            <a:endParaRPr lang="en-GB" dirty="0"/>
          </a:p>
        </p:txBody>
      </p:sp>
      <p:sp>
        <p:nvSpPr>
          <p:cNvPr id="4" name="Date Placeholder 3"/>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36231318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595" y="219151"/>
            <a:ext cx="5562364" cy="868346"/>
          </a:xfrm>
        </p:spPr>
        <p:txBody>
          <a:bodyPr/>
          <a:lstStyle/>
          <a:p>
            <a:r>
              <a:rPr lang="en-GB" noProof="0" dirty="0" smtClean="0"/>
              <a:t>Day-ahead Unit Commitment</a:t>
            </a:r>
            <a:r>
              <a:rPr lang="en-GB" sz="1600" noProof="0" dirty="0" smtClean="0"/>
              <a:t>, Continued</a:t>
            </a:r>
            <a:endParaRPr lang="en-GB" sz="1600" noProof="0"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6026358" cy="476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7"/>
          <p:cNvSpPr txBox="1"/>
          <p:nvPr/>
        </p:nvSpPr>
        <p:spPr>
          <a:xfrm>
            <a:off x="5940152" y="1438911"/>
            <a:ext cx="275247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smtClean="0">
                <a:latin typeface="+mj-lt"/>
              </a:rPr>
              <a:t>Now assume an</a:t>
            </a:r>
            <a:r>
              <a:rPr lang="en-AU" b="1" dirty="0" smtClean="0">
                <a:latin typeface="+mj-lt"/>
              </a:rPr>
              <a:t> optimistic scenario</a:t>
            </a:r>
            <a:r>
              <a:rPr lang="en-AU" dirty="0" smtClean="0">
                <a:latin typeface="+mj-lt"/>
              </a:rPr>
              <a:t> analysis. Wind is going to be available during the entire day</a:t>
            </a:r>
          </a:p>
        </p:txBody>
      </p:sp>
      <p:sp>
        <p:nvSpPr>
          <p:cNvPr id="6" name="TextBox 57"/>
          <p:cNvSpPr txBox="1"/>
          <p:nvPr/>
        </p:nvSpPr>
        <p:spPr>
          <a:xfrm>
            <a:off x="1170983" y="4495667"/>
            <a:ext cx="1942929" cy="523220"/>
          </a:xfrm>
          <a:prstGeom prst="wedgeRectCallout">
            <a:avLst>
              <a:gd name="adj1" fmla="val 62656"/>
              <a:gd name="adj2" fmla="val -52044"/>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b="1" dirty="0" smtClean="0">
                <a:latin typeface="+mj-lt"/>
              </a:rPr>
              <a:t>One</a:t>
            </a:r>
            <a:r>
              <a:rPr lang="en-AU" sz="1400" dirty="0" smtClean="0">
                <a:latin typeface="+mj-lt"/>
              </a:rPr>
              <a:t> base load “slow” unit pre-schedule</a:t>
            </a:r>
            <a:endParaRPr lang="en-AU" sz="1400" dirty="0">
              <a:latin typeface="+mj-lt"/>
            </a:endParaRPr>
          </a:p>
        </p:txBody>
      </p:sp>
      <p:sp>
        <p:nvSpPr>
          <p:cNvPr id="7" name="TextBox 60"/>
          <p:cNvSpPr txBox="1"/>
          <p:nvPr/>
        </p:nvSpPr>
        <p:spPr>
          <a:xfrm>
            <a:off x="971600" y="3286145"/>
            <a:ext cx="1942929" cy="523220"/>
          </a:xfrm>
          <a:prstGeom prst="wedgeRectCallout">
            <a:avLst>
              <a:gd name="adj1" fmla="val 67759"/>
              <a:gd name="adj2" fmla="val 49024"/>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dirty="0" smtClean="0">
                <a:latin typeface="+mj-lt"/>
              </a:rPr>
              <a:t>Fast units in order to avoid unserved energy</a:t>
            </a:r>
            <a:endParaRPr lang="en-AU" sz="1400" dirty="0">
              <a:latin typeface="+mj-lt"/>
            </a:endParaRPr>
          </a:p>
        </p:txBody>
      </p:sp>
      <p:sp>
        <p:nvSpPr>
          <p:cNvPr id="8" name="TextBox 61"/>
          <p:cNvSpPr txBox="1"/>
          <p:nvPr/>
        </p:nvSpPr>
        <p:spPr>
          <a:xfrm>
            <a:off x="3491880" y="1885186"/>
            <a:ext cx="1942929" cy="307777"/>
          </a:xfrm>
          <a:prstGeom prst="wedgeRectCallout">
            <a:avLst>
              <a:gd name="adj1" fmla="val -50182"/>
              <a:gd name="adj2" fmla="val 95347"/>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dirty="0" smtClean="0">
                <a:latin typeface="+mj-lt"/>
              </a:rPr>
              <a:t>High wind resources</a:t>
            </a:r>
            <a:endParaRPr lang="en-AU" sz="1400" dirty="0">
              <a:latin typeface="+mj-lt"/>
            </a:endParaRPr>
          </a:p>
        </p:txBody>
      </p:sp>
      <p:sp>
        <p:nvSpPr>
          <p:cNvPr id="9" name="TextBox 48"/>
          <p:cNvSpPr txBox="1"/>
          <p:nvPr/>
        </p:nvSpPr>
        <p:spPr>
          <a:xfrm>
            <a:off x="5130781" y="4653136"/>
            <a:ext cx="3538357" cy="1200329"/>
          </a:xfrm>
          <a:prstGeom prst="wedgeRectCallout">
            <a:avLst>
              <a:gd name="adj1" fmla="val -61621"/>
              <a:gd name="adj2" fmla="val -14597"/>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1"/>
            <a:r>
              <a:rPr lang="en-AU" dirty="0" smtClean="0">
                <a:latin typeface="+mj-lt"/>
              </a:rPr>
              <a:t>The question is: If we don’t know how the wind is going to be… what to do? Dispatch </a:t>
            </a:r>
            <a:r>
              <a:rPr lang="en-AU" b="1" dirty="0" smtClean="0">
                <a:latin typeface="+mj-lt"/>
              </a:rPr>
              <a:t>one</a:t>
            </a:r>
            <a:r>
              <a:rPr lang="en-AU" dirty="0" smtClean="0">
                <a:latin typeface="+mj-lt"/>
              </a:rPr>
              <a:t> or </a:t>
            </a:r>
            <a:r>
              <a:rPr lang="en-AU" b="1" dirty="0" smtClean="0">
                <a:latin typeface="+mj-lt"/>
              </a:rPr>
              <a:t>two</a:t>
            </a:r>
            <a:r>
              <a:rPr lang="en-AU" dirty="0" smtClean="0">
                <a:latin typeface="+mj-lt"/>
              </a:rPr>
              <a:t> slow base units?</a:t>
            </a:r>
          </a:p>
        </p:txBody>
      </p:sp>
      <p:pic>
        <p:nvPicPr>
          <p:cNvPr id="10" name="Picture 9" descr="C:\Users\Frank\AppData\Local\Microsoft\Windows\Temporary Internet Files\Content.IE5\065VTNR1\MC90044149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0781" y="4952882"/>
            <a:ext cx="600835" cy="60083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C21FC4B-1745-4386-9346-9C05CBA56813}" type="slidenum">
              <a:rPr lang="en-GB" smtClean="0"/>
              <a:pPr/>
              <a:t>33</a:t>
            </a:fld>
            <a:endParaRPr lang="en-GB" dirty="0"/>
          </a:p>
        </p:txBody>
      </p:sp>
      <p:sp>
        <p:nvSpPr>
          <p:cNvPr id="11" name="Date Placeholder 10"/>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7783415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Day-ahead Unit Commitment</a:t>
            </a:r>
            <a:r>
              <a:rPr lang="en-GB" sz="1600" noProof="0" dirty="0" smtClean="0"/>
              <a:t>, Continued</a:t>
            </a:r>
            <a:endParaRPr lang="en-GB" sz="1600" noProof="0" dirty="0"/>
          </a:p>
        </p:txBody>
      </p:sp>
      <p:sp>
        <p:nvSpPr>
          <p:cNvPr id="4" name="Content Placeholder 2"/>
          <p:cNvSpPr>
            <a:spLocks noGrp="1"/>
          </p:cNvSpPr>
          <p:nvPr/>
        </p:nvSpPr>
        <p:spPr>
          <a:xfrm>
            <a:off x="524036" y="1166019"/>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dirty="0" smtClean="0">
                <a:latin typeface="+mj-lt"/>
              </a:rPr>
              <a:t>Stochastic Optimisation:</a:t>
            </a:r>
          </a:p>
          <a:p>
            <a:pPr marL="0" indent="0">
              <a:buNone/>
            </a:pPr>
            <a:r>
              <a:rPr lang="en-AU" dirty="0" smtClean="0">
                <a:solidFill>
                  <a:schemeClr val="tx2"/>
                </a:solidFill>
                <a:latin typeface="+mj-lt"/>
              </a:rPr>
              <a:t>Two stage scenario-wise decomposition</a:t>
            </a:r>
            <a:endParaRPr lang="en-AU" dirty="0">
              <a:solidFill>
                <a:schemeClr val="tx2"/>
              </a:solidFill>
              <a:latin typeface="+mj-lt"/>
            </a:endParaRPr>
          </a:p>
        </p:txBody>
      </p:sp>
      <p:graphicFrame>
        <p:nvGraphicFramePr>
          <p:cNvPr id="5" name="Diagram 4"/>
          <p:cNvGraphicFramePr/>
          <p:nvPr>
            <p:extLst>
              <p:ext uri="{D42A27DB-BD31-4B8C-83A1-F6EECF244321}">
                <p14:modId xmlns:p14="http://schemas.microsoft.com/office/powerpoint/2010/main" val="440261440"/>
              </p:ext>
            </p:extLst>
          </p:nvPr>
        </p:nvGraphicFramePr>
        <p:xfrm>
          <a:off x="4782852" y="2418755"/>
          <a:ext cx="3624064" cy="3112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4"/>
          <p:cNvSpPr txBox="1"/>
          <p:nvPr/>
        </p:nvSpPr>
        <p:spPr>
          <a:xfrm>
            <a:off x="524036" y="2601047"/>
            <a:ext cx="4608512" cy="286232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000" b="1" dirty="0" smtClean="0">
                <a:solidFill>
                  <a:srgbClr val="00B0F0"/>
                </a:solidFill>
                <a:latin typeface="+mj-lt"/>
              </a:rPr>
              <a:t>Stage 1: </a:t>
            </a:r>
          </a:p>
          <a:p>
            <a:r>
              <a:rPr lang="en-AU" sz="2000" dirty="0" smtClean="0">
                <a:latin typeface="+mj-lt"/>
              </a:rPr>
              <a:t>Commit 1 or 2 or none of the </a:t>
            </a:r>
          </a:p>
          <a:p>
            <a:r>
              <a:rPr lang="en-AU" sz="2000" dirty="0" smtClean="0">
                <a:latin typeface="+mj-lt"/>
              </a:rPr>
              <a:t>“slow” generators</a:t>
            </a:r>
          </a:p>
          <a:p>
            <a:endParaRPr lang="en-AU" sz="2000" dirty="0" smtClean="0">
              <a:latin typeface="+mj-lt"/>
            </a:endParaRPr>
          </a:p>
          <a:p>
            <a:r>
              <a:rPr lang="en-AU" sz="2000" b="1" dirty="0" smtClean="0">
                <a:solidFill>
                  <a:schemeClr val="accent6"/>
                </a:solidFill>
                <a:latin typeface="+mj-lt"/>
              </a:rPr>
              <a:t>Stage 2: </a:t>
            </a:r>
          </a:p>
          <a:p>
            <a:r>
              <a:rPr lang="en-AU" sz="2000" dirty="0" smtClean="0">
                <a:latin typeface="+mj-lt"/>
              </a:rPr>
              <a:t>There are hundreds of possible wind speeds. For each wind profile, decide the</a:t>
            </a:r>
          </a:p>
          <a:p>
            <a:r>
              <a:rPr lang="en-AU" sz="2000" dirty="0" smtClean="0">
                <a:latin typeface="+mj-lt"/>
              </a:rPr>
              <a:t>optimal commitment of the other units and dispatch of all units</a:t>
            </a:r>
          </a:p>
        </p:txBody>
      </p:sp>
      <p:sp>
        <p:nvSpPr>
          <p:cNvPr id="3" name="Slide Number Placeholder 2"/>
          <p:cNvSpPr>
            <a:spLocks noGrp="1"/>
          </p:cNvSpPr>
          <p:nvPr>
            <p:ph type="sldNum" sz="quarter" idx="12"/>
          </p:nvPr>
        </p:nvSpPr>
        <p:spPr/>
        <p:txBody>
          <a:bodyPr/>
          <a:lstStyle/>
          <a:p>
            <a:fld id="{0C21FC4B-1745-4386-9346-9C05CBA56813}" type="slidenum">
              <a:rPr lang="en-GB" smtClean="0"/>
              <a:pPr/>
              <a:t>34</a:t>
            </a:fld>
            <a:endParaRPr lang="en-GB" dirty="0"/>
          </a:p>
        </p:txBody>
      </p:sp>
      <p:sp>
        <p:nvSpPr>
          <p:cNvPr id="7" name="TextBox 6"/>
          <p:cNvSpPr txBox="1"/>
          <p:nvPr/>
        </p:nvSpPr>
        <p:spPr>
          <a:xfrm>
            <a:off x="3074567" y="5691982"/>
            <a:ext cx="5378139" cy="369332"/>
          </a:xfrm>
          <a:prstGeom prst="rect">
            <a:avLst/>
          </a:prstGeom>
          <a:noFill/>
        </p:spPr>
        <p:txBody>
          <a:bodyPr wrap="none" rtlCol="0">
            <a:spAutoFit/>
          </a:bodyPr>
          <a:lstStyle/>
          <a:p>
            <a:r>
              <a:rPr lang="en-AU" dirty="0" smtClean="0">
                <a:solidFill>
                  <a:schemeClr val="tx2"/>
                </a:solidFill>
                <a:latin typeface="+mj-lt"/>
              </a:rPr>
              <a:t>RESULT: Optimal unit commitment for “slow” generator</a:t>
            </a:r>
            <a:endParaRPr lang="en-AU" dirty="0">
              <a:solidFill>
                <a:schemeClr val="tx2"/>
              </a:solidFill>
              <a:latin typeface="+mj-lt"/>
            </a:endParaRPr>
          </a:p>
        </p:txBody>
      </p:sp>
      <p:sp>
        <p:nvSpPr>
          <p:cNvPr id="8" name="Right Arrow 7"/>
          <p:cNvSpPr/>
          <p:nvPr/>
        </p:nvSpPr>
        <p:spPr>
          <a:xfrm>
            <a:off x="1835696" y="5691982"/>
            <a:ext cx="1152128"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Date Placeholder 8"/>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32677546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20" name="Rectangle 4"/>
          <p:cNvSpPr>
            <a:spLocks noGrp="1"/>
          </p:cNvSpPr>
          <p:nvPr>
            <p:ph idx="1"/>
          </p:nvPr>
        </p:nvSpPr>
        <p:spPr>
          <a:xfrm>
            <a:off x="251520" y="1196752"/>
            <a:ext cx="5544616" cy="5184576"/>
          </a:xfrm>
        </p:spPr>
        <p:txBody>
          <a:bodyPr>
            <a:noAutofit/>
          </a:bodyPr>
          <a:lstStyle/>
          <a:p>
            <a:r>
              <a:rPr lang="en-US" sz="2000" dirty="0" smtClean="0"/>
              <a:t>Real (active) Power (P)</a:t>
            </a:r>
          </a:p>
          <a:p>
            <a:pPr lvl="1"/>
            <a:r>
              <a:rPr lang="en-US" sz="1700" dirty="0" smtClean="0"/>
              <a:t>Does the work</a:t>
            </a:r>
          </a:p>
          <a:p>
            <a:pPr lvl="1"/>
            <a:r>
              <a:rPr lang="en-US" sz="1700" dirty="0" smtClean="0"/>
              <a:t>Measured in Watts</a:t>
            </a:r>
          </a:p>
          <a:p>
            <a:pPr lvl="1"/>
            <a:r>
              <a:rPr lang="en-US" sz="1700" dirty="0" smtClean="0"/>
              <a:t>If loads are purely resistive, then 100% or real power is transferred to loads </a:t>
            </a:r>
          </a:p>
          <a:p>
            <a:r>
              <a:rPr lang="en-US" sz="2000" dirty="0" smtClean="0"/>
              <a:t>Imaginary (reactive) Power (Q) (</a:t>
            </a:r>
            <a:r>
              <a:rPr lang="en-US" sz="2000" dirty="0" smtClean="0"/>
              <a:t>Wattless</a:t>
            </a:r>
            <a:r>
              <a:rPr lang="en-US" sz="2000" dirty="0" smtClean="0"/>
              <a:t>)</a:t>
            </a:r>
          </a:p>
          <a:p>
            <a:pPr lvl="1"/>
            <a:r>
              <a:rPr lang="en-US" sz="1700" dirty="0" smtClean="0"/>
              <a:t>Does no work</a:t>
            </a:r>
          </a:p>
          <a:p>
            <a:pPr lvl="1"/>
            <a:r>
              <a:rPr lang="en-US" sz="1700" dirty="0" smtClean="0"/>
              <a:t>Created by capacitance (leading) and inductance (lagging) and cancel each other</a:t>
            </a:r>
          </a:p>
          <a:p>
            <a:pPr lvl="1"/>
            <a:r>
              <a:rPr lang="en-US" sz="1700" dirty="0" smtClean="0"/>
              <a:t>Moves the angle between voltage and current</a:t>
            </a:r>
            <a:r>
              <a:rPr lang="en-US" sz="1700" dirty="0"/>
              <a:t>, </a:t>
            </a:r>
            <a:r>
              <a:rPr lang="en-US" sz="1700" dirty="0" smtClean="0"/>
              <a:t>Φ</a:t>
            </a:r>
            <a:r>
              <a:rPr lang="en-US" sz="1700" baseline="-25000" dirty="0" smtClean="0"/>
              <a:t>VI</a:t>
            </a:r>
            <a:endParaRPr lang="en-US" sz="1700" dirty="0" smtClean="0"/>
          </a:p>
          <a:p>
            <a:pPr lvl="1"/>
            <a:r>
              <a:rPr lang="en-US" sz="1700" dirty="0" smtClean="0"/>
              <a:t>measured in kilovolt-amperes reactive (KVAR),</a:t>
            </a:r>
          </a:p>
          <a:p>
            <a:pPr lvl="1"/>
            <a:r>
              <a:rPr lang="en-US" sz="1700" dirty="0" smtClean="0"/>
              <a:t>If loads are purely reactive (i.e. voltage and current 90</a:t>
            </a:r>
            <a:r>
              <a:rPr lang="en-US" sz="1700" baseline="30000" dirty="0" smtClean="0"/>
              <a:t>0</a:t>
            </a:r>
            <a:r>
              <a:rPr lang="en-US" sz="1700" dirty="0" smtClean="0"/>
              <a:t> out of phase), there is 0 real power transfer to loads</a:t>
            </a:r>
          </a:p>
          <a:p>
            <a:endParaRPr lang="en-US" sz="1700" dirty="0" smtClean="0"/>
          </a:p>
        </p:txBody>
      </p:sp>
      <p:sp>
        <p:nvSpPr>
          <p:cNvPr id="7" name="Slide Number Placeholder 6"/>
          <p:cNvSpPr>
            <a:spLocks noGrp="1"/>
          </p:cNvSpPr>
          <p:nvPr>
            <p:ph type="sldNum" sz="quarter" idx="12"/>
          </p:nvPr>
        </p:nvSpPr>
        <p:spPr/>
        <p:txBody>
          <a:bodyPr/>
          <a:lstStyle/>
          <a:p>
            <a:fld id="{41EB063F-FABD-4267-8A79-DCF029C70087}" type="slidenum">
              <a:rPr lang="en-GB"/>
              <a:pPr/>
              <a:t>35</a:t>
            </a:fld>
            <a:endParaRPr lang="en-GB" dirty="0"/>
          </a:p>
        </p:txBody>
      </p:sp>
      <p:sp>
        <p:nvSpPr>
          <p:cNvPr id="777218" name="Rectangle 2"/>
          <p:cNvSpPr>
            <a:spLocks noGrp="1"/>
          </p:cNvSpPr>
          <p:nvPr>
            <p:ph type="title"/>
          </p:nvPr>
        </p:nvSpPr>
        <p:spPr>
          <a:xfrm>
            <a:off x="1703946" y="188640"/>
            <a:ext cx="5562364" cy="868346"/>
          </a:xfrm>
        </p:spPr>
        <p:txBody>
          <a:bodyPr/>
          <a:lstStyle/>
          <a:p>
            <a:r>
              <a:rPr lang="en-US" dirty="0" smtClean="0"/>
              <a:t>Alternating Current (AC)</a:t>
            </a:r>
            <a:endParaRPr lang="en-US" dirty="0"/>
          </a:p>
        </p:txBody>
      </p:sp>
      <p:pic>
        <p:nvPicPr>
          <p:cNvPr id="2" name="Picture 1"/>
          <p:cNvPicPr>
            <a:picLocks noChangeAspect="1"/>
          </p:cNvPicPr>
          <p:nvPr/>
        </p:nvPicPr>
        <p:blipFill>
          <a:blip r:embed="rId3"/>
          <a:stretch>
            <a:fillRect/>
          </a:stretch>
        </p:blipFill>
        <p:spPr>
          <a:xfrm>
            <a:off x="5765800" y="1196752"/>
            <a:ext cx="3378200" cy="3797300"/>
          </a:xfrm>
          <a:prstGeom prst="rect">
            <a:avLst/>
          </a:prstGeom>
        </p:spPr>
      </p:pic>
      <p:sp>
        <p:nvSpPr>
          <p:cNvPr id="3" name="TextBox 2"/>
          <p:cNvSpPr txBox="1"/>
          <p:nvPr/>
        </p:nvSpPr>
        <p:spPr>
          <a:xfrm>
            <a:off x="5796136" y="4941168"/>
            <a:ext cx="1501308" cy="307777"/>
          </a:xfrm>
          <a:prstGeom prst="rect">
            <a:avLst/>
          </a:prstGeom>
          <a:noFill/>
        </p:spPr>
        <p:txBody>
          <a:bodyPr wrap="none" rtlCol="0">
            <a:spAutoFit/>
          </a:bodyPr>
          <a:lstStyle/>
          <a:p>
            <a:r>
              <a:rPr lang="en-US" sz="1400" dirty="0" smtClean="0"/>
              <a:t>Source: </a:t>
            </a:r>
            <a:r>
              <a:rPr lang="en-US" sz="1400" dirty="0" smtClean="0"/>
              <a:t>Wikipedia</a:t>
            </a:r>
            <a:endParaRPr lang="en-US" sz="1400" dirty="0"/>
          </a:p>
        </p:txBody>
      </p:sp>
      <p:sp>
        <p:nvSpPr>
          <p:cNvPr id="4" name="Date Placeholder 3"/>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26143698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20" name="Rectangle 4"/>
          <p:cNvSpPr>
            <a:spLocks noGrp="1"/>
          </p:cNvSpPr>
          <p:nvPr>
            <p:ph idx="1"/>
          </p:nvPr>
        </p:nvSpPr>
        <p:spPr>
          <a:xfrm>
            <a:off x="467544" y="1052736"/>
            <a:ext cx="5338936" cy="4248472"/>
          </a:xfrm>
        </p:spPr>
        <p:txBody>
          <a:bodyPr>
            <a:normAutofit/>
          </a:bodyPr>
          <a:lstStyle/>
          <a:p>
            <a:r>
              <a:rPr lang="en-US" sz="2000" dirty="0" smtClean="0"/>
              <a:t>Complex (Apparent) Power (S)</a:t>
            </a:r>
          </a:p>
          <a:p>
            <a:pPr lvl="1"/>
            <a:r>
              <a:rPr lang="en-US" sz="1600" dirty="0" smtClean="0"/>
              <a:t>Losses are based on Apparent Power</a:t>
            </a:r>
          </a:p>
          <a:p>
            <a:pPr lvl="1"/>
            <a:r>
              <a:rPr lang="en-US" sz="1600" dirty="0" smtClean="0"/>
              <a:t>Line Limits are based on apparent power</a:t>
            </a:r>
          </a:p>
          <a:p>
            <a:pPr lvl="1"/>
            <a:r>
              <a:rPr lang="en-US" sz="1600" dirty="0" smtClean="0"/>
              <a:t>Combination of real and reactive power, measured in Kilo-Volt Amperes (KVA).</a:t>
            </a:r>
          </a:p>
          <a:p>
            <a:r>
              <a:rPr lang="en-US" sz="2000" dirty="0" smtClean="0"/>
              <a:t>Phase Angle (ϕ). Difference in phase between current and voltage:</a:t>
            </a:r>
          </a:p>
          <a:p>
            <a:pPr lvl="1"/>
            <a:r>
              <a:rPr lang="en-US" sz="1600" dirty="0" smtClean="0"/>
              <a:t>Sin (</a:t>
            </a:r>
            <a:r>
              <a:rPr lang="en-US" sz="1600" dirty="0"/>
              <a:t>ϕ</a:t>
            </a:r>
            <a:r>
              <a:rPr lang="en-US" sz="1600" dirty="0" smtClean="0"/>
              <a:t>) = Q/S, </a:t>
            </a:r>
            <a:r>
              <a:rPr lang="en-US" sz="1600" dirty="0" smtClean="0"/>
              <a:t>asin</a:t>
            </a:r>
            <a:r>
              <a:rPr lang="en-US" sz="1600" dirty="0" smtClean="0"/>
              <a:t>(Q/S) </a:t>
            </a:r>
            <a:r>
              <a:rPr lang="en-US" sz="1600" dirty="0"/>
              <a:t>= ϕ</a:t>
            </a:r>
            <a:endParaRPr lang="en-US" sz="1600" dirty="0" smtClean="0"/>
          </a:p>
          <a:p>
            <a:pPr lvl="1"/>
            <a:r>
              <a:rPr lang="en-US" sz="1600" dirty="0"/>
              <a:t>Cos(ϕ) </a:t>
            </a:r>
            <a:r>
              <a:rPr lang="en-US" sz="1600" dirty="0" smtClean="0"/>
              <a:t>= P/S = Power Factor, </a:t>
            </a:r>
            <a:r>
              <a:rPr lang="en-US" sz="1600" dirty="0" smtClean="0"/>
              <a:t>Acos</a:t>
            </a:r>
            <a:r>
              <a:rPr lang="en-US" sz="1600" dirty="0"/>
              <a:t>(PF) = </a:t>
            </a:r>
            <a:r>
              <a:rPr lang="en-US" sz="1600" dirty="0" smtClean="0"/>
              <a:t>ϕ</a:t>
            </a:r>
          </a:p>
          <a:p>
            <a:r>
              <a:rPr lang="en-US" sz="2000" dirty="0"/>
              <a:t>Difference in Phase angles: Between two nodes, the voltage phase angles are different, active power flows between the difference in </a:t>
            </a:r>
            <a:r>
              <a:rPr lang="en-US" sz="2000" dirty="0" smtClean="0"/>
              <a:t>	Φ</a:t>
            </a:r>
            <a:r>
              <a:rPr lang="en-US" sz="2000" baseline="-25000" dirty="0" smtClean="0"/>
              <a:t>V2</a:t>
            </a:r>
            <a:r>
              <a:rPr lang="en-US" sz="2000" dirty="0" smtClean="0"/>
              <a:t> </a:t>
            </a:r>
            <a:r>
              <a:rPr lang="en-US" sz="2000" dirty="0"/>
              <a:t>- </a:t>
            </a:r>
            <a:r>
              <a:rPr lang="en-US" sz="2000" dirty="0" smtClean="0"/>
              <a:t>Φ</a:t>
            </a:r>
            <a:r>
              <a:rPr lang="en-US" sz="2000" baseline="-25000" dirty="0" smtClean="0"/>
              <a:t>V1</a:t>
            </a:r>
          </a:p>
        </p:txBody>
      </p:sp>
      <p:sp>
        <p:nvSpPr>
          <p:cNvPr id="7" name="Slide Number Placeholder 6"/>
          <p:cNvSpPr>
            <a:spLocks noGrp="1"/>
          </p:cNvSpPr>
          <p:nvPr>
            <p:ph type="sldNum" sz="quarter" idx="12"/>
          </p:nvPr>
        </p:nvSpPr>
        <p:spPr/>
        <p:txBody>
          <a:bodyPr/>
          <a:lstStyle/>
          <a:p>
            <a:fld id="{41EB063F-FABD-4267-8A79-DCF029C70087}" type="slidenum">
              <a:rPr lang="en-GB"/>
              <a:pPr/>
              <a:t>36</a:t>
            </a:fld>
            <a:endParaRPr lang="en-GB" dirty="0"/>
          </a:p>
        </p:txBody>
      </p:sp>
      <p:sp>
        <p:nvSpPr>
          <p:cNvPr id="777218" name="Rectangle 2"/>
          <p:cNvSpPr>
            <a:spLocks noGrp="1"/>
          </p:cNvSpPr>
          <p:nvPr>
            <p:ph type="title"/>
          </p:nvPr>
        </p:nvSpPr>
        <p:spPr>
          <a:xfrm>
            <a:off x="1259632" y="188640"/>
            <a:ext cx="5562364" cy="868346"/>
          </a:xfrm>
        </p:spPr>
        <p:txBody>
          <a:bodyPr/>
          <a:lstStyle/>
          <a:p>
            <a:r>
              <a:rPr lang="en-US" dirty="0" smtClean="0"/>
              <a:t>Alternating Current (AC)</a:t>
            </a:r>
            <a:endParaRPr lang="en-US" dirty="0"/>
          </a:p>
        </p:txBody>
      </p:sp>
      <p:pic>
        <p:nvPicPr>
          <p:cNvPr id="2" name="Picture 1"/>
          <p:cNvPicPr>
            <a:picLocks noChangeAspect="1"/>
          </p:cNvPicPr>
          <p:nvPr/>
        </p:nvPicPr>
        <p:blipFill>
          <a:blip r:embed="rId3"/>
          <a:stretch>
            <a:fillRect/>
          </a:stretch>
        </p:blipFill>
        <p:spPr>
          <a:xfrm>
            <a:off x="5765800" y="1196752"/>
            <a:ext cx="3378200" cy="3797300"/>
          </a:xfrm>
          <a:prstGeom prst="rect">
            <a:avLst/>
          </a:prstGeom>
        </p:spPr>
      </p:pic>
      <p:sp>
        <p:nvSpPr>
          <p:cNvPr id="3" name="TextBox 2"/>
          <p:cNvSpPr txBox="1"/>
          <p:nvPr/>
        </p:nvSpPr>
        <p:spPr>
          <a:xfrm>
            <a:off x="5796136" y="4941168"/>
            <a:ext cx="1501308" cy="307777"/>
          </a:xfrm>
          <a:prstGeom prst="rect">
            <a:avLst/>
          </a:prstGeom>
          <a:noFill/>
        </p:spPr>
        <p:txBody>
          <a:bodyPr wrap="none" rtlCol="0">
            <a:spAutoFit/>
          </a:bodyPr>
          <a:lstStyle/>
          <a:p>
            <a:r>
              <a:rPr lang="en-US" sz="1400" dirty="0" smtClean="0"/>
              <a:t>Source: </a:t>
            </a:r>
            <a:r>
              <a:rPr lang="en-US" sz="1400" dirty="0" smtClean="0"/>
              <a:t>Wikipedia</a:t>
            </a:r>
            <a:endParaRPr lang="en-US" sz="1400" dirty="0"/>
          </a:p>
        </p:txBody>
      </p:sp>
      <p:sp>
        <p:nvSpPr>
          <p:cNvPr id="4" name="TextBox 3"/>
          <p:cNvSpPr txBox="1"/>
          <p:nvPr/>
        </p:nvSpPr>
        <p:spPr>
          <a:xfrm flipH="1">
            <a:off x="467544" y="5301208"/>
            <a:ext cx="8208912" cy="1015663"/>
          </a:xfrm>
          <a:prstGeom prst="rect">
            <a:avLst/>
          </a:prstGeom>
          <a:noFill/>
          <a:ln>
            <a:solidFill>
              <a:schemeClr val="accent1"/>
            </a:solidFill>
          </a:ln>
        </p:spPr>
        <p:txBody>
          <a:bodyPr wrap="square" rtlCol="0">
            <a:spAutoFit/>
          </a:bodyPr>
          <a:lstStyle/>
          <a:p>
            <a:r>
              <a:rPr lang="en-US" sz="1600" dirty="0">
                <a:solidFill>
                  <a:schemeClr val="bg1">
                    <a:lumMod val="50000"/>
                  </a:schemeClr>
                </a:solidFill>
              </a:rPr>
              <a:t>Active Power </a:t>
            </a:r>
            <a:r>
              <a:rPr lang="en-US" sz="1600" dirty="0" smtClean="0">
                <a:solidFill>
                  <a:schemeClr val="bg1">
                    <a:lumMod val="50000"/>
                  </a:schemeClr>
                </a:solidFill>
              </a:rPr>
              <a:t>Correction: Transmission operators actively regulate reactive power flows to minimize system costs.  Some controllable components:</a:t>
            </a:r>
            <a:endParaRPr lang="en-US" sz="1600" dirty="0">
              <a:solidFill>
                <a:schemeClr val="bg1">
                  <a:lumMod val="50000"/>
                </a:schemeClr>
              </a:solidFill>
            </a:endParaRPr>
          </a:p>
          <a:p>
            <a:pPr lvl="1"/>
            <a:r>
              <a:rPr lang="en-US" sz="1400" dirty="0">
                <a:solidFill>
                  <a:schemeClr val="bg1">
                    <a:lumMod val="50000"/>
                  </a:schemeClr>
                </a:solidFill>
              </a:rPr>
              <a:t>Capacitor </a:t>
            </a:r>
            <a:r>
              <a:rPr lang="en-US" sz="1400" dirty="0" smtClean="0">
                <a:solidFill>
                  <a:schemeClr val="bg1">
                    <a:lumMod val="50000"/>
                  </a:schemeClr>
                </a:solidFill>
              </a:rPr>
              <a:t>Banks		Phase Shifters</a:t>
            </a:r>
            <a:endParaRPr lang="en-US" sz="1400" dirty="0">
              <a:solidFill>
                <a:schemeClr val="bg1">
                  <a:lumMod val="50000"/>
                </a:schemeClr>
              </a:solidFill>
            </a:endParaRPr>
          </a:p>
          <a:p>
            <a:pPr lvl="1"/>
            <a:r>
              <a:rPr lang="en-US" sz="1400" dirty="0" smtClean="0">
                <a:solidFill>
                  <a:schemeClr val="bg1">
                    <a:lumMod val="50000"/>
                  </a:schemeClr>
                </a:solidFill>
              </a:rPr>
              <a:t>Generator VAR Support	Generator Voltage Support</a:t>
            </a:r>
            <a:endParaRPr lang="en-US" sz="1400" dirty="0">
              <a:solidFill>
                <a:schemeClr val="bg1">
                  <a:lumMod val="50000"/>
                </a:schemeClr>
              </a:solidFill>
            </a:endParaRPr>
          </a:p>
        </p:txBody>
      </p:sp>
      <p:sp>
        <p:nvSpPr>
          <p:cNvPr id="5" name="Date Placeholder 4"/>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41603186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1EB063F-FABD-4267-8A79-DCF029C70087}" type="slidenum">
              <a:rPr lang="en-GB"/>
              <a:pPr/>
              <a:t>37</a:t>
            </a:fld>
            <a:endParaRPr lang="en-GB" dirty="0"/>
          </a:p>
        </p:txBody>
      </p:sp>
      <p:sp>
        <p:nvSpPr>
          <p:cNvPr id="777218" name="Rectangle 2"/>
          <p:cNvSpPr>
            <a:spLocks noGrp="1"/>
          </p:cNvSpPr>
          <p:nvPr>
            <p:ph type="title"/>
          </p:nvPr>
        </p:nvSpPr>
        <p:spPr>
          <a:xfrm>
            <a:off x="1259632" y="188640"/>
            <a:ext cx="5562364" cy="868346"/>
          </a:xfrm>
        </p:spPr>
        <p:txBody>
          <a:bodyPr>
            <a:normAutofit/>
          </a:bodyPr>
          <a:lstStyle/>
          <a:p>
            <a:r>
              <a:rPr lang="en-US" dirty="0" smtClean="0"/>
              <a:t>AC Power Flows</a:t>
            </a:r>
            <a:endParaRPr lang="en-US" dirty="0"/>
          </a:p>
        </p:txBody>
      </p:sp>
      <p:pic>
        <p:nvPicPr>
          <p:cNvPr id="12" name="Picture 11"/>
          <p:cNvPicPr>
            <a:picLocks noChangeAspect="1"/>
          </p:cNvPicPr>
          <p:nvPr/>
        </p:nvPicPr>
        <p:blipFill>
          <a:blip r:embed="rId3"/>
          <a:stretch>
            <a:fillRect/>
          </a:stretch>
        </p:blipFill>
        <p:spPr>
          <a:xfrm>
            <a:off x="467544" y="1124744"/>
            <a:ext cx="4136976" cy="936104"/>
          </a:xfrm>
          <a:prstGeom prst="rect">
            <a:avLst/>
          </a:prstGeom>
        </p:spPr>
      </p:pic>
      <p:sp>
        <p:nvSpPr>
          <p:cNvPr id="15" name="Rectangle 4"/>
          <p:cNvSpPr>
            <a:spLocks noGrp="1"/>
          </p:cNvSpPr>
          <p:nvPr>
            <p:ph idx="1"/>
          </p:nvPr>
        </p:nvSpPr>
        <p:spPr>
          <a:xfrm>
            <a:off x="395536" y="2564904"/>
            <a:ext cx="7931224" cy="3672408"/>
          </a:xfrm>
        </p:spPr>
        <p:txBody>
          <a:bodyPr>
            <a:normAutofit lnSpcReduction="10000"/>
          </a:bodyPr>
          <a:lstStyle/>
          <a:p>
            <a:r>
              <a:rPr lang="en-US" sz="1900" dirty="0" smtClean="0"/>
              <a:t>AC Power flows are solved via iterative </a:t>
            </a:r>
            <a:r>
              <a:rPr lang="en-US" sz="1900" dirty="0"/>
              <a:t>methods such as Newton-</a:t>
            </a:r>
            <a:r>
              <a:rPr lang="en-US" sz="1900" dirty="0" smtClean="0"/>
              <a:t>Raphson</a:t>
            </a:r>
            <a:r>
              <a:rPr lang="en-US" sz="1900" dirty="0" smtClean="0"/>
              <a:t>, but:</a:t>
            </a:r>
          </a:p>
          <a:p>
            <a:pPr lvl="1"/>
            <a:r>
              <a:rPr lang="en-US" sz="1600" dirty="0" smtClean="0"/>
              <a:t>Convergence is not guaranteed</a:t>
            </a:r>
          </a:p>
          <a:p>
            <a:pPr lvl="1"/>
            <a:r>
              <a:rPr lang="en-US" sz="1600" dirty="0" smtClean="0"/>
              <a:t>Subject to high degree of infeasibilities</a:t>
            </a:r>
          </a:p>
          <a:p>
            <a:pPr lvl="1"/>
            <a:r>
              <a:rPr lang="en-US" sz="1600" dirty="0" smtClean="0"/>
              <a:t>Extremely difficult to solve from cold-start</a:t>
            </a:r>
          </a:p>
          <a:p>
            <a:r>
              <a:rPr lang="en-US" sz="1900" dirty="0" smtClean="0"/>
              <a:t>However, an AC-OPF can be simplified, if:</a:t>
            </a:r>
          </a:p>
          <a:p>
            <a:pPr lvl="1"/>
            <a:r>
              <a:rPr lang="en-US" sz="1600" dirty="0" smtClean="0"/>
              <a:t>Susceptance</a:t>
            </a:r>
            <a:r>
              <a:rPr lang="en-US" sz="1600" dirty="0" smtClean="0"/>
              <a:t> is large relative to impedance (resistance on circuit is small, relative to reactance)</a:t>
            </a:r>
          </a:p>
          <a:p>
            <a:pPr lvl="1"/>
            <a:r>
              <a:rPr lang="en-US" sz="1600" dirty="0" smtClean="0"/>
              <a:t>Phase Angle differences are small (i.e. power factors are corrected)</a:t>
            </a:r>
          </a:p>
          <a:p>
            <a:pPr lvl="1"/>
            <a:r>
              <a:rPr lang="en-US" sz="1600" dirty="0" smtClean="0"/>
              <a:t>Voltages are maintained at near identical magnitudes (hence voltage support)</a:t>
            </a:r>
          </a:p>
          <a:p>
            <a:r>
              <a:rPr lang="en-US" sz="1900" dirty="0" smtClean="0"/>
              <a:t>Simplified equation is linear and more easily solved</a:t>
            </a:r>
          </a:p>
          <a:p>
            <a:pPr lvl="1"/>
            <a:r>
              <a:rPr lang="en-US" sz="1600" dirty="0" smtClean="0"/>
              <a:t>B</a:t>
            </a:r>
            <a:r>
              <a:rPr lang="en-US" sz="1600" baseline="30000" dirty="0" smtClean="0"/>
              <a:t>y</a:t>
            </a:r>
            <a:r>
              <a:rPr lang="en-US" sz="1600" dirty="0" smtClean="0"/>
              <a:t>(</a:t>
            </a:r>
            <a:r>
              <a:rPr lang="en-US" sz="1600" dirty="0" smtClean="0"/>
              <a:t>n,m</a:t>
            </a:r>
            <a:r>
              <a:rPr lang="en-US" sz="1600" dirty="0" smtClean="0"/>
              <a:t>) = </a:t>
            </a:r>
            <a:r>
              <a:rPr lang="en-US" sz="1600" dirty="0" smtClean="0"/>
              <a:t>susceptance</a:t>
            </a:r>
            <a:r>
              <a:rPr lang="en-US" sz="1600" dirty="0" smtClean="0"/>
              <a:t> (1/reactance) on line between nodes </a:t>
            </a:r>
            <a:r>
              <a:rPr lang="en-US" sz="1600" dirty="0" smtClean="0"/>
              <a:t>n,m</a:t>
            </a:r>
            <a:endParaRPr lang="en-US" sz="1600" dirty="0" smtClean="0"/>
          </a:p>
          <a:p>
            <a:pPr lvl="1"/>
            <a:r>
              <a:rPr lang="en-US" sz="1600" dirty="0" smtClean="0"/>
              <a:t>ϕ</a:t>
            </a:r>
            <a:r>
              <a:rPr lang="en-US" sz="1600" baseline="-25000" dirty="0" smtClean="0"/>
              <a:t>n</a:t>
            </a:r>
            <a:r>
              <a:rPr lang="en-US" sz="1600" dirty="0" smtClean="0"/>
              <a:t>-ϕ</a:t>
            </a:r>
            <a:r>
              <a:rPr lang="en-US" sz="1600" baseline="-25000" dirty="0" smtClean="0"/>
              <a:t>m</a:t>
            </a:r>
            <a:r>
              <a:rPr lang="en-US" sz="1600" baseline="-25000" dirty="0" smtClean="0"/>
              <a:t>  </a:t>
            </a:r>
            <a:r>
              <a:rPr lang="en-US" sz="1600" dirty="0" smtClean="0"/>
              <a:t>= difference in phase angles between nodes = </a:t>
            </a:r>
            <a:r>
              <a:rPr lang="en-US" sz="1600" dirty="0" smtClean="0"/>
              <a:t>cos</a:t>
            </a:r>
            <a:r>
              <a:rPr lang="en-US" sz="1600" dirty="0" smtClean="0"/>
              <a:t>(</a:t>
            </a:r>
            <a:r>
              <a:rPr lang="en-US" sz="1600" dirty="0" smtClean="0"/>
              <a:t>pf</a:t>
            </a:r>
            <a:r>
              <a:rPr lang="en-US" sz="1600" baseline="-25000" dirty="0" smtClean="0"/>
              <a:t>n</a:t>
            </a:r>
            <a:r>
              <a:rPr lang="en-US" sz="1600" dirty="0" smtClean="0"/>
              <a:t>) - </a:t>
            </a:r>
            <a:r>
              <a:rPr lang="en-US" sz="1600" dirty="0" smtClean="0"/>
              <a:t>cos</a:t>
            </a:r>
            <a:r>
              <a:rPr lang="en-US" sz="1600" dirty="0" smtClean="0"/>
              <a:t>(</a:t>
            </a:r>
            <a:r>
              <a:rPr lang="en-US" sz="1600" dirty="0" smtClean="0"/>
              <a:t>pf</a:t>
            </a:r>
            <a:r>
              <a:rPr lang="en-US" sz="1600" baseline="-25000" dirty="0" smtClean="0"/>
              <a:t>m</a:t>
            </a:r>
            <a:r>
              <a:rPr lang="en-US" sz="1600" dirty="0" smtClean="0"/>
              <a:t>) </a:t>
            </a:r>
          </a:p>
          <a:p>
            <a:endParaRPr lang="en-US" sz="1600" dirty="0"/>
          </a:p>
        </p:txBody>
      </p:sp>
      <p:pic>
        <p:nvPicPr>
          <p:cNvPr id="14" name="Picture 13"/>
          <p:cNvPicPr>
            <a:picLocks noChangeAspect="1"/>
          </p:cNvPicPr>
          <p:nvPr/>
        </p:nvPicPr>
        <p:blipFill>
          <a:blip r:embed="rId4"/>
          <a:stretch>
            <a:fillRect/>
          </a:stretch>
        </p:blipFill>
        <p:spPr>
          <a:xfrm>
            <a:off x="5220072" y="1052736"/>
            <a:ext cx="2232248" cy="596901"/>
          </a:xfrm>
          <a:prstGeom prst="rect">
            <a:avLst/>
          </a:prstGeom>
        </p:spPr>
      </p:pic>
      <p:sp>
        <p:nvSpPr>
          <p:cNvPr id="17" name="TextBox 16"/>
          <p:cNvSpPr txBox="1"/>
          <p:nvPr/>
        </p:nvSpPr>
        <p:spPr>
          <a:xfrm>
            <a:off x="467544" y="1988840"/>
            <a:ext cx="3744416" cy="738664"/>
          </a:xfrm>
          <a:prstGeom prst="rect">
            <a:avLst/>
          </a:prstGeom>
          <a:noFill/>
        </p:spPr>
        <p:txBody>
          <a:bodyPr wrap="square" rtlCol="0">
            <a:spAutoFit/>
          </a:bodyPr>
          <a:lstStyle/>
          <a:p>
            <a:r>
              <a:rPr lang="en-US" sz="1400" dirty="0">
                <a:solidFill>
                  <a:schemeClr val="bg1">
                    <a:lumMod val="50000"/>
                  </a:schemeClr>
                </a:solidFill>
              </a:rPr>
              <a:t>AC Power Flows for active and reactive Power injections at each node for a single phase system</a:t>
            </a:r>
          </a:p>
          <a:p>
            <a:endParaRPr lang="en-US" sz="1400" dirty="0"/>
          </a:p>
        </p:txBody>
      </p:sp>
      <p:sp>
        <p:nvSpPr>
          <p:cNvPr id="20" name="TextBox 19"/>
          <p:cNvSpPr txBox="1"/>
          <p:nvPr/>
        </p:nvSpPr>
        <p:spPr>
          <a:xfrm>
            <a:off x="5148064" y="1988840"/>
            <a:ext cx="3744416" cy="738664"/>
          </a:xfrm>
          <a:prstGeom prst="rect">
            <a:avLst/>
          </a:prstGeom>
          <a:noFill/>
        </p:spPr>
        <p:txBody>
          <a:bodyPr wrap="square" rtlCol="0">
            <a:spAutoFit/>
          </a:bodyPr>
          <a:lstStyle/>
          <a:p>
            <a:r>
              <a:rPr lang="en-US" sz="1400" dirty="0" smtClean="0">
                <a:solidFill>
                  <a:srgbClr val="7F7F7F"/>
                </a:solidFill>
              </a:rPr>
              <a:t>Linearized power flows after simplifying assumptions, b</a:t>
            </a:r>
            <a:r>
              <a:rPr lang="en-US" sz="1400" baseline="30000" dirty="0" smtClean="0">
                <a:solidFill>
                  <a:srgbClr val="7F7F7F"/>
                </a:solidFill>
              </a:rPr>
              <a:t>y</a:t>
            </a:r>
            <a:r>
              <a:rPr lang="en-US" sz="1400" dirty="0" smtClean="0">
                <a:solidFill>
                  <a:srgbClr val="7F7F7F"/>
                </a:solidFill>
              </a:rPr>
              <a:t>(</a:t>
            </a:r>
            <a:r>
              <a:rPr lang="en-US" sz="1400" dirty="0" smtClean="0">
                <a:solidFill>
                  <a:srgbClr val="7F7F7F"/>
                </a:solidFill>
              </a:rPr>
              <a:t>n,m</a:t>
            </a:r>
            <a:r>
              <a:rPr lang="en-US" sz="1400" dirty="0" smtClean="0">
                <a:solidFill>
                  <a:srgbClr val="7F7F7F"/>
                </a:solidFill>
              </a:rPr>
              <a:t>) = reactance</a:t>
            </a:r>
            <a:endParaRPr lang="en-US" sz="1400" dirty="0">
              <a:solidFill>
                <a:srgbClr val="7F7F7F"/>
              </a:solidFill>
            </a:endParaRPr>
          </a:p>
          <a:p>
            <a:endParaRPr lang="en-US" sz="1400" dirty="0"/>
          </a:p>
        </p:txBody>
      </p:sp>
      <p:sp>
        <p:nvSpPr>
          <p:cNvPr id="2" name="Date Placeholder 1"/>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34418295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1EB063F-FABD-4267-8A79-DCF029C70087}" type="slidenum">
              <a:rPr lang="en-GB"/>
              <a:pPr/>
              <a:t>38</a:t>
            </a:fld>
            <a:endParaRPr lang="en-GB" dirty="0"/>
          </a:p>
        </p:txBody>
      </p:sp>
      <p:sp>
        <p:nvSpPr>
          <p:cNvPr id="777218" name="Rectangle 2"/>
          <p:cNvSpPr>
            <a:spLocks noGrp="1"/>
          </p:cNvSpPr>
          <p:nvPr>
            <p:ph type="title"/>
          </p:nvPr>
        </p:nvSpPr>
        <p:spPr>
          <a:xfrm>
            <a:off x="1259632" y="188640"/>
            <a:ext cx="5562364" cy="868346"/>
          </a:xfrm>
        </p:spPr>
        <p:txBody>
          <a:bodyPr>
            <a:normAutofit/>
          </a:bodyPr>
          <a:lstStyle/>
          <a:p>
            <a:r>
              <a:rPr lang="en-US" dirty="0" smtClean="0"/>
              <a:t>AC Power Flows</a:t>
            </a:r>
            <a:endParaRPr lang="en-US" dirty="0"/>
          </a:p>
        </p:txBody>
      </p:sp>
      <p:sp>
        <p:nvSpPr>
          <p:cNvPr id="15" name="Rectangle 4"/>
          <p:cNvSpPr>
            <a:spLocks noGrp="1"/>
          </p:cNvSpPr>
          <p:nvPr>
            <p:ph idx="1"/>
          </p:nvPr>
        </p:nvSpPr>
        <p:spPr>
          <a:xfrm>
            <a:off x="467544" y="1196752"/>
            <a:ext cx="7931224" cy="4968552"/>
          </a:xfrm>
        </p:spPr>
        <p:txBody>
          <a:bodyPr>
            <a:normAutofit/>
          </a:bodyPr>
          <a:lstStyle/>
          <a:p>
            <a:r>
              <a:rPr lang="en-US" sz="2000" dirty="0" smtClean="0"/>
              <a:t>Active </a:t>
            </a:r>
            <a:r>
              <a:rPr lang="en-US" sz="2000" dirty="0"/>
              <a:t>power injection</a:t>
            </a:r>
            <a:r>
              <a:rPr lang="en-US" sz="2000" dirty="0" smtClean="0"/>
              <a:t>: the </a:t>
            </a:r>
            <a:r>
              <a:rPr lang="en-US" sz="2000" dirty="0"/>
              <a:t>product of magnitude of the injected current |I|, </a:t>
            </a:r>
            <a:r>
              <a:rPr lang="en-US" sz="2000" dirty="0" smtClean="0"/>
              <a:t>voltage </a:t>
            </a:r>
            <a:r>
              <a:rPr lang="en-US" sz="2000" dirty="0"/>
              <a:t>magnitude |V| </a:t>
            </a:r>
            <a:r>
              <a:rPr lang="en-US" sz="2000" dirty="0" smtClean="0"/>
              <a:t>at the bus and </a:t>
            </a:r>
            <a:r>
              <a:rPr lang="en-US" sz="2000" dirty="0"/>
              <a:t>the cosine of the phase angle </a:t>
            </a:r>
            <a:r>
              <a:rPr lang="en-US" sz="2000" dirty="0"/>
              <a:t>θ</a:t>
            </a:r>
            <a:r>
              <a:rPr lang="en-US" sz="2000" baseline="-25000" dirty="0"/>
              <a:t>VI</a:t>
            </a:r>
            <a:r>
              <a:rPr lang="en-US" sz="2000" dirty="0"/>
              <a:t> </a:t>
            </a:r>
            <a:r>
              <a:rPr lang="en-US" sz="2000" dirty="0" smtClean="0"/>
              <a:t> </a:t>
            </a:r>
          </a:p>
          <a:p>
            <a:pPr marL="457200" lvl="1" indent="0">
              <a:lnSpc>
                <a:spcPct val="140000"/>
              </a:lnSpc>
              <a:buNone/>
            </a:pPr>
            <a:r>
              <a:rPr lang="es-ES_tradnl" sz="1600" dirty="0" smtClean="0"/>
              <a:t>	P </a:t>
            </a:r>
            <a:r>
              <a:rPr lang="es-ES_tradnl" sz="1600" dirty="0"/>
              <a:t>= |V| |I| </a:t>
            </a:r>
            <a:r>
              <a:rPr lang="es-ES_tradnl" sz="1600" dirty="0"/>
              <a:t>cos</a:t>
            </a:r>
            <a:r>
              <a:rPr lang="es-ES_tradnl" sz="1600" dirty="0"/>
              <a:t> </a:t>
            </a:r>
            <a:r>
              <a:rPr lang="es-ES_tradnl" sz="1600" dirty="0" smtClean="0"/>
              <a:t>θ</a:t>
            </a:r>
            <a:r>
              <a:rPr lang="es-ES_tradnl" sz="1600" baseline="-25000" dirty="0" smtClean="0"/>
              <a:t>VI</a:t>
            </a:r>
            <a:endParaRPr lang="es-ES_tradnl" sz="1600" baseline="-25000" dirty="0" smtClean="0"/>
          </a:p>
          <a:p>
            <a:pPr indent="-285750"/>
            <a:r>
              <a:rPr lang="en-US" sz="2000" dirty="0" smtClean="0"/>
              <a:t>Reactive </a:t>
            </a:r>
            <a:r>
              <a:rPr lang="en-US" sz="2000" dirty="0"/>
              <a:t>Power </a:t>
            </a:r>
            <a:r>
              <a:rPr lang="en-US" sz="2000" dirty="0" smtClean="0"/>
              <a:t>Injection: </a:t>
            </a:r>
            <a:r>
              <a:rPr lang="en-US" sz="2000" dirty="0"/>
              <a:t>the product of magnitude of the injected current |I|, voltage magnitude |V| at the bus and the </a:t>
            </a:r>
            <a:r>
              <a:rPr lang="en-US" sz="2000" dirty="0" smtClean="0"/>
              <a:t>sin </a:t>
            </a:r>
            <a:r>
              <a:rPr lang="en-US" sz="2000" dirty="0"/>
              <a:t>of the phase angle </a:t>
            </a:r>
            <a:r>
              <a:rPr lang="en-US" sz="2000" dirty="0"/>
              <a:t>θ</a:t>
            </a:r>
            <a:r>
              <a:rPr lang="en-US" sz="2000" baseline="-25000" dirty="0"/>
              <a:t>VI</a:t>
            </a:r>
            <a:r>
              <a:rPr lang="en-US" sz="2000" dirty="0"/>
              <a:t>  </a:t>
            </a:r>
            <a:endParaRPr lang="en-US" sz="2000" dirty="0" smtClean="0"/>
          </a:p>
          <a:p>
            <a:pPr marL="457200" lvl="1" indent="0">
              <a:lnSpc>
                <a:spcPct val="140000"/>
              </a:lnSpc>
              <a:buNone/>
            </a:pPr>
            <a:r>
              <a:rPr lang="en-US" sz="1600" dirty="0" smtClean="0"/>
              <a:t>	Q </a:t>
            </a:r>
            <a:r>
              <a:rPr lang="en-US" sz="1600" dirty="0"/>
              <a:t>= |V||</a:t>
            </a:r>
            <a:r>
              <a:rPr lang="en-US" sz="1600" dirty="0"/>
              <a:t>I|sinθ</a:t>
            </a:r>
            <a:r>
              <a:rPr lang="en-US" sz="1600" baseline="-25000" dirty="0"/>
              <a:t>VI</a:t>
            </a:r>
            <a:r>
              <a:rPr lang="en-US" sz="1600" dirty="0"/>
              <a:t> </a:t>
            </a:r>
            <a:endParaRPr lang="en-US" sz="1600" dirty="0" smtClean="0"/>
          </a:p>
          <a:p>
            <a:r>
              <a:rPr lang="en-US" sz="2000" dirty="0" smtClean="0"/>
              <a:t>Active power flows from bus with larger voltage phase angle to bus with smaller voltage phase angle</a:t>
            </a:r>
          </a:p>
          <a:p>
            <a:pPr indent="-285750"/>
            <a:r>
              <a:rPr lang="en-US" sz="2000" dirty="0" smtClean="0"/>
              <a:t>Reactive </a:t>
            </a:r>
            <a:r>
              <a:rPr lang="en-US" sz="2000" dirty="0"/>
              <a:t>power flows from the bus with higher voltage magnitude to those with lower voltage </a:t>
            </a:r>
            <a:r>
              <a:rPr lang="en-US" sz="2000" dirty="0" smtClean="0"/>
              <a:t>magnitude</a:t>
            </a:r>
          </a:p>
          <a:p>
            <a:pPr lvl="1"/>
            <a:r>
              <a:rPr lang="en-US" sz="1600" dirty="0" smtClean="0"/>
              <a:t>Reactive Flows not considered n DC-OPF</a:t>
            </a:r>
          </a:p>
          <a:p>
            <a:pPr lvl="1"/>
            <a:r>
              <a:rPr lang="en-US" sz="1600" dirty="0" smtClean="0"/>
              <a:t>Voltage is tightly controlled in power systems operations</a:t>
            </a:r>
            <a:endParaRPr lang="en-US" sz="1600" dirty="0"/>
          </a:p>
        </p:txBody>
      </p:sp>
      <p:sp>
        <p:nvSpPr>
          <p:cNvPr id="2" name="Date Placeholder 1"/>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7136735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60648"/>
            <a:ext cx="5562364" cy="868346"/>
          </a:xfrm>
        </p:spPr>
        <p:txBody>
          <a:bodyPr>
            <a:normAutofit/>
          </a:bodyPr>
          <a:lstStyle/>
          <a:p>
            <a:r>
              <a:rPr lang="en-GB" dirty="0" smtClean="0"/>
              <a:t>Loss Calculation - Challenges</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Due </a:t>
            </a:r>
            <a:r>
              <a:rPr lang="en-GB" dirty="0"/>
              <a:t>to the complexity of original power flow </a:t>
            </a:r>
            <a:r>
              <a:rPr lang="en-GB" dirty="0" smtClean="0"/>
              <a:t>equations, each loss model has certain implementation challenges:</a:t>
            </a:r>
          </a:p>
          <a:p>
            <a:r>
              <a:rPr lang="en-GB" dirty="0" smtClean="0"/>
              <a:t>Piecewise linear:</a:t>
            </a:r>
          </a:p>
          <a:p>
            <a:pPr lvl="1"/>
            <a:r>
              <a:rPr lang="en-GB" dirty="0" smtClean="0"/>
              <a:t>Increase in LP size</a:t>
            </a:r>
          </a:p>
          <a:p>
            <a:pPr lvl="1"/>
            <a:r>
              <a:rPr lang="en-GB" dirty="0" smtClean="0"/>
              <a:t>Non-physical losses</a:t>
            </a:r>
          </a:p>
          <a:p>
            <a:r>
              <a:rPr lang="en-GB" dirty="0" smtClean="0"/>
              <a:t>Quadratic:</a:t>
            </a:r>
          </a:p>
          <a:p>
            <a:pPr lvl="1"/>
            <a:r>
              <a:rPr lang="en-GB" dirty="0" smtClean="0"/>
              <a:t>Most accurate method</a:t>
            </a:r>
          </a:p>
          <a:p>
            <a:pPr lvl="1"/>
            <a:r>
              <a:rPr lang="en-GB" dirty="0" smtClean="0"/>
              <a:t>Most computationally intensive method</a:t>
            </a:r>
          </a:p>
          <a:p>
            <a:pPr lvl="1"/>
            <a:r>
              <a:rPr lang="en-GB" dirty="0" smtClean="0"/>
              <a:t>Integer variables difficult (doesn’t work well in MIP)</a:t>
            </a:r>
          </a:p>
          <a:p>
            <a:r>
              <a:rPr lang="en-GB" dirty="0" smtClean="0"/>
              <a:t>Sequential Linear Programming</a:t>
            </a:r>
          </a:p>
          <a:p>
            <a:pPr lvl="1"/>
            <a:r>
              <a:rPr lang="en-GB" dirty="0" smtClean="0"/>
              <a:t>Fast convergence</a:t>
            </a:r>
          </a:p>
          <a:p>
            <a:pPr lvl="1"/>
            <a:r>
              <a:rPr lang="en-GB" dirty="0" smtClean="0"/>
              <a:t>Requires iteration against the solution.</a:t>
            </a:r>
          </a:p>
          <a:p>
            <a:pPr lvl="1"/>
            <a:r>
              <a:rPr lang="en-GB" dirty="0" smtClean="0"/>
              <a:t>Difficulties with unit commitment (thus not suitable)</a:t>
            </a:r>
          </a:p>
          <a:p>
            <a:endParaRPr lang="en-GB" dirty="0"/>
          </a:p>
        </p:txBody>
      </p:sp>
      <p:sp>
        <p:nvSpPr>
          <p:cNvPr id="4" name="Slide Number Placeholder 4"/>
          <p:cNvSpPr>
            <a:spLocks noGrp="1"/>
          </p:cNvSpPr>
          <p:nvPr>
            <p:ph type="sldNum" sz="quarter" idx="12"/>
          </p:nvPr>
        </p:nvSpPr>
        <p:spPr>
          <a:xfrm>
            <a:off x="6553200" y="6356350"/>
            <a:ext cx="2133600" cy="365125"/>
          </a:xfrm>
        </p:spPr>
        <p:txBody>
          <a:bodyPr/>
          <a:lstStyle/>
          <a:p>
            <a:fld id="{0C21FC4B-1745-4386-9346-9C05CBA56813}" type="slidenum">
              <a:rPr lang="en-GB" smtClean="0"/>
              <a:pPr/>
              <a:t>39</a:t>
            </a:fld>
            <a:endParaRPr lang="en-GB" dirty="0"/>
          </a:p>
        </p:txBody>
      </p:sp>
      <p:sp>
        <p:nvSpPr>
          <p:cNvPr id="5" name="Date Placeholder 4"/>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127305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AU" dirty="0" smtClean="0"/>
              <a:t>Power </a:t>
            </a:r>
            <a:r>
              <a:rPr lang="en-AU" dirty="0"/>
              <a:t>Market </a:t>
            </a:r>
            <a:r>
              <a:rPr lang="en-AU" dirty="0" smtClean="0"/>
              <a:t>Simulation, Price Forecasting </a:t>
            </a:r>
            <a:r>
              <a:rPr lang="en-AU" dirty="0"/>
              <a:t>and Analysis</a:t>
            </a:r>
          </a:p>
          <a:p>
            <a:r>
              <a:rPr lang="en-AU" dirty="0" smtClean="0"/>
              <a:t>Operational Planning, Unit Commitment </a:t>
            </a:r>
            <a:r>
              <a:rPr lang="en-AU" dirty="0"/>
              <a:t>and Optimisation of </a:t>
            </a:r>
            <a:r>
              <a:rPr lang="en-AU" dirty="0" smtClean="0"/>
              <a:t>Generation and Transmission</a:t>
            </a:r>
            <a:endParaRPr lang="en-AU" dirty="0"/>
          </a:p>
          <a:p>
            <a:r>
              <a:rPr lang="en-AU" dirty="0" smtClean="0"/>
              <a:t>Trading </a:t>
            </a:r>
            <a:r>
              <a:rPr lang="en-AU" dirty="0"/>
              <a:t>and Strategic Decision Support</a:t>
            </a:r>
          </a:p>
          <a:p>
            <a:r>
              <a:rPr lang="en-AU" dirty="0" smtClean="0"/>
              <a:t>Integrated Resource Plan including Generation </a:t>
            </a:r>
            <a:r>
              <a:rPr lang="en-AU" dirty="0"/>
              <a:t>and Transmission </a:t>
            </a:r>
            <a:r>
              <a:rPr lang="en-AU" dirty="0" smtClean="0"/>
              <a:t>Expansion and Investment Analysis</a:t>
            </a:r>
            <a:endParaRPr lang="en-AU" dirty="0"/>
          </a:p>
          <a:p>
            <a:r>
              <a:rPr lang="en-AU" dirty="0" smtClean="0"/>
              <a:t>Renewable </a:t>
            </a:r>
            <a:r>
              <a:rPr lang="en-AU" dirty="0"/>
              <a:t>Integration </a:t>
            </a:r>
            <a:r>
              <a:rPr lang="en-AU" dirty="0" smtClean="0"/>
              <a:t>Analysis and Intermittent Supply</a:t>
            </a:r>
            <a:endParaRPr lang="en-AU" dirty="0"/>
          </a:p>
          <a:p>
            <a:r>
              <a:rPr lang="en-AU" dirty="0" smtClean="0"/>
              <a:t>Co</a:t>
            </a:r>
            <a:r>
              <a:rPr lang="en-AU" dirty="0"/>
              <a:t>-optimisation of Ancillary </a:t>
            </a:r>
            <a:r>
              <a:rPr lang="en-AU" dirty="0" smtClean="0"/>
              <a:t>Services, Energy Dispatch and Emissions</a:t>
            </a:r>
            <a:endParaRPr lang="en-AU" dirty="0"/>
          </a:p>
          <a:p>
            <a:r>
              <a:rPr lang="en-AU" dirty="0" smtClean="0"/>
              <a:t>Transmission </a:t>
            </a:r>
            <a:r>
              <a:rPr lang="en-AU" dirty="0"/>
              <a:t>Analysis and Congestion Management</a:t>
            </a:r>
          </a:p>
          <a:p>
            <a:r>
              <a:rPr lang="en-AU" dirty="0" smtClean="0"/>
              <a:t>Portfolio </a:t>
            </a:r>
            <a:r>
              <a:rPr lang="en-AU" dirty="0"/>
              <a:t>Optimisation and Valuation</a:t>
            </a:r>
          </a:p>
          <a:p>
            <a:r>
              <a:rPr lang="en-AU" dirty="0" smtClean="0"/>
              <a:t>Risk </a:t>
            </a:r>
            <a:r>
              <a:rPr lang="en-AU" dirty="0"/>
              <a:t>Management and Stochastic Optimisation</a:t>
            </a:r>
          </a:p>
          <a:p>
            <a:pPr lvl="1"/>
            <a:endParaRPr lang="en-AU" dirty="0" smtClean="0"/>
          </a:p>
        </p:txBody>
      </p:sp>
      <p:sp>
        <p:nvSpPr>
          <p:cNvPr id="5" name="Slide Number Placeholder 4"/>
          <p:cNvSpPr>
            <a:spLocks noGrp="1"/>
          </p:cNvSpPr>
          <p:nvPr>
            <p:ph type="sldNum" sz="quarter" idx="12"/>
          </p:nvPr>
        </p:nvSpPr>
        <p:spPr/>
        <p:txBody>
          <a:bodyPr/>
          <a:lstStyle/>
          <a:p>
            <a:fld id="{0C21FC4B-1745-4386-9346-9C05CBA56813}" type="slidenum">
              <a:rPr lang="en-GB" smtClean="0"/>
              <a:pPr/>
              <a:t>4</a:t>
            </a:fld>
            <a:endParaRPr lang="en-GB" dirty="0"/>
          </a:p>
        </p:txBody>
      </p:sp>
      <p:sp>
        <p:nvSpPr>
          <p:cNvPr id="6" name="Title 5"/>
          <p:cNvSpPr>
            <a:spLocks noGrp="1"/>
          </p:cNvSpPr>
          <p:nvPr>
            <p:ph type="title"/>
          </p:nvPr>
        </p:nvSpPr>
        <p:spPr>
          <a:xfrm>
            <a:off x="1043608" y="116632"/>
            <a:ext cx="5238147" cy="652322"/>
          </a:xfrm>
        </p:spPr>
        <p:txBody>
          <a:bodyPr>
            <a:normAutofit/>
          </a:bodyPr>
          <a:lstStyle/>
          <a:p>
            <a:pPr algn="ctr"/>
            <a:r>
              <a:rPr lang="en-AU" dirty="0" smtClean="0"/>
              <a:t>PLEXOS </a:t>
            </a:r>
            <a:r>
              <a:rPr lang="en-AU" dirty="0" smtClean="0"/>
              <a:t>for Power Systems</a:t>
            </a:r>
            <a:endParaRPr lang="en-AU" dirty="0"/>
          </a:p>
        </p:txBody>
      </p:sp>
      <p:sp>
        <p:nvSpPr>
          <p:cNvPr id="3" name="Date Placeholder 2"/>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13509131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Non-Physical Losses (NPL)</a:t>
            </a:r>
            <a:br>
              <a:rPr lang="en-GB" dirty="0" smtClean="0"/>
            </a:br>
            <a:r>
              <a:rPr lang="en-GB" sz="2000" dirty="0" smtClean="0"/>
              <a:t>(Piecewise Linear)</a:t>
            </a:r>
            <a:endParaRPr lang="en-GB" sz="2000" dirty="0"/>
          </a:p>
        </p:txBody>
      </p:sp>
      <p:sp>
        <p:nvSpPr>
          <p:cNvPr id="3" name="Content Placeholder 2"/>
          <p:cNvSpPr>
            <a:spLocks noGrp="1"/>
          </p:cNvSpPr>
          <p:nvPr>
            <p:ph idx="1"/>
          </p:nvPr>
        </p:nvSpPr>
        <p:spPr>
          <a:xfrm>
            <a:off x="323528" y="1124744"/>
            <a:ext cx="8229600" cy="4857403"/>
          </a:xfrm>
        </p:spPr>
        <p:txBody>
          <a:bodyPr>
            <a:noAutofit/>
          </a:bodyPr>
          <a:lstStyle/>
          <a:p>
            <a:pPr marL="0" indent="0">
              <a:buNone/>
            </a:pPr>
            <a:r>
              <a:rPr lang="en-GB" sz="2000" dirty="0" smtClean="0">
                <a:latin typeface="Calibri"/>
                <a:cs typeface="Calibri"/>
              </a:rPr>
              <a:t>Each loss tranche becomes a separate decision variable</a:t>
            </a:r>
          </a:p>
          <a:p>
            <a:r>
              <a:rPr lang="en-GB" sz="2000" dirty="0" smtClean="0">
                <a:latin typeface="Calibri"/>
                <a:cs typeface="Calibri"/>
              </a:rPr>
              <a:t>No built-in logic to be taken up in flow order. </a:t>
            </a:r>
          </a:p>
          <a:p>
            <a:r>
              <a:rPr lang="en-GB" sz="2000" dirty="0" smtClean="0">
                <a:latin typeface="Calibri"/>
                <a:cs typeface="Calibri"/>
              </a:rPr>
              <a:t>Losses may not be minimized, when there is a Dump-energy condition due to over-generation.</a:t>
            </a:r>
          </a:p>
          <a:p>
            <a:pPr lvl="1"/>
            <a:r>
              <a:rPr lang="en-GB" sz="1800" dirty="0" smtClean="0">
                <a:latin typeface="Calibri"/>
                <a:cs typeface="Calibri"/>
              </a:rPr>
              <a:t>Typical Causes:</a:t>
            </a:r>
          </a:p>
          <a:p>
            <a:pPr marL="1428750" lvl="2" indent="-285750">
              <a:buFont typeface="Arial"/>
              <a:buChar char="•"/>
            </a:pPr>
            <a:r>
              <a:rPr lang="en-GB" sz="1800" dirty="0" smtClean="0">
                <a:latin typeface="Calibri"/>
                <a:cs typeface="Calibri"/>
              </a:rPr>
              <a:t>Generator must-run constraints</a:t>
            </a:r>
          </a:p>
          <a:p>
            <a:pPr marL="1428750" lvl="2" indent="-285750">
              <a:buFont typeface="Arial"/>
              <a:buChar char="•"/>
            </a:pPr>
            <a:r>
              <a:rPr lang="en-GB" sz="1800" dirty="0" smtClean="0">
                <a:latin typeface="Calibri"/>
                <a:cs typeface="Calibri"/>
              </a:rPr>
              <a:t>System security constraints</a:t>
            </a:r>
          </a:p>
          <a:p>
            <a:pPr marL="1428750" lvl="2" indent="-285750">
              <a:buFont typeface="Arial"/>
              <a:buChar char="•"/>
            </a:pPr>
            <a:r>
              <a:rPr lang="en-GB" sz="1800" dirty="0" smtClean="0">
                <a:latin typeface="Calibri"/>
                <a:cs typeface="Calibri"/>
              </a:rPr>
              <a:t>Other constraints that force flows or generation against economic dispatch.</a:t>
            </a:r>
          </a:p>
          <a:p>
            <a:pPr marL="800100" lvl="1"/>
            <a:r>
              <a:rPr lang="en-GB" sz="1800" dirty="0" smtClean="0">
                <a:latin typeface="Calibri"/>
                <a:cs typeface="Calibri"/>
              </a:rPr>
              <a:t>The optimization then prefers to increase losses near the node</a:t>
            </a:r>
          </a:p>
          <a:p>
            <a:pPr marL="1314450" lvl="2" indent="-285750">
              <a:buFont typeface="Arial"/>
              <a:buChar char="•"/>
            </a:pPr>
            <a:r>
              <a:rPr lang="en-GB" sz="1800" dirty="0" smtClean="0">
                <a:latin typeface="Calibri"/>
                <a:cs typeface="Calibri"/>
              </a:rPr>
              <a:t>Chooses higher loss tranches first “getting away” from the original quadratic loss function. </a:t>
            </a:r>
            <a:endParaRPr lang="en-GB" sz="1800" dirty="0">
              <a:latin typeface="Calibri"/>
              <a:cs typeface="Calibri"/>
            </a:endParaRPr>
          </a:p>
          <a:p>
            <a:pPr marL="1371600" lvl="2" indent="-457200">
              <a:buFont typeface="Arial"/>
              <a:buChar char="•"/>
            </a:pPr>
            <a:r>
              <a:rPr lang="en-GB" sz="1800" dirty="0" smtClean="0">
                <a:latin typeface="Calibri"/>
                <a:cs typeface="Calibri"/>
              </a:rPr>
              <a:t>Requires Integer variables</a:t>
            </a:r>
          </a:p>
          <a:p>
            <a:pPr marL="1371600" lvl="2" indent="-457200">
              <a:buFont typeface="Arial"/>
              <a:buChar char="•"/>
            </a:pPr>
            <a:r>
              <a:rPr lang="en-GB" sz="1800" dirty="0" smtClean="0">
                <a:latin typeface="Calibri"/>
                <a:cs typeface="Calibri"/>
              </a:rPr>
              <a:t>Requires iterative solutions (time consuming)</a:t>
            </a:r>
          </a:p>
          <a:p>
            <a:pPr marL="0" indent="0">
              <a:buNone/>
            </a:pPr>
            <a:r>
              <a:rPr lang="en-GB" sz="2000" dirty="0" smtClean="0">
                <a:latin typeface="Calibri"/>
                <a:cs typeface="Calibri"/>
              </a:rPr>
              <a:t>These additional losses are referred to as non-physical losses</a:t>
            </a:r>
            <a:endParaRPr lang="en-GB" sz="2000" dirty="0">
              <a:latin typeface="Calibri"/>
              <a:cs typeface="Calibri"/>
            </a:endParaRPr>
          </a:p>
        </p:txBody>
      </p:sp>
      <p:sp>
        <p:nvSpPr>
          <p:cNvPr id="4" name="Slide Number Placeholder 4"/>
          <p:cNvSpPr>
            <a:spLocks noGrp="1"/>
          </p:cNvSpPr>
          <p:nvPr>
            <p:ph type="sldNum" sz="quarter" idx="12"/>
          </p:nvPr>
        </p:nvSpPr>
        <p:spPr>
          <a:xfrm>
            <a:off x="6553200" y="6356350"/>
            <a:ext cx="2133600" cy="365125"/>
          </a:xfrm>
        </p:spPr>
        <p:txBody>
          <a:bodyPr/>
          <a:lstStyle/>
          <a:p>
            <a:fld id="{0C21FC4B-1745-4386-9346-9C05CBA56813}" type="slidenum">
              <a:rPr lang="en-GB" smtClean="0"/>
              <a:pPr/>
              <a:t>40</a:t>
            </a:fld>
            <a:endParaRPr lang="en-GB" dirty="0"/>
          </a:p>
        </p:txBody>
      </p:sp>
      <p:sp>
        <p:nvSpPr>
          <p:cNvPr id="5" name="Date Placeholder 4"/>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33504850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01/25/13</a:t>
            </a:r>
            <a:endParaRPr lang="en-US" dirty="0" smtClean="0"/>
          </a:p>
        </p:txBody>
      </p:sp>
      <p:sp>
        <p:nvSpPr>
          <p:cNvPr id="5" name="Slide Number Placeholder 4"/>
          <p:cNvSpPr>
            <a:spLocks noGrp="1"/>
          </p:cNvSpPr>
          <p:nvPr>
            <p:ph type="sldNum" sz="quarter" idx="12"/>
          </p:nvPr>
        </p:nvSpPr>
        <p:spPr/>
        <p:txBody>
          <a:bodyPr/>
          <a:lstStyle/>
          <a:p>
            <a:fld id="{0C21FC4B-1745-4386-9346-9C05CBA56813}" type="slidenum">
              <a:rPr lang="en-GB" smtClean="0"/>
              <a:pPr/>
              <a:t>41</a:t>
            </a:fld>
            <a:endParaRPr lang="en-GB" dirty="0"/>
          </a:p>
        </p:txBody>
      </p:sp>
      <p:sp>
        <p:nvSpPr>
          <p:cNvPr id="6" name="Title 5"/>
          <p:cNvSpPr>
            <a:spLocks noGrp="1"/>
          </p:cNvSpPr>
          <p:nvPr>
            <p:ph type="title"/>
          </p:nvPr>
        </p:nvSpPr>
        <p:spPr>
          <a:xfrm>
            <a:off x="1619672" y="260648"/>
            <a:ext cx="4788713" cy="652322"/>
          </a:xfrm>
        </p:spPr>
        <p:txBody>
          <a:bodyPr>
            <a:normAutofit fontScale="90000"/>
          </a:bodyPr>
          <a:lstStyle/>
          <a:p>
            <a:r>
              <a:rPr lang="en-US" dirty="0" smtClean="0"/>
              <a:t>High Performance Computing</a:t>
            </a:r>
            <a:endParaRPr lang="en-US" dirty="0"/>
          </a:p>
        </p:txBody>
      </p:sp>
      <p:pic>
        <p:nvPicPr>
          <p:cNvPr id="7" name="Picture 6" descr="https://www.ornl.gov/modeling_simulation/posters/j_grosh.pdf - Internet Explorer, optimized for Bing and MS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000058"/>
            <a:ext cx="7740860" cy="5086144"/>
          </a:xfrm>
          <a:prstGeom prst="rect">
            <a:avLst/>
          </a:prstGeom>
        </p:spPr>
      </p:pic>
      <p:sp>
        <p:nvSpPr>
          <p:cNvPr id="8" name="TextBox 7"/>
          <p:cNvSpPr txBox="1"/>
          <p:nvPr/>
        </p:nvSpPr>
        <p:spPr>
          <a:xfrm>
            <a:off x="617387" y="6104113"/>
            <a:ext cx="6852704" cy="369332"/>
          </a:xfrm>
          <a:prstGeom prst="rect">
            <a:avLst/>
          </a:prstGeom>
          <a:noFill/>
        </p:spPr>
        <p:txBody>
          <a:bodyPr wrap="square" rtlCol="0">
            <a:spAutoFit/>
          </a:bodyPr>
          <a:lstStyle/>
          <a:p>
            <a:r>
              <a:rPr lang="en-US" dirty="0"/>
              <a:t>https://www.ornl.gov/modeling_simulation/posters/j_grosh.pdf</a:t>
            </a:r>
          </a:p>
        </p:txBody>
      </p:sp>
    </p:spTree>
    <p:extLst>
      <p:ext uri="{BB962C8B-B14F-4D97-AF65-F5344CB8AC3E}">
        <p14:creationId xmlns:p14="http://schemas.microsoft.com/office/powerpoint/2010/main" val="31827529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2930" y="1064314"/>
            <a:ext cx="8111244" cy="4441457"/>
          </a:xfrm>
        </p:spPr>
        <p:txBody>
          <a:bodyPr>
            <a:normAutofit lnSpcReduction="10000"/>
          </a:bodyPr>
          <a:lstStyle/>
          <a:p>
            <a:pPr marL="0" indent="0" algn="ctr">
              <a:buNone/>
            </a:pPr>
            <a:endParaRPr lang="en-US" sz="3600" dirty="0" smtClean="0"/>
          </a:p>
          <a:p>
            <a:pPr marL="0" indent="0" algn="ctr">
              <a:buNone/>
            </a:pPr>
            <a:endParaRPr lang="en-US" sz="3600" b="1" dirty="0" smtClean="0"/>
          </a:p>
          <a:p>
            <a:pPr marL="0" indent="0" algn="ctr">
              <a:buNone/>
            </a:pPr>
            <a:r>
              <a:rPr lang="en-US" sz="3600" b="1" dirty="0" smtClean="0"/>
              <a:t>Questions</a:t>
            </a:r>
          </a:p>
          <a:p>
            <a:pPr marL="0" indent="0" algn="ctr">
              <a:buNone/>
            </a:pPr>
            <a:endParaRPr lang="en-US" sz="3600" dirty="0" smtClean="0"/>
          </a:p>
          <a:p>
            <a:pPr marL="0" indent="0">
              <a:buNone/>
            </a:pPr>
            <a:endParaRPr lang="en-GB" sz="2400" b="1" dirty="0"/>
          </a:p>
          <a:p>
            <a:pPr marL="0" indent="0">
              <a:buNone/>
            </a:pPr>
            <a:endParaRPr lang="en-GB" sz="2400" b="1" dirty="0" smtClean="0"/>
          </a:p>
          <a:p>
            <a:pPr marL="0" indent="0">
              <a:buNone/>
            </a:pPr>
            <a:endParaRPr lang="en-GB" sz="2400" b="1" dirty="0" smtClean="0"/>
          </a:p>
          <a:p>
            <a:pPr marL="0" indent="0">
              <a:buNone/>
            </a:pPr>
            <a:r>
              <a:rPr lang="en-GB" sz="1200" dirty="0" smtClean="0"/>
              <a:t>Gregory K. Woods</a:t>
            </a:r>
          </a:p>
          <a:p>
            <a:pPr marL="0" indent="0">
              <a:buNone/>
            </a:pPr>
            <a:r>
              <a:rPr lang="en-GB" sz="1100" i="1" dirty="0" smtClean="0"/>
              <a:t>Regional Director – North America</a:t>
            </a:r>
          </a:p>
          <a:p>
            <a:pPr marL="0" indent="0">
              <a:buNone/>
            </a:pPr>
            <a:r>
              <a:rPr lang="en-GB" sz="1200" dirty="0" smtClean="0"/>
              <a:t>Energy Exemplar, LLC</a:t>
            </a:r>
          </a:p>
          <a:p>
            <a:pPr marL="0" indent="0" algn="ctr">
              <a:buNone/>
            </a:pPr>
            <a:endParaRPr lang="en-US" sz="2400" dirty="0"/>
          </a:p>
        </p:txBody>
      </p:sp>
      <p:sp>
        <p:nvSpPr>
          <p:cNvPr id="3" name="Date Placeholder 2"/>
          <p:cNvSpPr>
            <a:spLocks noGrp="1"/>
          </p:cNvSpPr>
          <p:nvPr>
            <p:ph type="dt" sz="half" idx="10"/>
          </p:nvPr>
        </p:nvSpPr>
        <p:spPr/>
        <p:txBody>
          <a:bodyPr/>
          <a:lstStyle/>
          <a:p>
            <a:r>
              <a:rPr lang="en-US" dirty="0" smtClean="0"/>
              <a:t>01/25/13</a:t>
            </a:r>
            <a:endParaRPr lang="en-US" dirty="0" smtClean="0"/>
          </a:p>
        </p:txBody>
      </p:sp>
      <p:sp>
        <p:nvSpPr>
          <p:cNvPr id="5" name="Slide Number Placeholder 4"/>
          <p:cNvSpPr>
            <a:spLocks noGrp="1"/>
          </p:cNvSpPr>
          <p:nvPr>
            <p:ph type="sldNum" sz="quarter" idx="12"/>
          </p:nvPr>
        </p:nvSpPr>
        <p:spPr/>
        <p:txBody>
          <a:bodyPr/>
          <a:lstStyle/>
          <a:p>
            <a:fld id="{0C21FC4B-1745-4386-9346-9C05CBA56813}" type="slidenum">
              <a:rPr lang="en-GB" smtClean="0"/>
              <a:pPr/>
              <a:t>42</a:t>
            </a:fld>
            <a:endParaRPr lang="en-GB" dirty="0"/>
          </a:p>
        </p:txBody>
      </p:sp>
      <p:sp>
        <p:nvSpPr>
          <p:cNvPr id="6" name="Title 5"/>
          <p:cNvSpPr>
            <a:spLocks noGrp="1"/>
          </p:cNvSpPr>
          <p:nvPr>
            <p:ph type="title"/>
          </p:nvPr>
        </p:nvSpPr>
        <p:spPr>
          <a:xfrm>
            <a:off x="3563888" y="5347085"/>
            <a:ext cx="2196425" cy="1598379"/>
          </a:xfrm>
        </p:spPr>
        <p:txBody>
          <a:bodyPr>
            <a:normAutofit fontScale="90000"/>
          </a:bodyPr>
          <a:lstStyle/>
          <a:p>
            <a:r>
              <a:rPr lang="en-US" sz="1100" dirty="0" smtClean="0">
                <a:latin typeface="+mn-lt"/>
              </a:rPr>
              <a:t>    Energy Exemplar Ltd</a:t>
            </a:r>
            <a:br>
              <a:rPr lang="en-US" sz="1100" dirty="0" smtClean="0">
                <a:latin typeface="+mn-lt"/>
              </a:rPr>
            </a:br>
            <a:r>
              <a:rPr lang="en-US" sz="1100" dirty="0" smtClean="0">
                <a:latin typeface="+mn-lt"/>
              </a:rPr>
              <a:t>    Building 3, </a:t>
            </a:r>
            <a:r>
              <a:rPr lang="en-US" sz="1100" dirty="0" smtClean="0">
                <a:latin typeface="+mn-lt"/>
              </a:rPr>
              <a:t>Chiswick</a:t>
            </a:r>
            <a:r>
              <a:rPr lang="en-US" sz="1100" dirty="0" smtClean="0">
                <a:latin typeface="+mn-lt"/>
              </a:rPr>
              <a:t> Park</a:t>
            </a:r>
            <a:br>
              <a:rPr lang="en-US" sz="1100" dirty="0" smtClean="0">
                <a:latin typeface="+mn-lt"/>
              </a:rPr>
            </a:br>
            <a:r>
              <a:rPr lang="en-US" sz="1100" dirty="0" smtClean="0">
                <a:latin typeface="+mn-lt"/>
              </a:rPr>
              <a:t>    566 </a:t>
            </a:r>
            <a:r>
              <a:rPr lang="en-US" sz="1100" dirty="0" smtClean="0">
                <a:latin typeface="+mn-lt"/>
              </a:rPr>
              <a:t>Chiswick</a:t>
            </a:r>
            <a:r>
              <a:rPr lang="en-US" sz="1100" dirty="0" smtClean="0">
                <a:latin typeface="+mn-lt"/>
              </a:rPr>
              <a:t> High Road</a:t>
            </a:r>
            <a:br>
              <a:rPr lang="en-US" sz="1100" dirty="0" smtClean="0">
                <a:latin typeface="+mn-lt"/>
              </a:rPr>
            </a:br>
            <a:r>
              <a:rPr lang="en-US" sz="1100" dirty="0" smtClean="0">
                <a:latin typeface="+mn-lt"/>
              </a:rPr>
              <a:t>    </a:t>
            </a:r>
            <a:r>
              <a:rPr lang="en-US" sz="1100" dirty="0" err="1" smtClean="0">
                <a:latin typeface="+mn-lt"/>
              </a:rPr>
              <a:t>Chiswick</a:t>
            </a:r>
            <a:r>
              <a:rPr lang="en-US" sz="1100" dirty="0" smtClean="0">
                <a:latin typeface="+mn-lt"/>
              </a:rPr>
              <a:t> London W4 5YA, UK</a:t>
            </a:r>
            <a:br>
              <a:rPr lang="en-US" sz="1100" dirty="0" smtClean="0">
                <a:latin typeface="+mn-lt"/>
              </a:rPr>
            </a:br>
            <a:r>
              <a:rPr lang="en-US" sz="1100" dirty="0" smtClean="0">
                <a:latin typeface="+mn-lt"/>
              </a:rPr>
              <a:t>    </a:t>
            </a:r>
            <a:r>
              <a:rPr lang="en-AU" sz="1200" dirty="0" smtClean="0"/>
              <a:t>Tel</a:t>
            </a:r>
            <a:r>
              <a:rPr lang="en-AU" sz="1200" dirty="0"/>
              <a:t>: +44 208 899 </a:t>
            </a:r>
            <a:r>
              <a:rPr lang="en-AU" sz="1200" dirty="0" smtClean="0"/>
              <a:t>6500</a:t>
            </a:r>
            <a:br>
              <a:rPr lang="en-AU" sz="1200" dirty="0" smtClean="0"/>
            </a:br>
            <a:r>
              <a:rPr lang="en-AU" sz="1400" dirty="0"/>
              <a:t/>
            </a:r>
            <a:br>
              <a:rPr lang="en-AU" sz="1400" dirty="0"/>
            </a:br>
            <a:r>
              <a:rPr lang="en-AU" sz="1300" u="sng" dirty="0">
                <a:hlinkClick r:id="rId3"/>
              </a:rPr>
              <a:t>www.energyexemplar.com</a:t>
            </a:r>
            <a:r>
              <a:rPr lang="en-US" sz="1400" dirty="0"/>
              <a:t/>
            </a:r>
            <a:br>
              <a:rPr lang="en-US" sz="1400" dirty="0"/>
            </a:br>
            <a:r>
              <a:rPr lang="en-US" sz="1300" dirty="0" smtClean="0">
                <a:latin typeface="+mn-lt"/>
              </a:rPr>
              <a:t/>
            </a:r>
            <a:br>
              <a:rPr lang="en-US" sz="1300" dirty="0" smtClean="0">
                <a:latin typeface="+mn-lt"/>
              </a:rPr>
            </a:br>
            <a:r>
              <a:rPr lang="en-US" dirty="0"/>
              <a:t/>
            </a:r>
            <a:br>
              <a:rPr lang="en-US" dirty="0"/>
            </a:br>
            <a:endParaRPr lang="en-US" dirty="0"/>
          </a:p>
        </p:txBody>
      </p:sp>
      <p:sp>
        <p:nvSpPr>
          <p:cNvPr id="7" name="TextBox 6"/>
          <p:cNvSpPr txBox="1"/>
          <p:nvPr/>
        </p:nvSpPr>
        <p:spPr>
          <a:xfrm>
            <a:off x="575556" y="5360049"/>
            <a:ext cx="2160240" cy="954107"/>
          </a:xfrm>
          <a:prstGeom prst="rect">
            <a:avLst/>
          </a:prstGeom>
          <a:noFill/>
        </p:spPr>
        <p:txBody>
          <a:bodyPr wrap="square" rtlCol="0">
            <a:spAutoFit/>
          </a:bodyPr>
          <a:lstStyle/>
          <a:p>
            <a:r>
              <a:rPr lang="en-US" sz="1050" dirty="0" smtClean="0"/>
              <a:t>Energy Exemplar Pty Ltd</a:t>
            </a:r>
          </a:p>
          <a:p>
            <a:r>
              <a:rPr lang="en-US" sz="1050" dirty="0" smtClean="0"/>
              <a:t>Suite 3, 154-160 Prospect Road</a:t>
            </a:r>
          </a:p>
          <a:p>
            <a:r>
              <a:rPr lang="en-US" sz="1050" dirty="0" smtClean="0"/>
              <a:t>Prospect</a:t>
            </a:r>
          </a:p>
          <a:p>
            <a:r>
              <a:rPr lang="en-US" sz="1050" dirty="0" smtClean="0"/>
              <a:t>SA 4082 Australia</a:t>
            </a:r>
          </a:p>
          <a:p>
            <a:r>
              <a:rPr lang="en-AU" sz="1050" dirty="0"/>
              <a:t>Tel: +61 8 8342 9616</a:t>
            </a:r>
            <a:r>
              <a:rPr lang="en-AU" sz="1200" dirty="0"/>
              <a:t>	</a:t>
            </a:r>
            <a:endParaRPr lang="en-US" sz="1200" dirty="0"/>
          </a:p>
        </p:txBody>
      </p:sp>
      <p:sp>
        <p:nvSpPr>
          <p:cNvPr id="8" name="Rectangle 7"/>
          <p:cNvSpPr/>
          <p:nvPr/>
        </p:nvSpPr>
        <p:spPr>
          <a:xfrm>
            <a:off x="6553200" y="5347085"/>
            <a:ext cx="2133600" cy="900246"/>
          </a:xfrm>
          <a:prstGeom prst="rect">
            <a:avLst/>
          </a:prstGeom>
        </p:spPr>
        <p:txBody>
          <a:bodyPr wrap="square">
            <a:spAutoFit/>
          </a:bodyPr>
          <a:lstStyle/>
          <a:p>
            <a:r>
              <a:rPr lang="en-US" sz="1050" dirty="0"/>
              <a:t>Energy Exemplar </a:t>
            </a:r>
            <a:r>
              <a:rPr lang="en-US" sz="1050" dirty="0" smtClean="0"/>
              <a:t>LLC</a:t>
            </a:r>
            <a:r>
              <a:rPr lang="en-US" sz="1050" dirty="0"/>
              <a:t/>
            </a:r>
            <a:br>
              <a:rPr lang="en-US" sz="1050" dirty="0"/>
            </a:br>
            <a:r>
              <a:rPr lang="en-US" sz="1050" dirty="0" smtClean="0"/>
              <a:t>3013 Douglas Blvd, Ste. 120</a:t>
            </a:r>
            <a:r>
              <a:rPr lang="en-US" sz="1050" dirty="0"/>
              <a:t/>
            </a:r>
            <a:br>
              <a:rPr lang="en-US" sz="1050" dirty="0"/>
            </a:br>
            <a:r>
              <a:rPr lang="en-US" sz="1050" dirty="0" smtClean="0"/>
              <a:t>Roseville, CA  95661</a:t>
            </a:r>
            <a:br>
              <a:rPr lang="en-US" sz="1050" dirty="0" smtClean="0"/>
            </a:br>
            <a:r>
              <a:rPr lang="en-US" sz="1050" dirty="0" smtClean="0"/>
              <a:t>USA</a:t>
            </a:r>
          </a:p>
          <a:p>
            <a:r>
              <a:rPr lang="en-AU" sz="1050" dirty="0"/>
              <a:t>Tel: +1 916 722 1484</a:t>
            </a:r>
            <a:endParaRPr lang="en-US" sz="1050" dirty="0"/>
          </a:p>
        </p:txBody>
      </p:sp>
    </p:spTree>
    <p:extLst>
      <p:ext uri="{BB962C8B-B14F-4D97-AF65-F5344CB8AC3E}">
        <p14:creationId xmlns:p14="http://schemas.microsoft.com/office/powerpoint/2010/main" val="1367145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365DDA1-2583-48AD-A645-962DE2D5108C}" type="slidenum">
              <a:rPr lang="en-GB"/>
              <a:pPr/>
              <a:t>5</a:t>
            </a:fld>
            <a:endParaRPr lang="en-GB" dirty="0"/>
          </a:p>
        </p:txBody>
      </p:sp>
      <p:sp>
        <p:nvSpPr>
          <p:cNvPr id="318466" name="Rectangle 2"/>
          <p:cNvSpPr>
            <a:spLocks noGrp="1"/>
          </p:cNvSpPr>
          <p:nvPr>
            <p:ph type="title"/>
          </p:nvPr>
        </p:nvSpPr>
        <p:spPr>
          <a:xfrm>
            <a:off x="1321118" y="193797"/>
            <a:ext cx="5562364" cy="868346"/>
          </a:xfrm>
        </p:spPr>
        <p:txBody>
          <a:bodyPr/>
          <a:lstStyle/>
          <a:p>
            <a:r>
              <a:rPr lang="en-GB" noProof="0" dirty="0" smtClean="0"/>
              <a:t>PLEXOS Algorithms</a:t>
            </a:r>
            <a:endParaRPr lang="en-GB" noProof="0" dirty="0"/>
          </a:p>
        </p:txBody>
      </p:sp>
      <p:sp>
        <p:nvSpPr>
          <p:cNvPr id="318467" name="Rectangle 3"/>
          <p:cNvSpPr>
            <a:spLocks noGrp="1"/>
          </p:cNvSpPr>
          <p:nvPr>
            <p:ph type="body" idx="1"/>
          </p:nvPr>
        </p:nvSpPr>
        <p:spPr>
          <a:xfrm>
            <a:off x="457200" y="1268760"/>
            <a:ext cx="8229600" cy="4921314"/>
          </a:xfrm>
        </p:spPr>
        <p:txBody>
          <a:bodyPr>
            <a:normAutofit fontScale="62500" lnSpcReduction="20000"/>
          </a:bodyPr>
          <a:lstStyle/>
          <a:p>
            <a:pPr>
              <a:spcAft>
                <a:spcPct val="20000"/>
              </a:spcAft>
            </a:pPr>
            <a:r>
              <a:rPr lang="en-GB" noProof="0" dirty="0" smtClean="0"/>
              <a:t>Mathematical Optimization</a:t>
            </a:r>
          </a:p>
          <a:p>
            <a:pPr lvl="1">
              <a:spcAft>
                <a:spcPct val="20000"/>
              </a:spcAft>
            </a:pPr>
            <a:r>
              <a:rPr lang="en-GB" dirty="0" smtClean="0"/>
              <a:t>Utilizes world-class commercial solvers</a:t>
            </a:r>
          </a:p>
          <a:p>
            <a:pPr lvl="1">
              <a:spcAft>
                <a:spcPct val="20000"/>
              </a:spcAft>
            </a:pPr>
            <a:r>
              <a:rPr lang="en-GB" noProof="0" dirty="0" smtClean="0"/>
              <a:t>Integrates Mixed Integer, Dynamic and Linear Programming Techniques to provide fast, accurate results</a:t>
            </a:r>
          </a:p>
          <a:p>
            <a:pPr>
              <a:spcAft>
                <a:spcPct val="20000"/>
              </a:spcAft>
            </a:pPr>
            <a:r>
              <a:rPr lang="en-GB" noProof="0" dirty="0" smtClean="0"/>
              <a:t>Simultaneous Co-optimization:</a:t>
            </a:r>
          </a:p>
          <a:p>
            <a:pPr lvl="1">
              <a:spcAft>
                <a:spcPct val="20000"/>
              </a:spcAft>
            </a:pPr>
            <a:r>
              <a:rPr lang="en-GB" noProof="0" dirty="0" smtClean="0"/>
              <a:t>Capacity Expansion, Reliability, Security Constraints, Unit Commitment and Economic dispatch, revenue adequacy and uplift</a:t>
            </a:r>
          </a:p>
          <a:p>
            <a:pPr lvl="1">
              <a:spcAft>
                <a:spcPct val="20000"/>
              </a:spcAft>
            </a:pPr>
            <a:r>
              <a:rPr lang="en-GB" noProof="0" dirty="0" smtClean="0"/>
              <a:t>Thermal, Hydro, Energy, Reserve, Fuel, and Emissions Markets </a:t>
            </a:r>
          </a:p>
          <a:p>
            <a:pPr>
              <a:spcAft>
                <a:spcPct val="20000"/>
              </a:spcAft>
            </a:pPr>
            <a:r>
              <a:rPr lang="en-GB" noProof="0" dirty="0" smtClean="0"/>
              <a:t>Integrated Stochastic Optimization</a:t>
            </a:r>
          </a:p>
          <a:p>
            <a:pPr lvl="1">
              <a:spcAft>
                <a:spcPct val="20000"/>
              </a:spcAft>
            </a:pPr>
            <a:r>
              <a:rPr lang="en-GB" noProof="0" dirty="0" smtClean="0"/>
              <a:t>Solves the Perfect Foresight Problem using a multi-stage optimizer that includes sample reduction for fast accurate results</a:t>
            </a:r>
          </a:p>
          <a:p>
            <a:pPr>
              <a:spcAft>
                <a:spcPct val="20000"/>
              </a:spcAft>
            </a:pPr>
            <a:r>
              <a:rPr lang="en-GB" noProof="0" dirty="0" smtClean="0"/>
              <a:t>User-defined constraints and decision variables</a:t>
            </a:r>
          </a:p>
          <a:p>
            <a:pPr lvl="1">
              <a:spcAft>
                <a:spcPct val="20000"/>
              </a:spcAft>
            </a:pPr>
            <a:r>
              <a:rPr lang="en-GB" dirty="0" smtClean="0"/>
              <a:t>Powerful formulation replaces the need for expensive custom programming</a:t>
            </a:r>
            <a:endParaRPr lang="en-GB" noProof="0" dirty="0" smtClean="0"/>
          </a:p>
          <a:p>
            <a:pPr>
              <a:spcAft>
                <a:spcPct val="20000"/>
              </a:spcAft>
            </a:pPr>
            <a:r>
              <a:rPr lang="en-GB" noProof="0" dirty="0" smtClean="0"/>
              <a:t>Both physical (primal) and financial (dual) results reported</a:t>
            </a:r>
          </a:p>
          <a:p>
            <a:pPr lvl="1">
              <a:spcAft>
                <a:spcPct val="20000"/>
              </a:spcAft>
            </a:pPr>
            <a:r>
              <a:rPr lang="en-GB" dirty="0" smtClean="0"/>
              <a:t>Shadow Pricing report the real operating costs in constrained environments</a:t>
            </a:r>
            <a:endParaRPr lang="en-GB" noProof="0" dirty="0" smtClean="0"/>
          </a:p>
          <a:p>
            <a:pPr>
              <a:spcAft>
                <a:spcPct val="20000"/>
              </a:spcAft>
            </a:pPr>
            <a:r>
              <a:rPr lang="en-GB" dirty="0" smtClean="0"/>
              <a:t>OpenPlexos</a:t>
            </a:r>
            <a:r>
              <a:rPr lang="en-GB" dirty="0" smtClean="0"/>
              <a:t> allows customization and automation of </a:t>
            </a:r>
            <a:r>
              <a:rPr lang="en-GB" dirty="0" smtClean="0"/>
              <a:t>PLEXOS </a:t>
            </a:r>
            <a:r>
              <a:rPr lang="en-GB" dirty="0" smtClean="0"/>
              <a:t>through a standardized Application Programming Interface (API)</a:t>
            </a:r>
          </a:p>
        </p:txBody>
      </p:sp>
      <p:sp>
        <p:nvSpPr>
          <p:cNvPr id="5" name="Date Placeholder 4"/>
          <p:cNvSpPr>
            <a:spLocks noGrp="1"/>
          </p:cNvSpPr>
          <p:nvPr>
            <p:ph type="dt" sz="half" idx="10"/>
          </p:nvPr>
        </p:nvSpPr>
        <p:spPr>
          <a:xfrm>
            <a:off x="457200" y="6356350"/>
            <a:ext cx="2133600" cy="365125"/>
          </a:xfrm>
        </p:spPr>
        <p:txBody>
          <a:bodyPr/>
          <a:lstStyle/>
          <a:p>
            <a:r>
              <a:rPr lang="en-US" dirty="0" smtClean="0"/>
              <a:t>01/25/13</a:t>
            </a:r>
            <a:endParaRPr lang="en-US" dirty="0" smtClean="0"/>
          </a:p>
        </p:txBody>
      </p:sp>
      <p:sp>
        <p:nvSpPr>
          <p:cNvPr id="8" name="Footer Placeholder 3"/>
          <p:cNvSpPr txBox="1">
            <a:spLocks/>
          </p:cNvSpPr>
          <p:nvPr/>
        </p:nvSpPr>
        <p:spPr>
          <a:xfrm>
            <a:off x="3131840" y="6309320"/>
            <a:ext cx="2895600" cy="365125"/>
          </a:xfrm>
          <a:prstGeom prst="rect">
            <a:avLst/>
          </a:prstGeom>
        </p:spPr>
        <p:txBody>
          <a:bodyPr vert="horz" lIns="91440" tIns="45720" rIns="91440" bIns="45720" rtlCol="0" anchor="ctr"/>
          <a:lstStyle/>
          <a:p>
            <a:pPr algn="ctr">
              <a:defRPr/>
            </a:pP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rPr>
              <a:t>Confidential &amp; </a:t>
            </a:r>
            <a:r>
              <a:rPr lang="en-GB" sz="1200" dirty="0" smtClean="0">
                <a:solidFill>
                  <a:prstClr val="black">
                    <a:tint val="75000"/>
                  </a:prstClr>
                </a:solidFill>
              </a:rPr>
              <a:t>Proprietary</a:t>
            </a: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rPr>
              <a:t> Information</a:t>
            </a:r>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11552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sz="2000" dirty="0" smtClean="0"/>
              <a:t>PLEXOS </a:t>
            </a:r>
            <a:r>
              <a:rPr lang="en-AU" sz="2000" dirty="0" smtClean="0"/>
              <a:t>Desktop</a:t>
            </a:r>
          </a:p>
          <a:p>
            <a:r>
              <a:rPr lang="en-AU" sz="2000" dirty="0" smtClean="0"/>
              <a:t>PLEXOS </a:t>
            </a:r>
            <a:r>
              <a:rPr lang="en-AU" sz="2000" dirty="0" smtClean="0"/>
              <a:t>Connect</a:t>
            </a:r>
          </a:p>
          <a:p>
            <a:pPr lvl="1"/>
            <a:r>
              <a:rPr lang="en-AU" sz="1600" dirty="0" smtClean="0"/>
              <a:t>Client/Server</a:t>
            </a:r>
          </a:p>
          <a:p>
            <a:r>
              <a:rPr lang="en-AU" sz="2000" dirty="0" smtClean="0"/>
              <a:t>Import/Export Interface</a:t>
            </a:r>
          </a:p>
          <a:p>
            <a:r>
              <a:rPr lang="en-AU" sz="2000" dirty="0" smtClean="0"/>
              <a:t>PLEXOS </a:t>
            </a:r>
            <a:r>
              <a:rPr lang="en-AU" sz="2000" dirty="0" smtClean="0"/>
              <a:t>Service Manager</a:t>
            </a:r>
          </a:p>
          <a:p>
            <a:r>
              <a:rPr lang="en-AU" sz="2000" dirty="0" smtClean="0"/>
              <a:t>PLEXOS </a:t>
            </a:r>
            <a:r>
              <a:rPr lang="en-AU" sz="2000" dirty="0" smtClean="0"/>
              <a:t>Graphical User Interface</a:t>
            </a:r>
          </a:p>
          <a:p>
            <a:pPr lvl="1"/>
            <a:r>
              <a:rPr lang="en-AU" sz="1600" dirty="0" smtClean="0"/>
              <a:t>Build and Maintain Input data</a:t>
            </a:r>
          </a:p>
          <a:p>
            <a:pPr lvl="1"/>
            <a:r>
              <a:rPr lang="en-AU" sz="1600" dirty="0" smtClean="0"/>
              <a:t>View and Analyse Solution data</a:t>
            </a:r>
          </a:p>
          <a:p>
            <a:r>
              <a:rPr lang="en-AU" sz="2000" dirty="0" smtClean="0"/>
              <a:t>Customisation &amp; Automation</a:t>
            </a:r>
          </a:p>
          <a:p>
            <a:pPr lvl="1"/>
            <a:r>
              <a:rPr lang="en-AU" sz="1600" dirty="0" smtClean="0"/>
              <a:t>OpenPlexos API</a:t>
            </a:r>
          </a:p>
          <a:p>
            <a:r>
              <a:rPr lang="en-AU" sz="2000" dirty="0" smtClean="0"/>
              <a:t>Visualization</a:t>
            </a:r>
          </a:p>
          <a:p>
            <a:pPr lvl="1"/>
            <a:r>
              <a:rPr lang="en-AU" sz="1600" dirty="0" smtClean="0"/>
              <a:t>Display Network Input and solution data in Maps and schematics</a:t>
            </a:r>
          </a:p>
          <a:p>
            <a:r>
              <a:rPr lang="en-AU" sz="2000" dirty="0" smtClean="0"/>
              <a:t>PLEXOS </a:t>
            </a:r>
            <a:r>
              <a:rPr lang="en-AU" sz="2000" dirty="0" smtClean="0"/>
              <a:t>in the Cloud</a:t>
            </a:r>
          </a:p>
          <a:p>
            <a:pPr lvl="1"/>
            <a:r>
              <a:rPr lang="en-AU" sz="1600" dirty="0" smtClean="0"/>
              <a:t>Execute on remote servers</a:t>
            </a:r>
          </a:p>
        </p:txBody>
      </p:sp>
      <p:sp>
        <p:nvSpPr>
          <p:cNvPr id="5" name="Slide Number Placeholder 4"/>
          <p:cNvSpPr>
            <a:spLocks noGrp="1"/>
          </p:cNvSpPr>
          <p:nvPr>
            <p:ph type="sldNum" sz="quarter" idx="12"/>
          </p:nvPr>
        </p:nvSpPr>
        <p:spPr/>
        <p:txBody>
          <a:bodyPr/>
          <a:lstStyle/>
          <a:p>
            <a:fld id="{0C21FC4B-1745-4386-9346-9C05CBA56813}" type="slidenum">
              <a:rPr lang="en-GB" smtClean="0"/>
              <a:pPr/>
              <a:t>6</a:t>
            </a:fld>
            <a:endParaRPr lang="en-GB" dirty="0"/>
          </a:p>
        </p:txBody>
      </p:sp>
      <p:sp>
        <p:nvSpPr>
          <p:cNvPr id="6" name="Title 5"/>
          <p:cNvSpPr>
            <a:spLocks noGrp="1"/>
          </p:cNvSpPr>
          <p:nvPr>
            <p:ph type="title"/>
          </p:nvPr>
        </p:nvSpPr>
        <p:spPr>
          <a:xfrm>
            <a:off x="1043608" y="116632"/>
            <a:ext cx="5238147" cy="652322"/>
          </a:xfrm>
        </p:spPr>
        <p:txBody>
          <a:bodyPr/>
          <a:lstStyle/>
          <a:p>
            <a:pPr algn="ctr"/>
            <a:r>
              <a:rPr lang="en-AU" dirty="0" smtClean="0"/>
              <a:t>PLEXOS </a:t>
            </a:r>
            <a:r>
              <a:rPr lang="en-AU" dirty="0" smtClean="0"/>
              <a:t>Components</a:t>
            </a:r>
            <a:endParaRPr lang="en-AU" dirty="0"/>
          </a:p>
        </p:txBody>
      </p:sp>
      <p:grpSp>
        <p:nvGrpSpPr>
          <p:cNvPr id="7" name="Group 6"/>
          <p:cNvGrpSpPr/>
          <p:nvPr/>
        </p:nvGrpSpPr>
        <p:grpSpPr>
          <a:xfrm>
            <a:off x="4354672" y="1325899"/>
            <a:ext cx="4309552" cy="2408842"/>
            <a:chOff x="1259632" y="836712"/>
            <a:chExt cx="6624736" cy="3312368"/>
          </a:xfrm>
        </p:grpSpPr>
        <p:sp>
          <p:nvSpPr>
            <p:cNvPr id="8" name="Rectangle 7"/>
            <p:cNvSpPr/>
            <p:nvPr/>
          </p:nvSpPr>
          <p:spPr>
            <a:xfrm>
              <a:off x="2969822" y="1096810"/>
              <a:ext cx="2610290" cy="2160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b="1" dirty="0" smtClean="0">
                <a:solidFill>
                  <a:schemeClr val="tx1"/>
                </a:solidFill>
              </a:endParaRPr>
            </a:p>
          </p:txBody>
        </p:sp>
        <p:sp>
          <p:nvSpPr>
            <p:cNvPr id="9" name="Rectangle 8"/>
            <p:cNvSpPr/>
            <p:nvPr/>
          </p:nvSpPr>
          <p:spPr>
            <a:xfrm>
              <a:off x="2987824" y="2478518"/>
              <a:ext cx="324036" cy="2160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b="1" dirty="0" smtClean="0">
                <a:solidFill>
                  <a:schemeClr val="tx1"/>
                </a:solidFill>
              </a:endParaRPr>
            </a:p>
          </p:txBody>
        </p:sp>
        <p:sp>
          <p:nvSpPr>
            <p:cNvPr id="10" name="Rectangle 9"/>
            <p:cNvSpPr/>
            <p:nvPr/>
          </p:nvSpPr>
          <p:spPr>
            <a:xfrm>
              <a:off x="1961710" y="3645024"/>
              <a:ext cx="324036" cy="2160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b="1" dirty="0" smtClean="0">
                <a:solidFill>
                  <a:schemeClr val="tx1"/>
                </a:solidFill>
              </a:endParaRPr>
            </a:p>
          </p:txBody>
        </p:sp>
        <p:sp>
          <p:nvSpPr>
            <p:cNvPr id="11" name="Rectangle 10"/>
            <p:cNvSpPr/>
            <p:nvPr/>
          </p:nvSpPr>
          <p:spPr>
            <a:xfrm>
              <a:off x="4663224" y="3613702"/>
              <a:ext cx="2789096" cy="2160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b="1" dirty="0" smtClean="0">
                <a:solidFill>
                  <a:schemeClr val="tx1"/>
                </a:solidFill>
              </a:endParaRPr>
            </a:p>
          </p:txBody>
        </p:sp>
        <p:sp>
          <p:nvSpPr>
            <p:cNvPr id="12" name="Rectangle 11"/>
            <p:cNvSpPr/>
            <p:nvPr/>
          </p:nvSpPr>
          <p:spPr>
            <a:xfrm>
              <a:off x="6051215" y="1204822"/>
              <a:ext cx="176969" cy="260449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b="1" dirty="0" smtClean="0">
                <a:solidFill>
                  <a:schemeClr val="tx1"/>
                </a:solidFill>
              </a:endParaRPr>
            </a:p>
          </p:txBody>
        </p:sp>
        <p:sp>
          <p:nvSpPr>
            <p:cNvPr id="13" name="Rectangle 12"/>
            <p:cNvSpPr/>
            <p:nvPr/>
          </p:nvSpPr>
          <p:spPr>
            <a:xfrm>
              <a:off x="5292080" y="836712"/>
              <a:ext cx="1728192" cy="138511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rPr>
                <a:t>PLEXOS Connect</a:t>
              </a:r>
            </a:p>
            <a:p>
              <a:pPr algn="ctr"/>
              <a:r>
                <a:rPr lang="en-AU" sz="1200" b="1" dirty="0" smtClean="0">
                  <a:solidFill>
                    <a:schemeClr val="tx1"/>
                  </a:solidFill>
                </a:rPr>
                <a:t>Server</a:t>
              </a:r>
              <a:endParaRPr lang="en-AU" sz="1200" b="1" dirty="0">
                <a:solidFill>
                  <a:schemeClr val="tx1"/>
                </a:solidFill>
              </a:endParaRPr>
            </a:p>
          </p:txBody>
        </p:sp>
        <p:sp>
          <p:nvSpPr>
            <p:cNvPr id="14" name="Rectangle 13"/>
            <p:cNvSpPr/>
            <p:nvPr/>
          </p:nvSpPr>
          <p:spPr>
            <a:xfrm>
              <a:off x="3131840" y="1544588"/>
              <a:ext cx="2084412" cy="260449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rPr>
                <a:t>PLEXOS GUI</a:t>
              </a:r>
              <a:endParaRPr lang="en-AU" sz="1200" b="1" dirty="0">
                <a:solidFill>
                  <a:schemeClr val="tx1"/>
                </a:solidFill>
              </a:endParaRPr>
            </a:p>
          </p:txBody>
        </p:sp>
        <p:sp>
          <p:nvSpPr>
            <p:cNvPr id="15" name="Rectangle 14"/>
            <p:cNvSpPr/>
            <p:nvPr/>
          </p:nvSpPr>
          <p:spPr>
            <a:xfrm>
              <a:off x="1259632" y="836712"/>
              <a:ext cx="792088" cy="331236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400" dirty="0" smtClean="0"/>
                <a:t>External Input (EMS, LF)</a:t>
              </a:r>
              <a:endParaRPr lang="en-AU" sz="1400" dirty="0"/>
            </a:p>
          </p:txBody>
        </p:sp>
        <p:sp>
          <p:nvSpPr>
            <p:cNvPr id="16" name="Rectangle 15"/>
            <p:cNvSpPr/>
            <p:nvPr/>
          </p:nvSpPr>
          <p:spPr>
            <a:xfrm>
              <a:off x="2123728" y="836712"/>
              <a:ext cx="936104" cy="331236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200" b="1" dirty="0" smtClean="0">
                  <a:solidFill>
                    <a:schemeClr val="tx1"/>
                  </a:solidFill>
                </a:rPr>
                <a:t>PLEXOS Import/Export Interface</a:t>
              </a:r>
              <a:endParaRPr lang="en-AU" sz="1200" b="1" dirty="0">
                <a:solidFill>
                  <a:schemeClr val="tx1"/>
                </a:solidFill>
              </a:endParaRPr>
            </a:p>
          </p:txBody>
        </p:sp>
        <p:sp>
          <p:nvSpPr>
            <p:cNvPr id="17" name="Rectangle 16"/>
            <p:cNvSpPr/>
            <p:nvPr/>
          </p:nvSpPr>
          <p:spPr>
            <a:xfrm>
              <a:off x="5292080" y="2316294"/>
              <a:ext cx="1728192" cy="10610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rPr>
                <a:t>PLEXOS Connect</a:t>
              </a:r>
            </a:p>
            <a:p>
              <a:pPr algn="ctr"/>
              <a:r>
                <a:rPr lang="en-AU" sz="1200" b="1" dirty="0" smtClean="0">
                  <a:solidFill>
                    <a:schemeClr val="tx1"/>
                  </a:solidFill>
                </a:rPr>
                <a:t>Client</a:t>
              </a:r>
              <a:endParaRPr lang="en-AU" sz="1200" b="1" dirty="0">
                <a:solidFill>
                  <a:schemeClr val="tx1"/>
                </a:solidFill>
              </a:endParaRPr>
            </a:p>
          </p:txBody>
        </p:sp>
        <p:sp>
          <p:nvSpPr>
            <p:cNvPr id="18" name="Rectangle 17"/>
            <p:cNvSpPr/>
            <p:nvPr/>
          </p:nvSpPr>
          <p:spPr>
            <a:xfrm>
              <a:off x="5292080" y="3465004"/>
              <a:ext cx="1724372" cy="6840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rPr>
                <a:t>PLEXOS Engine</a:t>
              </a:r>
              <a:endParaRPr lang="en-AU" sz="1200" b="1" dirty="0">
                <a:solidFill>
                  <a:schemeClr val="tx1"/>
                </a:solidFill>
              </a:endParaRPr>
            </a:p>
          </p:txBody>
        </p:sp>
        <p:sp>
          <p:nvSpPr>
            <p:cNvPr id="19" name="Rectangle 18"/>
            <p:cNvSpPr/>
            <p:nvPr/>
          </p:nvSpPr>
          <p:spPr>
            <a:xfrm>
              <a:off x="3131840" y="836712"/>
              <a:ext cx="2084412" cy="6480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solidFill>
                    <a:schemeClr val="tx1"/>
                  </a:solidFill>
                </a:rPr>
                <a:t>PLEXOS Service Manager</a:t>
              </a:r>
              <a:endParaRPr lang="en-AU" sz="1200" b="1" dirty="0">
                <a:solidFill>
                  <a:schemeClr val="tx1"/>
                </a:solidFill>
              </a:endParaRPr>
            </a:p>
          </p:txBody>
        </p:sp>
        <p:sp>
          <p:nvSpPr>
            <p:cNvPr id="20" name="Rectangle 19"/>
            <p:cNvSpPr/>
            <p:nvPr/>
          </p:nvSpPr>
          <p:spPr>
            <a:xfrm>
              <a:off x="4676192" y="1777968"/>
              <a:ext cx="1080120" cy="2160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b="1" dirty="0" smtClean="0">
                <a:solidFill>
                  <a:schemeClr val="tx1"/>
                </a:solidFill>
              </a:endParaRPr>
            </a:p>
          </p:txBody>
        </p:sp>
        <p:sp>
          <p:nvSpPr>
            <p:cNvPr id="21" name="Rectangle 20"/>
            <p:cNvSpPr/>
            <p:nvPr/>
          </p:nvSpPr>
          <p:spPr>
            <a:xfrm>
              <a:off x="7092280" y="836712"/>
              <a:ext cx="792088" cy="331236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400" dirty="0" smtClean="0"/>
                <a:t>External Output Database</a:t>
              </a:r>
              <a:endParaRPr lang="en-AU" sz="1400" dirty="0"/>
            </a:p>
          </p:txBody>
        </p:sp>
      </p:grpSp>
      <p:sp>
        <p:nvSpPr>
          <p:cNvPr id="3" name="Date Placeholder 2"/>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1109632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dirty="0" smtClean="0"/>
              <a:t>Over </a:t>
            </a:r>
            <a:r>
              <a:rPr lang="en-AU" dirty="0"/>
              <a:t>150 </a:t>
            </a:r>
            <a:r>
              <a:rPr lang="en-AU" dirty="0" smtClean="0"/>
              <a:t>technical and economic </a:t>
            </a:r>
            <a:r>
              <a:rPr lang="en-AU" dirty="0"/>
              <a:t>generation </a:t>
            </a:r>
            <a:r>
              <a:rPr lang="en-AU" dirty="0" smtClean="0"/>
              <a:t>characteristics: </a:t>
            </a:r>
          </a:p>
          <a:p>
            <a:pPr lvl="1"/>
            <a:r>
              <a:rPr lang="en-AU" dirty="0" smtClean="0"/>
              <a:t>Deterministic </a:t>
            </a:r>
            <a:r>
              <a:rPr lang="en-AU" dirty="0"/>
              <a:t>and stochastic unit </a:t>
            </a:r>
            <a:r>
              <a:rPr lang="en-AU" dirty="0" smtClean="0"/>
              <a:t>commitment</a:t>
            </a:r>
          </a:p>
          <a:p>
            <a:pPr lvl="1"/>
            <a:r>
              <a:rPr lang="en-AU" dirty="0" smtClean="0"/>
              <a:t>Random and scheduled outages - optimized maintenance</a:t>
            </a:r>
          </a:p>
          <a:p>
            <a:pPr lvl="1"/>
            <a:r>
              <a:rPr lang="en-AU" dirty="0" smtClean="0"/>
              <a:t>Temperature-dependent operating characteristics</a:t>
            </a:r>
          </a:p>
          <a:p>
            <a:pPr lvl="1"/>
            <a:r>
              <a:rPr lang="en-AU" dirty="0" smtClean="0"/>
              <a:t>Detailed </a:t>
            </a:r>
            <a:r>
              <a:rPr lang="en-AU" dirty="0"/>
              <a:t>ramping </a:t>
            </a:r>
            <a:r>
              <a:rPr lang="en-AU" dirty="0" smtClean="0"/>
              <a:t>and start/stop profiles</a:t>
            </a:r>
          </a:p>
          <a:p>
            <a:pPr lvl="1"/>
            <a:r>
              <a:rPr lang="en-AU" dirty="0" smtClean="0"/>
              <a:t>Multiple </a:t>
            </a:r>
            <a:r>
              <a:rPr lang="en-AU" dirty="0"/>
              <a:t>fuel optimisation with complex fuel transitions and operational </a:t>
            </a:r>
            <a:r>
              <a:rPr lang="en-AU" dirty="0" smtClean="0"/>
              <a:t>modes</a:t>
            </a:r>
          </a:p>
          <a:p>
            <a:pPr lvl="1"/>
            <a:r>
              <a:rPr lang="en-AU" dirty="0" smtClean="0"/>
              <a:t>Compartmentalised </a:t>
            </a:r>
            <a:r>
              <a:rPr lang="en-AU" dirty="0"/>
              <a:t>combined cycle modelling featuring non-convex heat </a:t>
            </a:r>
            <a:r>
              <a:rPr lang="en-AU" dirty="0" smtClean="0"/>
              <a:t>rates</a:t>
            </a:r>
          </a:p>
          <a:p>
            <a:pPr lvl="1"/>
            <a:r>
              <a:rPr lang="en-AU" dirty="0" smtClean="0"/>
              <a:t>Unit Dependencies</a:t>
            </a:r>
          </a:p>
        </p:txBody>
      </p:sp>
      <p:sp>
        <p:nvSpPr>
          <p:cNvPr id="5" name="Slide Number Placeholder 4"/>
          <p:cNvSpPr>
            <a:spLocks noGrp="1"/>
          </p:cNvSpPr>
          <p:nvPr>
            <p:ph type="sldNum" sz="quarter" idx="12"/>
          </p:nvPr>
        </p:nvSpPr>
        <p:spPr/>
        <p:txBody>
          <a:bodyPr/>
          <a:lstStyle/>
          <a:p>
            <a:fld id="{0C21FC4B-1745-4386-9346-9C05CBA56813}" type="slidenum">
              <a:rPr lang="en-GB" smtClean="0"/>
              <a:pPr/>
              <a:t>7</a:t>
            </a:fld>
            <a:endParaRPr lang="en-GB" dirty="0"/>
          </a:p>
        </p:txBody>
      </p:sp>
      <p:sp>
        <p:nvSpPr>
          <p:cNvPr id="6" name="Title 5"/>
          <p:cNvSpPr>
            <a:spLocks noGrp="1"/>
          </p:cNvSpPr>
          <p:nvPr>
            <p:ph type="title"/>
          </p:nvPr>
        </p:nvSpPr>
        <p:spPr>
          <a:xfrm>
            <a:off x="1043608" y="116632"/>
            <a:ext cx="5238147" cy="652322"/>
          </a:xfrm>
        </p:spPr>
        <p:txBody>
          <a:bodyPr>
            <a:normAutofit fontScale="90000"/>
          </a:bodyPr>
          <a:lstStyle/>
          <a:p>
            <a:pPr algn="ctr"/>
            <a:r>
              <a:rPr lang="en-AU" dirty="0" smtClean="0"/>
              <a:t>Simulation Features</a:t>
            </a:r>
            <a:br>
              <a:rPr lang="en-AU" dirty="0" smtClean="0"/>
            </a:br>
            <a:r>
              <a:rPr lang="en-AU" dirty="0" smtClean="0"/>
              <a:t>- Conventional Generation</a:t>
            </a:r>
            <a:endParaRPr lang="en-AU" dirty="0"/>
          </a:p>
        </p:txBody>
      </p:sp>
      <p:sp>
        <p:nvSpPr>
          <p:cNvPr id="3" name="Date Placeholder 2"/>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3462087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AU" dirty="0"/>
              <a:t>Full </a:t>
            </a:r>
            <a:r>
              <a:rPr lang="en-AU" dirty="0" smtClean="0"/>
              <a:t>Cascading Hydro networks:</a:t>
            </a:r>
          </a:p>
          <a:p>
            <a:pPr lvl="1"/>
            <a:r>
              <a:rPr lang="en-AU" dirty="0" smtClean="0"/>
              <a:t>GIS </a:t>
            </a:r>
            <a:r>
              <a:rPr lang="en-AU" dirty="0"/>
              <a:t>visualisation from Google </a:t>
            </a:r>
            <a:r>
              <a:rPr lang="en-AU" dirty="0" smtClean="0"/>
              <a:t>Earth</a:t>
            </a:r>
          </a:p>
          <a:p>
            <a:pPr lvl="1"/>
            <a:r>
              <a:rPr lang="en-AU" dirty="0" smtClean="0"/>
              <a:t>Multiple storage models:</a:t>
            </a:r>
          </a:p>
          <a:p>
            <a:pPr lvl="2"/>
            <a:r>
              <a:rPr lang="en-AU" dirty="0" smtClean="0"/>
              <a:t>Potential Energy (GWh)</a:t>
            </a:r>
          </a:p>
          <a:p>
            <a:pPr lvl="2"/>
            <a:r>
              <a:rPr lang="en-AU" dirty="0" smtClean="0"/>
              <a:t>Level (feet or meters)</a:t>
            </a:r>
          </a:p>
          <a:p>
            <a:pPr lvl="2"/>
            <a:r>
              <a:rPr lang="en-AU" dirty="0" smtClean="0"/>
              <a:t>Volume (feet</a:t>
            </a:r>
            <a:r>
              <a:rPr lang="en-AU" baseline="30000" dirty="0" smtClean="0"/>
              <a:t>3</a:t>
            </a:r>
            <a:r>
              <a:rPr lang="en-AU" dirty="0" smtClean="0"/>
              <a:t> or meters</a:t>
            </a:r>
            <a:r>
              <a:rPr lang="en-AU" baseline="30000" dirty="0" smtClean="0"/>
              <a:t>3</a:t>
            </a:r>
            <a:r>
              <a:rPr lang="en-AU" dirty="0" smtClean="0"/>
              <a:t>)</a:t>
            </a:r>
          </a:p>
          <a:p>
            <a:pPr lvl="1"/>
            <a:r>
              <a:rPr lang="en-AU" dirty="0" smtClean="0"/>
              <a:t>Efficiency </a:t>
            </a:r>
            <a:r>
              <a:rPr lang="en-AU" dirty="0"/>
              <a:t>curves, head storage dependency, waterway flow delay times, spillways</a:t>
            </a:r>
            <a:r>
              <a:rPr lang="en-AU" dirty="0" smtClean="0"/>
              <a:t>, evaporation</a:t>
            </a:r>
          </a:p>
          <a:p>
            <a:pPr lvl="1"/>
            <a:r>
              <a:rPr lang="en-AU" dirty="0" smtClean="0"/>
              <a:t>Deterministic </a:t>
            </a:r>
            <a:r>
              <a:rPr lang="en-AU" dirty="0"/>
              <a:t>and stochastic </a:t>
            </a:r>
            <a:r>
              <a:rPr lang="en-AU" dirty="0" smtClean="0"/>
              <a:t>water management policies:</a:t>
            </a:r>
          </a:p>
          <a:p>
            <a:pPr lvl="2"/>
            <a:r>
              <a:rPr lang="en-AU" dirty="0" smtClean="0"/>
              <a:t>Long-term Multi-year rule-curve development</a:t>
            </a:r>
            <a:endParaRPr lang="en-AU" dirty="0"/>
          </a:p>
          <a:p>
            <a:pPr lvl="2"/>
            <a:r>
              <a:rPr lang="en-AU" dirty="0" smtClean="0"/>
              <a:t>Short-term optimization fully integrated with rule curves</a:t>
            </a:r>
            <a:endParaRPr lang="en-AU" dirty="0"/>
          </a:p>
          <a:p>
            <a:pPr lvl="2"/>
            <a:r>
              <a:rPr lang="en-AU" dirty="0" smtClean="0"/>
              <a:t>Shadow price based water value determination</a:t>
            </a:r>
          </a:p>
          <a:p>
            <a:pPr lvl="2"/>
            <a:r>
              <a:rPr lang="en-AU" dirty="0" smtClean="0"/>
              <a:t>Integrated with external water value and/or rule curves</a:t>
            </a:r>
            <a:endParaRPr lang="en-AU" dirty="0"/>
          </a:p>
          <a:p>
            <a:pPr lvl="1"/>
            <a:r>
              <a:rPr lang="en-AU" dirty="0" smtClean="0"/>
              <a:t>Pumped </a:t>
            </a:r>
            <a:r>
              <a:rPr lang="en-AU" dirty="0"/>
              <a:t>storage energy and ancillary services market co-optimisation</a:t>
            </a:r>
            <a:endParaRPr lang="en-AU" dirty="0" smtClean="0"/>
          </a:p>
        </p:txBody>
      </p:sp>
      <p:sp>
        <p:nvSpPr>
          <p:cNvPr id="5" name="Slide Number Placeholder 4"/>
          <p:cNvSpPr>
            <a:spLocks noGrp="1"/>
          </p:cNvSpPr>
          <p:nvPr>
            <p:ph type="sldNum" sz="quarter" idx="12"/>
          </p:nvPr>
        </p:nvSpPr>
        <p:spPr/>
        <p:txBody>
          <a:bodyPr/>
          <a:lstStyle/>
          <a:p>
            <a:fld id="{0C21FC4B-1745-4386-9346-9C05CBA56813}" type="slidenum">
              <a:rPr lang="en-GB" smtClean="0"/>
              <a:pPr/>
              <a:t>8</a:t>
            </a:fld>
            <a:endParaRPr lang="en-GB" dirty="0"/>
          </a:p>
        </p:txBody>
      </p:sp>
      <p:sp>
        <p:nvSpPr>
          <p:cNvPr id="6" name="Title 5"/>
          <p:cNvSpPr>
            <a:spLocks noGrp="1"/>
          </p:cNvSpPr>
          <p:nvPr>
            <p:ph type="title"/>
          </p:nvPr>
        </p:nvSpPr>
        <p:spPr>
          <a:xfrm>
            <a:off x="1043608" y="116632"/>
            <a:ext cx="5238147" cy="652322"/>
          </a:xfrm>
        </p:spPr>
        <p:txBody>
          <a:bodyPr>
            <a:normAutofit fontScale="90000"/>
          </a:bodyPr>
          <a:lstStyle/>
          <a:p>
            <a:pPr algn="ctr"/>
            <a:r>
              <a:rPr lang="en-AU" dirty="0" smtClean="0"/>
              <a:t>Simulation Features</a:t>
            </a:r>
            <a:br>
              <a:rPr lang="en-AU" dirty="0" smtClean="0"/>
            </a:br>
            <a:r>
              <a:rPr lang="en-AU" dirty="0" smtClean="0"/>
              <a:t>- Hydro Modelling</a:t>
            </a:r>
            <a:endParaRPr lang="en-AU" dirty="0"/>
          </a:p>
        </p:txBody>
      </p:sp>
      <p:grpSp>
        <p:nvGrpSpPr>
          <p:cNvPr id="79" name="Group 78"/>
          <p:cNvGrpSpPr/>
          <p:nvPr/>
        </p:nvGrpSpPr>
        <p:grpSpPr>
          <a:xfrm>
            <a:off x="6083652" y="1229020"/>
            <a:ext cx="2716163" cy="2096667"/>
            <a:chOff x="777875" y="1125538"/>
            <a:chExt cx="8066186" cy="5165287"/>
          </a:xfrm>
        </p:grpSpPr>
        <p:sp>
          <p:nvSpPr>
            <p:cNvPr id="80" name="Line 5"/>
            <p:cNvSpPr>
              <a:spLocks noChangeShapeType="1"/>
            </p:cNvSpPr>
            <p:nvPr/>
          </p:nvSpPr>
          <p:spPr bwMode="auto">
            <a:xfrm flipH="1">
              <a:off x="2700338" y="3430588"/>
              <a:ext cx="576262"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dirty="0"/>
            </a:p>
          </p:txBody>
        </p:sp>
        <p:sp>
          <p:nvSpPr>
            <p:cNvPr id="81" name="Line 6"/>
            <p:cNvSpPr>
              <a:spLocks noChangeShapeType="1"/>
            </p:cNvSpPr>
            <p:nvPr/>
          </p:nvSpPr>
          <p:spPr bwMode="auto">
            <a:xfrm>
              <a:off x="3563938" y="3430588"/>
              <a:ext cx="576262"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dirty="0"/>
            </a:p>
          </p:txBody>
        </p:sp>
        <p:sp>
          <p:nvSpPr>
            <p:cNvPr id="82" name="Line 7"/>
            <p:cNvSpPr>
              <a:spLocks noChangeShapeType="1"/>
            </p:cNvSpPr>
            <p:nvPr/>
          </p:nvSpPr>
          <p:spPr bwMode="auto">
            <a:xfrm flipH="1">
              <a:off x="3419475" y="343058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dirty="0"/>
            </a:p>
          </p:txBody>
        </p:sp>
        <p:sp>
          <p:nvSpPr>
            <p:cNvPr id="83" name="Line 8"/>
            <p:cNvSpPr>
              <a:spLocks noChangeShapeType="1"/>
            </p:cNvSpPr>
            <p:nvPr/>
          </p:nvSpPr>
          <p:spPr bwMode="auto">
            <a:xfrm>
              <a:off x="2578100" y="2747963"/>
              <a:ext cx="625475" cy="393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dirty="0"/>
            </a:p>
          </p:txBody>
        </p:sp>
        <p:sp>
          <p:nvSpPr>
            <p:cNvPr id="84" name="Line 9"/>
            <p:cNvSpPr>
              <a:spLocks noChangeShapeType="1"/>
            </p:cNvSpPr>
            <p:nvPr/>
          </p:nvSpPr>
          <p:spPr bwMode="auto">
            <a:xfrm>
              <a:off x="3419475" y="2781300"/>
              <a:ext cx="0" cy="3603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dirty="0"/>
            </a:p>
          </p:txBody>
        </p:sp>
        <p:sp>
          <p:nvSpPr>
            <p:cNvPr id="85" name="Line 10"/>
            <p:cNvSpPr>
              <a:spLocks noChangeShapeType="1"/>
            </p:cNvSpPr>
            <p:nvPr/>
          </p:nvSpPr>
          <p:spPr bwMode="auto">
            <a:xfrm flipH="1">
              <a:off x="3563938" y="2709863"/>
              <a:ext cx="576262" cy="431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dirty="0"/>
            </a:p>
          </p:txBody>
        </p:sp>
        <p:sp>
          <p:nvSpPr>
            <p:cNvPr id="86" name="Line 17"/>
            <p:cNvSpPr>
              <a:spLocks noChangeShapeType="1"/>
            </p:cNvSpPr>
            <p:nvPr/>
          </p:nvSpPr>
          <p:spPr bwMode="auto">
            <a:xfrm>
              <a:off x="6443663" y="3213100"/>
              <a:ext cx="360362"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dirty="0"/>
            </a:p>
          </p:txBody>
        </p:sp>
        <p:sp>
          <p:nvSpPr>
            <p:cNvPr id="87" name="Line 18"/>
            <p:cNvSpPr>
              <a:spLocks noChangeShapeType="1"/>
            </p:cNvSpPr>
            <p:nvPr/>
          </p:nvSpPr>
          <p:spPr bwMode="auto">
            <a:xfrm flipH="1">
              <a:off x="6877050" y="3213100"/>
              <a:ext cx="287338"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dirty="0"/>
            </a:p>
          </p:txBody>
        </p:sp>
        <p:sp>
          <p:nvSpPr>
            <p:cNvPr id="88" name="Line 25"/>
            <p:cNvSpPr>
              <a:spLocks noChangeShapeType="1"/>
            </p:cNvSpPr>
            <p:nvPr/>
          </p:nvSpPr>
          <p:spPr bwMode="auto">
            <a:xfrm flipH="1">
              <a:off x="3419475" y="4365625"/>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dirty="0"/>
            </a:p>
          </p:txBody>
        </p:sp>
        <p:sp>
          <p:nvSpPr>
            <p:cNvPr id="89" name="Line 26"/>
            <p:cNvSpPr>
              <a:spLocks noChangeShapeType="1"/>
            </p:cNvSpPr>
            <p:nvPr/>
          </p:nvSpPr>
          <p:spPr bwMode="auto">
            <a:xfrm>
              <a:off x="3419475" y="5173663"/>
              <a:ext cx="0" cy="3444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dirty="0"/>
            </a:p>
          </p:txBody>
        </p:sp>
        <p:sp>
          <p:nvSpPr>
            <p:cNvPr id="90" name="Line 27"/>
            <p:cNvSpPr>
              <a:spLocks noChangeShapeType="1"/>
            </p:cNvSpPr>
            <p:nvPr/>
          </p:nvSpPr>
          <p:spPr bwMode="auto">
            <a:xfrm>
              <a:off x="2700338" y="4437063"/>
              <a:ext cx="576262" cy="433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dirty="0"/>
            </a:p>
          </p:txBody>
        </p:sp>
        <p:sp>
          <p:nvSpPr>
            <p:cNvPr id="91" name="Line 28"/>
            <p:cNvSpPr>
              <a:spLocks noChangeShapeType="1"/>
            </p:cNvSpPr>
            <p:nvPr/>
          </p:nvSpPr>
          <p:spPr bwMode="auto">
            <a:xfrm flipH="1">
              <a:off x="3563938" y="4437063"/>
              <a:ext cx="647700" cy="433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dirty="0"/>
            </a:p>
          </p:txBody>
        </p:sp>
        <p:cxnSp>
          <p:nvCxnSpPr>
            <p:cNvPr id="92" name="AutoShape 32"/>
            <p:cNvCxnSpPr>
              <a:cxnSpLocks noChangeShapeType="1"/>
              <a:stCxn id="118" idx="3"/>
              <a:endCxn id="110" idx="3"/>
            </p:cNvCxnSpPr>
            <p:nvPr/>
          </p:nvCxnSpPr>
          <p:spPr bwMode="auto">
            <a:xfrm>
              <a:off x="3779838" y="1593850"/>
              <a:ext cx="1587" cy="1690688"/>
            </a:xfrm>
            <a:prstGeom prst="curvedConnector3">
              <a:avLst>
                <a:gd name="adj1" fmla="val 1890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AutoShape 33"/>
            <p:cNvCxnSpPr>
              <a:cxnSpLocks noChangeShapeType="1"/>
              <a:endCxn id="117" idx="3"/>
            </p:cNvCxnSpPr>
            <p:nvPr/>
          </p:nvCxnSpPr>
          <p:spPr bwMode="auto">
            <a:xfrm rot="10800000" flipV="1">
              <a:off x="3816349" y="3948100"/>
              <a:ext cx="3060702" cy="166031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Text Box 34"/>
            <p:cNvSpPr txBox="1">
              <a:spLocks noChangeArrowheads="1"/>
            </p:cNvSpPr>
            <p:nvPr/>
          </p:nvSpPr>
          <p:spPr bwMode="auto">
            <a:xfrm>
              <a:off x="4584700" y="5661026"/>
              <a:ext cx="1021173" cy="53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800" dirty="0">
                  <a:solidFill>
                    <a:schemeClr val="tx1"/>
                  </a:solidFill>
                  <a:latin typeface="Trebuchet MS" pitchFamily="34" charset="0"/>
                </a:rPr>
                <a:t>Sea</a:t>
              </a:r>
            </a:p>
          </p:txBody>
        </p:sp>
        <p:cxnSp>
          <p:nvCxnSpPr>
            <p:cNvPr id="95" name="AutoShape 40"/>
            <p:cNvCxnSpPr>
              <a:cxnSpLocks noChangeShapeType="1"/>
            </p:cNvCxnSpPr>
            <p:nvPr/>
          </p:nvCxnSpPr>
          <p:spPr bwMode="auto">
            <a:xfrm>
              <a:off x="3716338" y="5140325"/>
              <a:ext cx="1057275" cy="50165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AutoShape 41"/>
            <p:cNvCxnSpPr>
              <a:cxnSpLocks noChangeShapeType="1"/>
              <a:stCxn id="110" idx="3"/>
              <a:endCxn id="117" idx="3"/>
            </p:cNvCxnSpPr>
            <p:nvPr/>
          </p:nvCxnSpPr>
          <p:spPr bwMode="auto">
            <a:xfrm>
              <a:off x="3766345" y="3283746"/>
              <a:ext cx="50004" cy="2324672"/>
            </a:xfrm>
            <a:prstGeom prst="curvedConnector3">
              <a:avLst>
                <a:gd name="adj1" fmla="val 1530669"/>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Text Box 42"/>
            <p:cNvSpPr txBox="1">
              <a:spLocks noChangeArrowheads="1"/>
            </p:cNvSpPr>
            <p:nvPr/>
          </p:nvSpPr>
          <p:spPr bwMode="auto">
            <a:xfrm>
              <a:off x="7451724" y="1644649"/>
              <a:ext cx="1392337" cy="53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800" dirty="0">
                  <a:solidFill>
                    <a:schemeClr val="tx1"/>
                  </a:solidFill>
                  <a:latin typeface="Trebuchet MS" pitchFamily="34" charset="0"/>
                </a:rPr>
                <a:t>Inflow</a:t>
              </a:r>
            </a:p>
          </p:txBody>
        </p:sp>
        <p:sp>
          <p:nvSpPr>
            <p:cNvPr id="98" name="Line 43"/>
            <p:cNvSpPr>
              <a:spLocks noChangeShapeType="1"/>
            </p:cNvSpPr>
            <p:nvPr/>
          </p:nvSpPr>
          <p:spPr bwMode="auto">
            <a:xfrm>
              <a:off x="6804025" y="2349500"/>
              <a:ext cx="288925"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dirty="0"/>
            </a:p>
          </p:txBody>
        </p:sp>
        <p:sp>
          <p:nvSpPr>
            <p:cNvPr id="99" name="Line 44"/>
            <p:cNvSpPr>
              <a:spLocks noChangeShapeType="1"/>
            </p:cNvSpPr>
            <p:nvPr/>
          </p:nvSpPr>
          <p:spPr bwMode="auto">
            <a:xfrm flipH="1">
              <a:off x="6443663" y="2349500"/>
              <a:ext cx="360362"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dirty="0"/>
            </a:p>
          </p:txBody>
        </p:sp>
        <p:cxnSp>
          <p:nvCxnSpPr>
            <p:cNvPr id="100" name="AutoShape 45"/>
            <p:cNvCxnSpPr>
              <a:cxnSpLocks noChangeShapeType="1"/>
            </p:cNvCxnSpPr>
            <p:nvPr/>
          </p:nvCxnSpPr>
          <p:spPr bwMode="auto">
            <a:xfrm rot="10800000" flipV="1">
              <a:off x="6805613" y="1782763"/>
              <a:ext cx="503237" cy="206375"/>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1" name="Line 61"/>
            <p:cNvSpPr>
              <a:spLocks noChangeShapeType="1"/>
            </p:cNvSpPr>
            <p:nvPr/>
          </p:nvSpPr>
          <p:spPr bwMode="auto">
            <a:xfrm flipH="1">
              <a:off x="2700338" y="1773238"/>
              <a:ext cx="576262" cy="431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dirty="0"/>
            </a:p>
          </p:txBody>
        </p:sp>
        <p:sp>
          <p:nvSpPr>
            <p:cNvPr id="102" name="Line 62"/>
            <p:cNvSpPr>
              <a:spLocks noChangeShapeType="1"/>
            </p:cNvSpPr>
            <p:nvPr/>
          </p:nvSpPr>
          <p:spPr bwMode="auto">
            <a:xfrm>
              <a:off x="3563938" y="1773238"/>
              <a:ext cx="576262" cy="431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dirty="0"/>
            </a:p>
          </p:txBody>
        </p:sp>
        <p:sp>
          <p:nvSpPr>
            <p:cNvPr id="103" name="Line 63"/>
            <p:cNvSpPr>
              <a:spLocks noChangeShapeType="1"/>
            </p:cNvSpPr>
            <p:nvPr/>
          </p:nvSpPr>
          <p:spPr bwMode="auto">
            <a:xfrm flipH="1">
              <a:off x="3419475" y="1773238"/>
              <a:ext cx="0" cy="431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dirty="0"/>
            </a:p>
          </p:txBody>
        </p:sp>
        <p:sp>
          <p:nvSpPr>
            <p:cNvPr id="104" name="Text Box 4"/>
            <p:cNvSpPr txBox="1">
              <a:spLocks noChangeArrowheads="1"/>
            </p:cNvSpPr>
            <p:nvPr/>
          </p:nvSpPr>
          <p:spPr bwMode="auto">
            <a:xfrm>
              <a:off x="3995737" y="1125538"/>
              <a:ext cx="1066799" cy="834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800" dirty="0">
                  <a:solidFill>
                    <a:schemeClr val="tx1"/>
                  </a:solidFill>
                  <a:latin typeface="Trebuchet MS" pitchFamily="34" charset="0"/>
                </a:rPr>
                <a:t>Inflow</a:t>
              </a:r>
            </a:p>
          </p:txBody>
        </p:sp>
        <p:sp>
          <p:nvSpPr>
            <p:cNvPr id="105" name="Text Box 35"/>
            <p:cNvSpPr txBox="1">
              <a:spLocks noChangeArrowheads="1"/>
            </p:cNvSpPr>
            <p:nvPr/>
          </p:nvSpPr>
          <p:spPr bwMode="auto">
            <a:xfrm>
              <a:off x="1038226" y="4222749"/>
              <a:ext cx="1392337" cy="53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800" dirty="0">
                  <a:solidFill>
                    <a:schemeClr val="tx1"/>
                  </a:solidFill>
                  <a:latin typeface="Trebuchet MS" pitchFamily="34" charset="0"/>
                </a:rPr>
                <a:t>Inflow</a:t>
              </a:r>
            </a:p>
          </p:txBody>
        </p:sp>
        <p:sp>
          <p:nvSpPr>
            <p:cNvPr id="106" name="Text Box 36"/>
            <p:cNvSpPr txBox="1">
              <a:spLocks noChangeArrowheads="1"/>
            </p:cNvSpPr>
            <p:nvPr/>
          </p:nvSpPr>
          <p:spPr bwMode="auto">
            <a:xfrm>
              <a:off x="777875" y="2797174"/>
              <a:ext cx="1392337" cy="53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800" dirty="0">
                  <a:solidFill>
                    <a:schemeClr val="tx1"/>
                  </a:solidFill>
                  <a:latin typeface="Trebuchet MS" pitchFamily="34" charset="0"/>
                </a:rPr>
                <a:t>Inflow</a:t>
              </a:r>
            </a:p>
          </p:txBody>
        </p:sp>
        <p:cxnSp>
          <p:nvCxnSpPr>
            <p:cNvPr id="107" name="AutoShape 37"/>
            <p:cNvCxnSpPr>
              <a:cxnSpLocks noChangeShapeType="1"/>
              <a:stCxn id="104" idx="1"/>
              <a:endCxn id="118" idx="0"/>
            </p:cNvCxnSpPr>
            <p:nvPr/>
          </p:nvCxnSpPr>
          <p:spPr bwMode="auto">
            <a:xfrm rot="10800000">
              <a:off x="3420274" y="1412877"/>
              <a:ext cx="575465" cy="129690"/>
            </a:xfrm>
            <a:prstGeom prst="curvedConnector4">
              <a:avLst>
                <a:gd name="adj1" fmla="val 12414"/>
                <a:gd name="adj2" fmla="val 534246"/>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AutoShape 38"/>
            <p:cNvCxnSpPr>
              <a:cxnSpLocks noChangeShapeType="1"/>
              <a:stCxn id="106" idx="3"/>
              <a:endCxn id="110" idx="1"/>
            </p:cNvCxnSpPr>
            <p:nvPr/>
          </p:nvCxnSpPr>
          <p:spPr bwMode="auto">
            <a:xfrm>
              <a:off x="2170212" y="3062555"/>
              <a:ext cx="903982" cy="221189"/>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AutoShape 39"/>
            <p:cNvCxnSpPr>
              <a:cxnSpLocks noChangeShapeType="1"/>
              <a:stCxn id="105" idx="3"/>
              <a:endCxn id="116" idx="1"/>
            </p:cNvCxnSpPr>
            <p:nvPr/>
          </p:nvCxnSpPr>
          <p:spPr bwMode="auto">
            <a:xfrm>
              <a:off x="2430563" y="4488130"/>
              <a:ext cx="643632" cy="543451"/>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AutoShape 12"/>
            <p:cNvSpPr>
              <a:spLocks noChangeArrowheads="1"/>
            </p:cNvSpPr>
            <p:nvPr/>
          </p:nvSpPr>
          <p:spPr bwMode="auto">
            <a:xfrm>
              <a:off x="2987675" y="3140075"/>
              <a:ext cx="865188" cy="287338"/>
            </a:xfrm>
            <a:prstGeom prst="flowChartManualOperation">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dirty="0"/>
            </a:p>
          </p:txBody>
        </p:sp>
        <p:sp>
          <p:nvSpPr>
            <p:cNvPr id="111" name="Text Box 13"/>
            <p:cNvSpPr txBox="1">
              <a:spLocks noChangeArrowheads="1"/>
            </p:cNvSpPr>
            <p:nvPr/>
          </p:nvSpPr>
          <p:spPr bwMode="auto">
            <a:xfrm>
              <a:off x="3149601" y="3173413"/>
              <a:ext cx="1538574" cy="45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600" dirty="0">
                  <a:solidFill>
                    <a:schemeClr val="tx1"/>
                  </a:solidFill>
                  <a:latin typeface="Trebuchet MS" pitchFamily="34" charset="0"/>
                </a:rPr>
                <a:t>Storage II</a:t>
              </a:r>
            </a:p>
          </p:txBody>
        </p:sp>
        <p:sp>
          <p:nvSpPr>
            <p:cNvPr id="112" name="Oval 15"/>
            <p:cNvSpPr>
              <a:spLocks noChangeArrowheads="1"/>
            </p:cNvSpPr>
            <p:nvPr/>
          </p:nvSpPr>
          <p:spPr bwMode="auto">
            <a:xfrm>
              <a:off x="3122613" y="2205038"/>
              <a:ext cx="585787" cy="5413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dist"/>
              <a:r>
                <a:rPr lang="en-US" dirty="0">
                  <a:solidFill>
                    <a:schemeClr val="tx1"/>
                  </a:solidFill>
                  <a:latin typeface="Trebuchet MS" pitchFamily="34" charset="0"/>
                </a:rPr>
                <a:t>~</a:t>
              </a:r>
            </a:p>
          </p:txBody>
        </p:sp>
        <p:sp>
          <p:nvSpPr>
            <p:cNvPr id="113" name="Text Box 16"/>
            <p:cNvSpPr txBox="1">
              <a:spLocks noChangeArrowheads="1"/>
            </p:cNvSpPr>
            <p:nvPr/>
          </p:nvSpPr>
          <p:spPr bwMode="auto">
            <a:xfrm>
              <a:off x="3180145" y="2554628"/>
              <a:ext cx="502102" cy="45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600" dirty="0">
                  <a:solidFill>
                    <a:schemeClr val="tx1"/>
                  </a:solidFill>
                  <a:latin typeface="Trebuchet MS" pitchFamily="34" charset="0"/>
                  <a:ea typeface="宋体" pitchFamily="2" charset="-122"/>
                </a:rPr>
                <a:t>P/S 2 </a:t>
              </a:r>
              <a:endParaRPr lang="en-US" sz="600" dirty="0">
                <a:solidFill>
                  <a:schemeClr val="tx1"/>
                </a:solidFill>
                <a:latin typeface="Trebuchet MS" pitchFamily="34" charset="0"/>
                <a:ea typeface="宋体" pitchFamily="2" charset="-122"/>
              </a:endParaRPr>
            </a:p>
          </p:txBody>
        </p:sp>
        <p:sp>
          <p:nvSpPr>
            <p:cNvPr id="114" name="AutoShape 20"/>
            <p:cNvSpPr>
              <a:spLocks noChangeArrowheads="1"/>
            </p:cNvSpPr>
            <p:nvPr/>
          </p:nvSpPr>
          <p:spPr bwMode="auto">
            <a:xfrm>
              <a:off x="6372225" y="2035175"/>
              <a:ext cx="865188" cy="287338"/>
            </a:xfrm>
            <a:prstGeom prst="flowChartManualOperation">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dirty="0"/>
            </a:p>
          </p:txBody>
        </p:sp>
        <p:sp>
          <p:nvSpPr>
            <p:cNvPr id="115" name="Text Box 21"/>
            <p:cNvSpPr txBox="1">
              <a:spLocks noChangeArrowheads="1"/>
            </p:cNvSpPr>
            <p:nvPr/>
          </p:nvSpPr>
          <p:spPr bwMode="auto">
            <a:xfrm>
              <a:off x="6381750" y="2063750"/>
              <a:ext cx="828674" cy="136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00" dirty="0">
                  <a:solidFill>
                    <a:schemeClr val="tx1"/>
                  </a:solidFill>
                  <a:latin typeface="Trebuchet MS" pitchFamily="34" charset="0"/>
                </a:rPr>
                <a:t>Storage III</a:t>
              </a:r>
            </a:p>
          </p:txBody>
        </p:sp>
        <p:sp>
          <p:nvSpPr>
            <p:cNvPr id="116" name="AutoShape 23"/>
            <p:cNvSpPr>
              <a:spLocks noChangeArrowheads="1"/>
            </p:cNvSpPr>
            <p:nvPr/>
          </p:nvSpPr>
          <p:spPr bwMode="auto">
            <a:xfrm>
              <a:off x="2987675" y="4887913"/>
              <a:ext cx="865188" cy="287337"/>
            </a:xfrm>
            <a:prstGeom prst="flowChartManualOperation">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dirty="0"/>
            </a:p>
          </p:txBody>
        </p:sp>
        <p:sp>
          <p:nvSpPr>
            <p:cNvPr id="117" name="Text Box 24"/>
            <p:cNvSpPr txBox="1">
              <a:spLocks noChangeArrowheads="1"/>
            </p:cNvSpPr>
            <p:nvPr/>
          </p:nvSpPr>
          <p:spPr bwMode="auto">
            <a:xfrm>
              <a:off x="3025774" y="4926012"/>
              <a:ext cx="790575" cy="136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00" dirty="0">
                  <a:solidFill>
                    <a:schemeClr val="tx1"/>
                  </a:solidFill>
                  <a:latin typeface="Trebuchet MS" pitchFamily="34" charset="0"/>
                </a:rPr>
                <a:t>Storage V</a:t>
              </a:r>
            </a:p>
          </p:txBody>
        </p:sp>
        <p:sp>
          <p:nvSpPr>
            <p:cNvPr id="118" name="AutoShape 30"/>
            <p:cNvSpPr>
              <a:spLocks noChangeArrowheads="1"/>
            </p:cNvSpPr>
            <p:nvPr/>
          </p:nvSpPr>
          <p:spPr bwMode="auto">
            <a:xfrm>
              <a:off x="2987675" y="1412875"/>
              <a:ext cx="865188" cy="360363"/>
            </a:xfrm>
            <a:prstGeom prst="flowChartManualOperation">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dirty="0"/>
            </a:p>
          </p:txBody>
        </p:sp>
        <p:sp>
          <p:nvSpPr>
            <p:cNvPr id="119" name="Text Box 31"/>
            <p:cNvSpPr txBox="1">
              <a:spLocks noChangeArrowheads="1"/>
            </p:cNvSpPr>
            <p:nvPr/>
          </p:nvSpPr>
          <p:spPr bwMode="auto">
            <a:xfrm>
              <a:off x="3122613" y="1448712"/>
              <a:ext cx="600075" cy="2274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00" dirty="0">
                  <a:solidFill>
                    <a:schemeClr val="tx1"/>
                  </a:solidFill>
                  <a:latin typeface="Trebuchet MS" pitchFamily="34" charset="0"/>
                </a:rPr>
                <a:t>Storage I</a:t>
              </a:r>
            </a:p>
          </p:txBody>
        </p:sp>
        <p:sp>
          <p:nvSpPr>
            <p:cNvPr id="120" name="Oval 47"/>
            <p:cNvSpPr>
              <a:spLocks noChangeArrowheads="1"/>
            </p:cNvSpPr>
            <p:nvPr/>
          </p:nvSpPr>
          <p:spPr bwMode="auto">
            <a:xfrm>
              <a:off x="2268538" y="2205038"/>
              <a:ext cx="585787" cy="5413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dist"/>
              <a:r>
                <a:rPr lang="en-US" dirty="0">
                  <a:solidFill>
                    <a:schemeClr val="tx1"/>
                  </a:solidFill>
                  <a:latin typeface="Trebuchet MS" pitchFamily="34" charset="0"/>
                </a:rPr>
                <a:t>~</a:t>
              </a:r>
            </a:p>
          </p:txBody>
        </p:sp>
        <p:sp>
          <p:nvSpPr>
            <p:cNvPr id="121" name="Text Box 48"/>
            <p:cNvSpPr txBox="1">
              <a:spLocks noChangeArrowheads="1"/>
            </p:cNvSpPr>
            <p:nvPr/>
          </p:nvSpPr>
          <p:spPr bwMode="auto">
            <a:xfrm>
              <a:off x="2326071" y="2554628"/>
              <a:ext cx="502102" cy="45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600" dirty="0">
                  <a:solidFill>
                    <a:schemeClr val="tx1"/>
                  </a:solidFill>
                  <a:latin typeface="Trebuchet MS" pitchFamily="34" charset="0"/>
                  <a:ea typeface="宋体" pitchFamily="2" charset="-122"/>
                </a:rPr>
                <a:t>P/S 1</a:t>
              </a:r>
              <a:endParaRPr lang="en-US" sz="600" dirty="0">
                <a:solidFill>
                  <a:schemeClr val="tx1"/>
                </a:solidFill>
                <a:latin typeface="Trebuchet MS" pitchFamily="34" charset="0"/>
                <a:ea typeface="宋体" pitchFamily="2" charset="-122"/>
              </a:endParaRPr>
            </a:p>
          </p:txBody>
        </p:sp>
        <p:sp>
          <p:nvSpPr>
            <p:cNvPr id="122" name="Oval 50"/>
            <p:cNvSpPr>
              <a:spLocks noChangeArrowheads="1"/>
            </p:cNvSpPr>
            <p:nvPr/>
          </p:nvSpPr>
          <p:spPr bwMode="auto">
            <a:xfrm>
              <a:off x="3986213" y="2205038"/>
              <a:ext cx="585787" cy="5413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dist"/>
              <a:r>
                <a:rPr lang="en-US" dirty="0">
                  <a:solidFill>
                    <a:schemeClr val="tx1"/>
                  </a:solidFill>
                  <a:latin typeface="Trebuchet MS" pitchFamily="34" charset="0"/>
                </a:rPr>
                <a:t>~</a:t>
              </a:r>
            </a:p>
          </p:txBody>
        </p:sp>
        <p:sp>
          <p:nvSpPr>
            <p:cNvPr id="123" name="Text Box 51"/>
            <p:cNvSpPr txBox="1">
              <a:spLocks noChangeArrowheads="1"/>
            </p:cNvSpPr>
            <p:nvPr/>
          </p:nvSpPr>
          <p:spPr bwMode="auto">
            <a:xfrm>
              <a:off x="4043745" y="2554628"/>
              <a:ext cx="502102" cy="45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600" dirty="0">
                  <a:solidFill>
                    <a:schemeClr val="tx1"/>
                  </a:solidFill>
                  <a:latin typeface="Trebuchet MS" pitchFamily="34" charset="0"/>
                  <a:ea typeface="宋体" pitchFamily="2" charset="-122"/>
                </a:rPr>
                <a:t>P/S 3</a:t>
              </a:r>
              <a:endParaRPr lang="en-US" sz="600" dirty="0">
                <a:solidFill>
                  <a:schemeClr val="tx1"/>
                </a:solidFill>
                <a:latin typeface="Trebuchet MS" pitchFamily="34" charset="0"/>
                <a:ea typeface="宋体" pitchFamily="2" charset="-122"/>
              </a:endParaRPr>
            </a:p>
          </p:txBody>
        </p:sp>
        <p:sp>
          <p:nvSpPr>
            <p:cNvPr id="124" name="Oval 53"/>
            <p:cNvSpPr>
              <a:spLocks noChangeArrowheads="1"/>
            </p:cNvSpPr>
            <p:nvPr/>
          </p:nvSpPr>
          <p:spPr bwMode="auto">
            <a:xfrm>
              <a:off x="3132138" y="3862388"/>
              <a:ext cx="585787" cy="5413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dist"/>
              <a:r>
                <a:rPr lang="en-US" dirty="0">
                  <a:solidFill>
                    <a:schemeClr val="tx1"/>
                  </a:solidFill>
                  <a:latin typeface="Trebuchet MS" pitchFamily="34" charset="0"/>
                </a:rPr>
                <a:t>~</a:t>
              </a:r>
            </a:p>
          </p:txBody>
        </p:sp>
        <p:sp>
          <p:nvSpPr>
            <p:cNvPr id="125" name="Text Box 54"/>
            <p:cNvSpPr txBox="1">
              <a:spLocks noChangeArrowheads="1"/>
            </p:cNvSpPr>
            <p:nvPr/>
          </p:nvSpPr>
          <p:spPr bwMode="auto">
            <a:xfrm>
              <a:off x="3189671" y="4211978"/>
              <a:ext cx="502102" cy="45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600" dirty="0">
                  <a:solidFill>
                    <a:schemeClr val="tx1"/>
                  </a:solidFill>
                  <a:latin typeface="Trebuchet MS" pitchFamily="34" charset="0"/>
                  <a:ea typeface="宋体" pitchFamily="2" charset="-122"/>
                </a:rPr>
                <a:t>H 2</a:t>
              </a:r>
              <a:endParaRPr lang="en-US" sz="600" dirty="0">
                <a:solidFill>
                  <a:schemeClr val="tx1"/>
                </a:solidFill>
                <a:latin typeface="Trebuchet MS" pitchFamily="34" charset="0"/>
                <a:ea typeface="宋体" pitchFamily="2" charset="-122"/>
              </a:endParaRPr>
            </a:p>
          </p:txBody>
        </p:sp>
        <p:sp>
          <p:nvSpPr>
            <p:cNvPr id="126" name="Oval 56"/>
            <p:cNvSpPr>
              <a:spLocks noChangeArrowheads="1"/>
            </p:cNvSpPr>
            <p:nvPr/>
          </p:nvSpPr>
          <p:spPr bwMode="auto">
            <a:xfrm>
              <a:off x="2268538" y="3862388"/>
              <a:ext cx="585787" cy="54102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dist"/>
              <a:r>
                <a:rPr lang="en-US" dirty="0">
                  <a:solidFill>
                    <a:schemeClr val="tx1"/>
                  </a:solidFill>
                  <a:latin typeface="Trebuchet MS" pitchFamily="34" charset="0"/>
                </a:rPr>
                <a:t>~</a:t>
              </a:r>
            </a:p>
          </p:txBody>
        </p:sp>
        <p:sp>
          <p:nvSpPr>
            <p:cNvPr id="127" name="Text Box 57"/>
            <p:cNvSpPr txBox="1">
              <a:spLocks noChangeArrowheads="1"/>
            </p:cNvSpPr>
            <p:nvPr/>
          </p:nvSpPr>
          <p:spPr bwMode="auto">
            <a:xfrm>
              <a:off x="2326071" y="4211796"/>
              <a:ext cx="502102" cy="45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600" dirty="0">
                  <a:solidFill>
                    <a:schemeClr val="tx1"/>
                  </a:solidFill>
                  <a:latin typeface="Trebuchet MS" pitchFamily="34" charset="0"/>
                  <a:ea typeface="宋体" pitchFamily="2" charset="-122"/>
                </a:rPr>
                <a:t>H 1</a:t>
              </a:r>
              <a:endParaRPr lang="en-US" sz="600" dirty="0">
                <a:solidFill>
                  <a:schemeClr val="tx1"/>
                </a:solidFill>
                <a:latin typeface="Trebuchet MS" pitchFamily="34" charset="0"/>
                <a:ea typeface="宋体" pitchFamily="2" charset="-122"/>
              </a:endParaRPr>
            </a:p>
          </p:txBody>
        </p:sp>
        <p:sp>
          <p:nvSpPr>
            <p:cNvPr id="128" name="Oval 59"/>
            <p:cNvSpPr>
              <a:spLocks noChangeArrowheads="1"/>
            </p:cNvSpPr>
            <p:nvPr/>
          </p:nvSpPr>
          <p:spPr bwMode="auto">
            <a:xfrm>
              <a:off x="3986213" y="3862388"/>
              <a:ext cx="585787" cy="5413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dist"/>
              <a:r>
                <a:rPr lang="en-US" dirty="0">
                  <a:solidFill>
                    <a:schemeClr val="tx1"/>
                  </a:solidFill>
                  <a:latin typeface="Trebuchet MS" pitchFamily="34" charset="0"/>
                </a:rPr>
                <a:t>~</a:t>
              </a:r>
            </a:p>
          </p:txBody>
        </p:sp>
        <p:sp>
          <p:nvSpPr>
            <p:cNvPr id="129" name="Text Box 60"/>
            <p:cNvSpPr txBox="1">
              <a:spLocks noChangeArrowheads="1"/>
            </p:cNvSpPr>
            <p:nvPr/>
          </p:nvSpPr>
          <p:spPr bwMode="auto">
            <a:xfrm>
              <a:off x="4043745" y="4211978"/>
              <a:ext cx="502102" cy="45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600" dirty="0">
                  <a:solidFill>
                    <a:schemeClr val="tx1"/>
                  </a:solidFill>
                  <a:latin typeface="Trebuchet MS" pitchFamily="34" charset="0"/>
                  <a:ea typeface="宋体" pitchFamily="2" charset="-122"/>
                </a:rPr>
                <a:t>H 3</a:t>
              </a:r>
              <a:endParaRPr lang="en-US" sz="600" dirty="0">
                <a:solidFill>
                  <a:schemeClr val="tx1"/>
                </a:solidFill>
                <a:latin typeface="Trebuchet MS" pitchFamily="34" charset="0"/>
                <a:ea typeface="宋体" pitchFamily="2" charset="-122"/>
              </a:endParaRPr>
            </a:p>
          </p:txBody>
        </p:sp>
        <p:sp>
          <p:nvSpPr>
            <p:cNvPr id="130" name="Oval 65"/>
            <p:cNvSpPr>
              <a:spLocks noChangeArrowheads="1"/>
            </p:cNvSpPr>
            <p:nvPr/>
          </p:nvSpPr>
          <p:spPr bwMode="auto">
            <a:xfrm>
              <a:off x="3132138" y="5459413"/>
              <a:ext cx="585787" cy="5413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dist"/>
              <a:r>
                <a:rPr lang="en-US" dirty="0">
                  <a:solidFill>
                    <a:schemeClr val="tx1"/>
                  </a:solidFill>
                  <a:latin typeface="Trebuchet MS" pitchFamily="34" charset="0"/>
                </a:rPr>
                <a:t>~</a:t>
              </a:r>
            </a:p>
          </p:txBody>
        </p:sp>
        <p:sp>
          <p:nvSpPr>
            <p:cNvPr id="131" name="Text Box 66"/>
            <p:cNvSpPr txBox="1">
              <a:spLocks noChangeArrowheads="1"/>
            </p:cNvSpPr>
            <p:nvPr/>
          </p:nvSpPr>
          <p:spPr bwMode="auto">
            <a:xfrm>
              <a:off x="3189671" y="5809002"/>
              <a:ext cx="502102" cy="45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600" dirty="0">
                  <a:solidFill>
                    <a:schemeClr val="tx1"/>
                  </a:solidFill>
                  <a:latin typeface="Trebuchet MS" pitchFamily="34" charset="0"/>
                  <a:ea typeface="宋体" pitchFamily="2" charset="-122"/>
                </a:rPr>
                <a:t>H 6</a:t>
              </a:r>
              <a:endParaRPr lang="en-US" sz="600" dirty="0">
                <a:solidFill>
                  <a:schemeClr val="tx1"/>
                </a:solidFill>
                <a:latin typeface="Trebuchet MS" pitchFamily="34" charset="0"/>
                <a:ea typeface="宋体" pitchFamily="2" charset="-122"/>
              </a:endParaRPr>
            </a:p>
          </p:txBody>
        </p:sp>
        <p:sp>
          <p:nvSpPr>
            <p:cNvPr id="132" name="Oval 68"/>
            <p:cNvSpPr>
              <a:spLocks noChangeArrowheads="1"/>
            </p:cNvSpPr>
            <p:nvPr/>
          </p:nvSpPr>
          <p:spPr bwMode="auto">
            <a:xfrm>
              <a:off x="6073775" y="2709863"/>
              <a:ext cx="585788" cy="5413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dist"/>
              <a:r>
                <a:rPr lang="en-US" dirty="0">
                  <a:solidFill>
                    <a:schemeClr val="tx1"/>
                  </a:solidFill>
                  <a:latin typeface="Trebuchet MS" pitchFamily="34" charset="0"/>
                </a:rPr>
                <a:t>~</a:t>
              </a:r>
            </a:p>
          </p:txBody>
        </p:sp>
        <p:sp>
          <p:nvSpPr>
            <p:cNvPr id="133" name="Text Box 69"/>
            <p:cNvSpPr txBox="1">
              <a:spLocks noChangeArrowheads="1"/>
            </p:cNvSpPr>
            <p:nvPr/>
          </p:nvSpPr>
          <p:spPr bwMode="auto">
            <a:xfrm>
              <a:off x="6131306" y="3059453"/>
              <a:ext cx="502105" cy="45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600" dirty="0">
                  <a:solidFill>
                    <a:schemeClr val="tx1"/>
                  </a:solidFill>
                  <a:latin typeface="Trebuchet MS" pitchFamily="34" charset="0"/>
                  <a:ea typeface="宋体" pitchFamily="2" charset="-122"/>
                </a:rPr>
                <a:t>H 4</a:t>
              </a:r>
              <a:endParaRPr lang="en-US" sz="600" dirty="0">
                <a:solidFill>
                  <a:schemeClr val="tx1"/>
                </a:solidFill>
                <a:latin typeface="Trebuchet MS" pitchFamily="34" charset="0"/>
                <a:ea typeface="宋体" pitchFamily="2" charset="-122"/>
              </a:endParaRPr>
            </a:p>
          </p:txBody>
        </p:sp>
        <p:sp>
          <p:nvSpPr>
            <p:cNvPr id="134" name="Oval 71"/>
            <p:cNvSpPr>
              <a:spLocks noChangeArrowheads="1"/>
            </p:cNvSpPr>
            <p:nvPr/>
          </p:nvSpPr>
          <p:spPr bwMode="auto">
            <a:xfrm>
              <a:off x="6938963" y="2709863"/>
              <a:ext cx="585787" cy="5413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dist"/>
              <a:r>
                <a:rPr lang="en-US" dirty="0">
                  <a:solidFill>
                    <a:schemeClr val="tx1"/>
                  </a:solidFill>
                  <a:latin typeface="Trebuchet MS" pitchFamily="34" charset="0"/>
                </a:rPr>
                <a:t>~</a:t>
              </a:r>
            </a:p>
          </p:txBody>
        </p:sp>
        <p:sp>
          <p:nvSpPr>
            <p:cNvPr id="135" name="Text Box 72"/>
            <p:cNvSpPr txBox="1">
              <a:spLocks noChangeArrowheads="1"/>
            </p:cNvSpPr>
            <p:nvPr/>
          </p:nvSpPr>
          <p:spPr bwMode="auto">
            <a:xfrm>
              <a:off x="6996496" y="3059453"/>
              <a:ext cx="502102" cy="45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600" dirty="0">
                  <a:solidFill>
                    <a:schemeClr val="tx1"/>
                  </a:solidFill>
                  <a:latin typeface="Trebuchet MS" pitchFamily="34" charset="0"/>
                  <a:ea typeface="宋体" pitchFamily="2" charset="-122"/>
                </a:rPr>
                <a:t>H 5</a:t>
              </a:r>
              <a:endParaRPr lang="en-US" sz="600" dirty="0">
                <a:solidFill>
                  <a:schemeClr val="tx1"/>
                </a:solidFill>
                <a:latin typeface="Trebuchet MS" pitchFamily="34" charset="0"/>
                <a:ea typeface="宋体" pitchFamily="2" charset="-122"/>
              </a:endParaRPr>
            </a:p>
          </p:txBody>
        </p:sp>
        <p:sp>
          <p:nvSpPr>
            <p:cNvPr id="136" name="AutoShape 74"/>
            <p:cNvSpPr>
              <a:spLocks noChangeArrowheads="1"/>
            </p:cNvSpPr>
            <p:nvPr/>
          </p:nvSpPr>
          <p:spPr bwMode="auto">
            <a:xfrm>
              <a:off x="6372225" y="3646488"/>
              <a:ext cx="865188" cy="287337"/>
            </a:xfrm>
            <a:prstGeom prst="flowChartManualOperation">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dirty="0"/>
            </a:p>
          </p:txBody>
        </p:sp>
        <p:sp>
          <p:nvSpPr>
            <p:cNvPr id="137" name="Text Box 75"/>
            <p:cNvSpPr txBox="1">
              <a:spLocks noChangeArrowheads="1"/>
            </p:cNvSpPr>
            <p:nvPr/>
          </p:nvSpPr>
          <p:spPr bwMode="auto">
            <a:xfrm>
              <a:off x="6381750" y="3675062"/>
              <a:ext cx="828674" cy="136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00" dirty="0">
                  <a:solidFill>
                    <a:schemeClr val="tx1"/>
                  </a:solidFill>
                  <a:latin typeface="Trebuchet MS" pitchFamily="34" charset="0"/>
                </a:rPr>
                <a:t>Storage VI</a:t>
              </a:r>
            </a:p>
          </p:txBody>
        </p:sp>
      </p:grpSp>
      <p:sp>
        <p:nvSpPr>
          <p:cNvPr id="3" name="Date Placeholder 2"/>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3873176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AU" dirty="0"/>
              <a:t>Ancillary </a:t>
            </a:r>
            <a:r>
              <a:rPr lang="en-AU" dirty="0" smtClean="0"/>
              <a:t>services</a:t>
            </a:r>
          </a:p>
          <a:p>
            <a:pPr lvl="1"/>
            <a:r>
              <a:rPr lang="en-AU" dirty="0" smtClean="0"/>
              <a:t>Co</a:t>
            </a:r>
            <a:r>
              <a:rPr lang="en-AU" dirty="0"/>
              <a:t>-optimised with generation dispatch and unit commitment and more features such as:</a:t>
            </a:r>
          </a:p>
          <a:p>
            <a:pPr lvl="1"/>
            <a:r>
              <a:rPr lang="en-AU" dirty="0" smtClean="0"/>
              <a:t>Multiple </a:t>
            </a:r>
            <a:r>
              <a:rPr lang="en-AU" dirty="0"/>
              <a:t>reserve classes including spinning up and down, regulation up and down</a:t>
            </a:r>
            <a:r>
              <a:rPr lang="en-AU" dirty="0" smtClean="0"/>
              <a:t>, and </a:t>
            </a:r>
            <a:r>
              <a:rPr lang="en-AU" dirty="0"/>
              <a:t>replacement services</a:t>
            </a:r>
          </a:p>
          <a:p>
            <a:pPr lvl="1"/>
            <a:r>
              <a:rPr lang="en-AU" dirty="0" smtClean="0"/>
              <a:t>Detailed </a:t>
            </a:r>
            <a:r>
              <a:rPr lang="en-AU" dirty="0"/>
              <a:t>treatment of start-up and shutdown combined with ramping and </a:t>
            </a:r>
            <a:r>
              <a:rPr lang="en-AU" dirty="0" smtClean="0"/>
              <a:t>reserve interaction over user-selectable intervals down to 1-minute</a:t>
            </a:r>
            <a:endParaRPr lang="en-AU" dirty="0"/>
          </a:p>
          <a:p>
            <a:r>
              <a:rPr lang="en-AU" dirty="0"/>
              <a:t>Emissions</a:t>
            </a:r>
          </a:p>
          <a:p>
            <a:pPr lvl="1"/>
            <a:r>
              <a:rPr lang="en-AU" dirty="0" smtClean="0"/>
              <a:t>Co-optimized generation </a:t>
            </a:r>
            <a:r>
              <a:rPr lang="en-AU" dirty="0"/>
              <a:t>dispatch </a:t>
            </a:r>
            <a:r>
              <a:rPr lang="en-AU" dirty="0" smtClean="0"/>
              <a:t>for emission limits, emission prices and/or allowances</a:t>
            </a:r>
          </a:p>
          <a:p>
            <a:pPr lvl="1"/>
            <a:r>
              <a:rPr lang="en-AU" dirty="0" smtClean="0"/>
              <a:t>Emissions production on start/up, fuel use, and generation</a:t>
            </a:r>
          </a:p>
          <a:p>
            <a:pPr lvl="1"/>
            <a:r>
              <a:rPr lang="en-AU" dirty="0" smtClean="0"/>
              <a:t>Multiple removal technologies including limestone, ammonia, activated carbon</a:t>
            </a:r>
          </a:p>
          <a:p>
            <a:pPr lvl="1"/>
            <a:r>
              <a:rPr lang="en-AU" dirty="0" smtClean="0"/>
              <a:t>Flexible Emission constraints including plant, region, zone on any period including multi-year constraints</a:t>
            </a:r>
          </a:p>
          <a:p>
            <a:pPr lvl="1"/>
            <a:r>
              <a:rPr lang="en-AU" dirty="0" smtClean="0"/>
              <a:t>Multiple Air District rules</a:t>
            </a:r>
          </a:p>
          <a:p>
            <a:r>
              <a:rPr lang="en-AU" dirty="0" smtClean="0"/>
              <a:t>Demand Side Management</a:t>
            </a:r>
          </a:p>
          <a:p>
            <a:pPr lvl="1"/>
            <a:r>
              <a:rPr lang="en-AU" dirty="0" smtClean="0"/>
              <a:t>Supports multiple technologies such as distributed generation, demand response bidding, and curtail-able load</a:t>
            </a:r>
          </a:p>
          <a:p>
            <a:pPr lvl="1"/>
            <a:r>
              <a:rPr lang="en-AU" dirty="0" smtClean="0"/>
              <a:t>Value DSM programs cost to the system, risk value, capacity value, and valuation </a:t>
            </a:r>
            <a:endParaRPr lang="en-AU" dirty="0"/>
          </a:p>
        </p:txBody>
      </p:sp>
      <p:sp>
        <p:nvSpPr>
          <p:cNvPr id="5" name="Slide Number Placeholder 4"/>
          <p:cNvSpPr>
            <a:spLocks noGrp="1"/>
          </p:cNvSpPr>
          <p:nvPr>
            <p:ph type="sldNum" sz="quarter" idx="12"/>
          </p:nvPr>
        </p:nvSpPr>
        <p:spPr/>
        <p:txBody>
          <a:bodyPr/>
          <a:lstStyle/>
          <a:p>
            <a:fld id="{0C21FC4B-1745-4386-9346-9C05CBA56813}" type="slidenum">
              <a:rPr lang="en-GB" smtClean="0"/>
              <a:pPr/>
              <a:t>9</a:t>
            </a:fld>
            <a:endParaRPr lang="en-GB" dirty="0"/>
          </a:p>
        </p:txBody>
      </p:sp>
      <p:sp>
        <p:nvSpPr>
          <p:cNvPr id="6" name="Title 5"/>
          <p:cNvSpPr>
            <a:spLocks noGrp="1"/>
          </p:cNvSpPr>
          <p:nvPr>
            <p:ph type="title"/>
          </p:nvPr>
        </p:nvSpPr>
        <p:spPr>
          <a:xfrm>
            <a:off x="1043608" y="116632"/>
            <a:ext cx="5238147" cy="652322"/>
          </a:xfrm>
        </p:spPr>
        <p:txBody>
          <a:bodyPr>
            <a:normAutofit fontScale="90000"/>
          </a:bodyPr>
          <a:lstStyle/>
          <a:p>
            <a:pPr algn="ctr"/>
            <a:r>
              <a:rPr lang="en-AU" dirty="0" smtClean="0"/>
              <a:t>Simulation Features</a:t>
            </a:r>
            <a:br>
              <a:rPr lang="en-AU" dirty="0" smtClean="0"/>
            </a:br>
            <a:r>
              <a:rPr lang="en-AU" dirty="0" smtClean="0"/>
              <a:t>- Additional</a:t>
            </a:r>
            <a:endParaRPr lang="en-AU" dirty="0"/>
          </a:p>
        </p:txBody>
      </p:sp>
      <p:sp>
        <p:nvSpPr>
          <p:cNvPr id="3" name="Date Placeholder 2"/>
          <p:cNvSpPr>
            <a:spLocks noGrp="1"/>
          </p:cNvSpPr>
          <p:nvPr>
            <p:ph type="dt" sz="half" idx="10"/>
          </p:nvPr>
        </p:nvSpPr>
        <p:spPr/>
        <p:txBody>
          <a:bodyPr/>
          <a:lstStyle/>
          <a:p>
            <a:r>
              <a:rPr lang="en-US" dirty="0" smtClean="0"/>
              <a:t>01/25/13</a:t>
            </a:r>
            <a:endParaRPr lang="en-US" dirty="0" smtClean="0"/>
          </a:p>
        </p:txBody>
      </p:sp>
    </p:spTree>
    <p:extLst>
      <p:ext uri="{BB962C8B-B14F-4D97-AF65-F5344CB8AC3E}">
        <p14:creationId xmlns:p14="http://schemas.microsoft.com/office/powerpoint/2010/main" val="1973461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Energy Exemplar -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Energy Exemplar - Master</Template>
  <TotalTime>37610</TotalTime>
  <Words>4488</Words>
  <Application>Microsoft Office PowerPoint</Application>
  <PresentationFormat>On-screen Show (4:3)</PresentationFormat>
  <Paragraphs>891</Paragraphs>
  <Slides>42</Slides>
  <Notes>23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Energy Exemplar - Master</vt:lpstr>
      <vt:lpstr>PLEXOS For Power Systems - Advanced Simulation Topics</vt:lpstr>
      <vt:lpstr> </vt:lpstr>
      <vt:lpstr>Advanced Simulation Topics Agenda</vt:lpstr>
      <vt:lpstr>PLEXOS for Power Systems</vt:lpstr>
      <vt:lpstr>PLEXOS Algorithms</vt:lpstr>
      <vt:lpstr>PLEXOS Components</vt:lpstr>
      <vt:lpstr>Simulation Features - Conventional Generation</vt:lpstr>
      <vt:lpstr>Simulation Features - Hydro Modelling</vt:lpstr>
      <vt:lpstr>Simulation Features - Additional</vt:lpstr>
      <vt:lpstr>Simulation Features - Transmission Modelling</vt:lpstr>
      <vt:lpstr>Simulation Features - Gas Modelling</vt:lpstr>
      <vt:lpstr>Simulation Features - Financial &amp; Risk</vt:lpstr>
      <vt:lpstr>Simulation Features - Intermittent Resources</vt:lpstr>
      <vt:lpstr>Capacity Expansion Planning - Renewable Resource Portfolio</vt:lpstr>
      <vt:lpstr>Transmission Expansion</vt:lpstr>
      <vt:lpstr>Introduction to OpenPlexos</vt:lpstr>
      <vt:lpstr>Application Programming Interface</vt:lpstr>
      <vt:lpstr>OpenPlexos System Calls</vt:lpstr>
      <vt:lpstr>Integrated Stochastics</vt:lpstr>
      <vt:lpstr>Introducing Risk</vt:lpstr>
      <vt:lpstr>Risk Adjusted Values</vt:lpstr>
      <vt:lpstr>Short-Comings of Deterministic Simulation</vt:lpstr>
      <vt:lpstr>Stochastic Optimization (SO)</vt:lpstr>
      <vt:lpstr>SO Theory</vt:lpstr>
      <vt:lpstr>SO Theory, Continued</vt:lpstr>
      <vt:lpstr>SO Theory, Continued</vt:lpstr>
      <vt:lpstr>SO Theory, continued</vt:lpstr>
      <vt:lpstr>PowerPoint Presentation</vt:lpstr>
      <vt:lpstr>Multi-Stage Optimization</vt:lpstr>
      <vt:lpstr>SO in Unit Commitment</vt:lpstr>
      <vt:lpstr>Day-ahead Unit Commitment Example</vt:lpstr>
      <vt:lpstr>Day-ahead Unit Commitment, Continued</vt:lpstr>
      <vt:lpstr>Day-ahead Unit Commitment, Continued</vt:lpstr>
      <vt:lpstr>Day-ahead Unit Commitment, Continued</vt:lpstr>
      <vt:lpstr>Alternating Current (AC)</vt:lpstr>
      <vt:lpstr>Alternating Current (AC)</vt:lpstr>
      <vt:lpstr>AC Power Flows</vt:lpstr>
      <vt:lpstr>AC Power Flows</vt:lpstr>
      <vt:lpstr>Loss Calculation - Challenges</vt:lpstr>
      <vt:lpstr>Non-Physical Losses (NPL) (Piecewise Linear)</vt:lpstr>
      <vt:lpstr>High Performance Computing</vt:lpstr>
      <vt:lpstr>    Energy Exemplar Ltd     Building 3, Chiswick Park     566 Chiswick High Road     Chiswick London W4 5YA, UK     Tel: +44 208 899 6500  www.energyexemplar.com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dc:creator>
  <cp:lastModifiedBy>Shami.Davis</cp:lastModifiedBy>
  <cp:revision>371</cp:revision>
  <cp:lastPrinted>2013-01-22T22:42:42Z</cp:lastPrinted>
  <dcterms:created xsi:type="dcterms:W3CDTF">2011-05-01T23:52:22Z</dcterms:created>
  <dcterms:modified xsi:type="dcterms:W3CDTF">2013-01-24T17:44:05Z</dcterms:modified>
</cp:coreProperties>
</file>