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48"/>
  </p:handoutMasterIdLst>
  <p:sldIdLst>
    <p:sldId id="257" r:id="rId2"/>
    <p:sldId id="804" r:id="rId3"/>
    <p:sldId id="782" r:id="rId4"/>
    <p:sldId id="710" r:id="rId5"/>
    <p:sldId id="259" r:id="rId6"/>
    <p:sldId id="683" r:id="rId7"/>
    <p:sldId id="799" r:id="rId8"/>
    <p:sldId id="704" r:id="rId9"/>
    <p:sldId id="688" r:id="rId10"/>
    <p:sldId id="695" r:id="rId11"/>
    <p:sldId id="702" r:id="rId12"/>
    <p:sldId id="474" r:id="rId13"/>
    <p:sldId id="706" r:id="rId14"/>
    <p:sldId id="807" r:id="rId15"/>
    <p:sldId id="808" r:id="rId16"/>
    <p:sldId id="685" r:id="rId17"/>
    <p:sldId id="776" r:id="rId18"/>
    <p:sldId id="778" r:id="rId19"/>
    <p:sldId id="777" r:id="rId20"/>
    <p:sldId id="780" r:id="rId21"/>
    <p:sldId id="779" r:id="rId22"/>
    <p:sldId id="714" r:id="rId23"/>
    <p:sldId id="790" r:id="rId24"/>
    <p:sldId id="705" r:id="rId25"/>
    <p:sldId id="687" r:id="rId26"/>
    <p:sldId id="462" r:id="rId27"/>
    <p:sldId id="692" r:id="rId28"/>
    <p:sldId id="693" r:id="rId29"/>
    <p:sldId id="703" r:id="rId30"/>
    <p:sldId id="785" r:id="rId31"/>
    <p:sldId id="786" r:id="rId32"/>
    <p:sldId id="787" r:id="rId33"/>
    <p:sldId id="788" r:id="rId34"/>
    <p:sldId id="800" r:id="rId35"/>
    <p:sldId id="792" r:id="rId36"/>
    <p:sldId id="801" r:id="rId37"/>
    <p:sldId id="793" r:id="rId38"/>
    <p:sldId id="791" r:id="rId39"/>
    <p:sldId id="802" r:id="rId40"/>
    <p:sldId id="803" r:id="rId41"/>
    <p:sldId id="805" r:id="rId42"/>
    <p:sldId id="806" r:id="rId43"/>
    <p:sldId id="258" r:id="rId44"/>
    <p:sldId id="699" r:id="rId45"/>
    <p:sldId id="715" r:id="rId46"/>
    <p:sldId id="716"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Ollis" initials="JO" lastIdx="2" clrIdx="0">
    <p:extLst>
      <p:ext uri="{19B8F6BF-5375-455C-9EA6-DF929625EA0E}">
        <p15:presenceInfo xmlns:p15="http://schemas.microsoft.com/office/powerpoint/2012/main" userId="S::JOllis@NWCouncil.org::f5e82348-4b79-4830-8d09-43f76ca484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8" autoAdjust="0"/>
    <p:restoredTop sz="94660"/>
  </p:normalViewPr>
  <p:slideViewPr>
    <p:cSldViewPr snapToGrid="0">
      <p:cViewPr varScale="1">
        <p:scale>
          <a:sx n="106" d="100"/>
          <a:sy n="106" d="100"/>
        </p:scale>
        <p:origin x="738" y="78"/>
      </p:cViewPr>
      <p:guideLst/>
    </p:cSldViewPr>
  </p:slid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2-16T21:21:43.118" idx="2">
    <p:pos x="10" y="10"/>
    <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71CF38-DD2A-467E-A807-4477D402DFD0}" type="doc">
      <dgm:prSet loTypeId="urn:microsoft.com/office/officeart/2005/8/layout/hierarchy3" loCatId="hierarchy" qsTypeId="urn:microsoft.com/office/officeart/2005/8/quickstyle/simple1" qsCatId="simple" csTypeId="urn:microsoft.com/office/officeart/2005/8/colors/colorful4" csCatId="colorful" phldr="1"/>
      <dgm:spPr/>
      <dgm:t>
        <a:bodyPr/>
        <a:lstStyle/>
        <a:p>
          <a:endParaRPr lang="en-US"/>
        </a:p>
      </dgm:t>
    </dgm:pt>
    <dgm:pt modelId="{3C500242-A14E-44C4-96D6-E36FC52A3AB8}">
      <dgm:prSet/>
      <dgm:spPr/>
      <dgm:t>
        <a:bodyPr/>
        <a:lstStyle/>
        <a:p>
          <a:r>
            <a:rPr lang="en-US" dirty="0"/>
            <a:t>Increase fuel flexibility of eastside gas units (existing and new)</a:t>
          </a:r>
        </a:p>
      </dgm:t>
    </dgm:pt>
    <dgm:pt modelId="{6341AF87-E14B-4FF0-9DF5-73DFA9C008C0}" type="parTrans" cxnId="{9E103A82-86E2-4EDF-BAA2-A7D12758113D}">
      <dgm:prSet/>
      <dgm:spPr/>
      <dgm:t>
        <a:bodyPr/>
        <a:lstStyle/>
        <a:p>
          <a:endParaRPr lang="en-US"/>
        </a:p>
      </dgm:t>
    </dgm:pt>
    <dgm:pt modelId="{BBBF026D-8D18-4FA9-BE29-435F7E40CE33}" type="sibTrans" cxnId="{9E103A82-86E2-4EDF-BAA2-A7D12758113D}">
      <dgm:prSet/>
      <dgm:spPr/>
      <dgm:t>
        <a:bodyPr/>
        <a:lstStyle/>
        <a:p>
          <a:endParaRPr lang="en-US"/>
        </a:p>
      </dgm:t>
    </dgm:pt>
    <dgm:pt modelId="{5FBEC225-A054-462F-8065-5D45CD1A5A41}">
      <dgm:prSet/>
      <dgm:spPr/>
      <dgm:t>
        <a:bodyPr/>
        <a:lstStyle/>
        <a:p>
          <a:r>
            <a:rPr lang="en-US" dirty="0"/>
            <a:t>Change from ± 3% to ± 50% the daily nomination schedule for all units with access to eastside gas</a:t>
          </a:r>
        </a:p>
      </dgm:t>
    </dgm:pt>
    <dgm:pt modelId="{A39BF8DB-0B61-433F-B606-1A29F882BC98}" type="parTrans" cxnId="{7A6D7F71-A972-479F-8436-AB15289EE118}">
      <dgm:prSet/>
      <dgm:spPr/>
      <dgm:t>
        <a:bodyPr/>
        <a:lstStyle/>
        <a:p>
          <a:endParaRPr lang="en-US"/>
        </a:p>
      </dgm:t>
    </dgm:pt>
    <dgm:pt modelId="{3D7B7C45-09BB-4652-9DDD-551D710CEE10}" type="sibTrans" cxnId="{7A6D7F71-A972-479F-8436-AB15289EE118}">
      <dgm:prSet/>
      <dgm:spPr/>
      <dgm:t>
        <a:bodyPr/>
        <a:lstStyle/>
        <a:p>
          <a:endParaRPr lang="en-US"/>
        </a:p>
      </dgm:t>
    </dgm:pt>
    <dgm:pt modelId="{E1ECF0E7-54EE-4B0F-9F3D-D976CB106A18}">
      <dgm:prSet/>
      <dgm:spPr/>
      <dgm:t>
        <a:bodyPr/>
        <a:lstStyle/>
        <a:p>
          <a:r>
            <a:rPr lang="en-US"/>
            <a:t>Work around transmission reservation issue for reserves held on remote resources to reduce forecast error related deficits</a:t>
          </a:r>
        </a:p>
      </dgm:t>
    </dgm:pt>
    <dgm:pt modelId="{C7C08885-D9CF-4507-B20E-CDF45F2F4D9D}" type="parTrans" cxnId="{5E3A240E-6A32-4737-8D71-49C6270B93E0}">
      <dgm:prSet/>
      <dgm:spPr/>
      <dgm:t>
        <a:bodyPr/>
        <a:lstStyle/>
        <a:p>
          <a:endParaRPr lang="en-US"/>
        </a:p>
      </dgm:t>
    </dgm:pt>
    <dgm:pt modelId="{5A07D5F3-3DB5-4BD1-8EA4-CA73A462A477}" type="sibTrans" cxnId="{5E3A240E-6A32-4737-8D71-49C6270B93E0}">
      <dgm:prSet/>
      <dgm:spPr/>
      <dgm:t>
        <a:bodyPr/>
        <a:lstStyle/>
        <a:p>
          <a:endParaRPr lang="en-US"/>
        </a:p>
      </dgm:t>
    </dgm:pt>
    <dgm:pt modelId="{7D047BD2-E6BD-46CE-B8A3-AECF5B1EED80}">
      <dgm:prSet/>
      <dgm:spPr/>
      <dgm:t>
        <a:bodyPr/>
        <a:lstStyle/>
        <a:p>
          <a:r>
            <a:rPr lang="en-US" dirty="0"/>
            <a:t>Let regional reserves to be the sum of the maximum balancing reserves held by each BA (maintain sufficiency)</a:t>
          </a:r>
        </a:p>
      </dgm:t>
    </dgm:pt>
    <dgm:pt modelId="{256A3F60-B924-4A78-9862-BC3CAC63E30A}" type="parTrans" cxnId="{B3D2B5DF-F58D-4003-B591-2D4E7AEFA5EE}">
      <dgm:prSet/>
      <dgm:spPr/>
      <dgm:t>
        <a:bodyPr/>
        <a:lstStyle/>
        <a:p>
          <a:endParaRPr lang="en-US"/>
        </a:p>
      </dgm:t>
    </dgm:pt>
    <dgm:pt modelId="{86C0922F-94E2-451B-ABAC-303F9DD807C5}" type="sibTrans" cxnId="{B3D2B5DF-F58D-4003-B591-2D4E7AEFA5EE}">
      <dgm:prSet/>
      <dgm:spPr/>
      <dgm:t>
        <a:bodyPr/>
        <a:lstStyle/>
        <a:p>
          <a:endParaRPr lang="en-US"/>
        </a:p>
      </dgm:t>
    </dgm:pt>
    <dgm:pt modelId="{2147F6E7-B429-410B-A59C-54C805B72DC9}">
      <dgm:prSet/>
      <dgm:spPr/>
      <dgm:t>
        <a:bodyPr/>
        <a:lstStyle/>
        <a:p>
          <a:r>
            <a:rPr lang="en-US"/>
            <a:t>Allow reserves to be shared within the region in the true up stage (allow for sharing of reserves</a:t>
          </a:r>
        </a:p>
      </dgm:t>
    </dgm:pt>
    <dgm:pt modelId="{6CC30CC9-994F-446B-92FD-58A5D39570B4}" type="parTrans" cxnId="{B196CCCF-11B3-4664-A1F3-32FA40417250}">
      <dgm:prSet/>
      <dgm:spPr/>
      <dgm:t>
        <a:bodyPr/>
        <a:lstStyle/>
        <a:p>
          <a:endParaRPr lang="en-US"/>
        </a:p>
      </dgm:t>
    </dgm:pt>
    <dgm:pt modelId="{39CEE561-D924-4DE4-9E65-6D4ABD6A29CF}" type="sibTrans" cxnId="{B196CCCF-11B3-4664-A1F3-32FA40417250}">
      <dgm:prSet/>
      <dgm:spPr/>
      <dgm:t>
        <a:bodyPr/>
        <a:lstStyle/>
        <a:p>
          <a:endParaRPr lang="en-US"/>
        </a:p>
      </dgm:t>
    </dgm:pt>
    <dgm:pt modelId="{2359FBC9-BA10-4A40-B4E3-4CE36ABE77DC}">
      <dgm:prSet/>
      <dgm:spPr>
        <a:solidFill>
          <a:schemeClr val="accent1"/>
        </a:solidFill>
      </dgm:spPr>
      <dgm:t>
        <a:bodyPr/>
        <a:lstStyle/>
        <a:p>
          <a:r>
            <a:rPr lang="en-US" dirty="0"/>
            <a:t>Reduce negative capacity contributions</a:t>
          </a:r>
        </a:p>
      </dgm:t>
    </dgm:pt>
    <dgm:pt modelId="{1DA9695F-66AE-4263-B87A-94CC115983E1}" type="parTrans" cxnId="{35677C75-1A86-4E0C-98D4-60193F57D684}">
      <dgm:prSet/>
      <dgm:spPr/>
      <dgm:t>
        <a:bodyPr/>
        <a:lstStyle/>
        <a:p>
          <a:endParaRPr lang="en-US"/>
        </a:p>
      </dgm:t>
    </dgm:pt>
    <dgm:pt modelId="{A5FAE38D-81DE-46C9-8CA6-280CA51D4A76}" type="sibTrans" cxnId="{35677C75-1A86-4E0C-98D4-60193F57D684}">
      <dgm:prSet/>
      <dgm:spPr/>
      <dgm:t>
        <a:bodyPr/>
        <a:lstStyle/>
        <a:p>
          <a:endParaRPr lang="en-US"/>
        </a:p>
      </dgm:t>
    </dgm:pt>
    <dgm:pt modelId="{45BA68D7-3A82-4E03-9F8C-941912B17DEE}">
      <dgm:prSet/>
      <dgm:spPr/>
      <dgm:t>
        <a:bodyPr/>
        <a:lstStyle/>
        <a:p>
          <a:r>
            <a:rPr lang="en-US" dirty="0"/>
            <a:t>Start with a less adequate system (maybe a different base year, maybe more retirements…)</a:t>
          </a:r>
        </a:p>
      </dgm:t>
    </dgm:pt>
    <dgm:pt modelId="{F2E0F5F9-90BA-4763-B2E3-2E103446828F}" type="parTrans" cxnId="{8E6CB397-09B1-4C2A-8C14-92F6A3DBB05E}">
      <dgm:prSet/>
      <dgm:spPr/>
      <dgm:t>
        <a:bodyPr/>
        <a:lstStyle/>
        <a:p>
          <a:endParaRPr lang="en-US"/>
        </a:p>
      </dgm:t>
    </dgm:pt>
    <dgm:pt modelId="{8CF00137-5A8C-45E0-98A0-A959004C83DB}" type="sibTrans" cxnId="{8E6CB397-09B1-4C2A-8C14-92F6A3DBB05E}">
      <dgm:prSet/>
      <dgm:spPr/>
      <dgm:t>
        <a:bodyPr/>
        <a:lstStyle/>
        <a:p>
          <a:endParaRPr lang="en-US"/>
        </a:p>
      </dgm:t>
    </dgm:pt>
    <dgm:pt modelId="{0338FF9A-BEF5-47A5-BFCB-073BFA216FF8}">
      <dgm:prSet/>
      <dgm:spPr/>
      <dgm:t>
        <a:bodyPr/>
        <a:lstStyle/>
        <a:p>
          <a:r>
            <a:rPr lang="en-US" dirty="0">
              <a:solidFill>
                <a:schemeClr val="accent1">
                  <a:lumMod val="50000"/>
                </a:schemeClr>
              </a:solidFill>
            </a:rPr>
            <a:t>Fix issue related to units with gas limitations inability to provide reserves.</a:t>
          </a:r>
        </a:p>
      </dgm:t>
    </dgm:pt>
    <dgm:pt modelId="{4DEB0D31-E7C8-405D-8C7E-10EFE5887125}" type="parTrans" cxnId="{36BAD941-9BBB-4D1F-BACE-D4ECD7747730}">
      <dgm:prSet/>
      <dgm:spPr/>
      <dgm:t>
        <a:bodyPr/>
        <a:lstStyle/>
        <a:p>
          <a:endParaRPr lang="en-US"/>
        </a:p>
      </dgm:t>
    </dgm:pt>
    <dgm:pt modelId="{4F49A5A4-D3F3-498F-93B1-6D57DA2597E6}" type="sibTrans" cxnId="{36BAD941-9BBB-4D1F-BACE-D4ECD7747730}">
      <dgm:prSet/>
      <dgm:spPr/>
      <dgm:t>
        <a:bodyPr/>
        <a:lstStyle/>
        <a:p>
          <a:endParaRPr lang="en-US"/>
        </a:p>
      </dgm:t>
    </dgm:pt>
    <dgm:pt modelId="{59294DA3-2095-4B29-A572-4D8E3632977D}" type="pres">
      <dgm:prSet presAssocID="{A771CF38-DD2A-467E-A807-4477D402DFD0}" presName="diagram" presStyleCnt="0">
        <dgm:presLayoutVars>
          <dgm:chPref val="1"/>
          <dgm:dir/>
          <dgm:animOne val="branch"/>
          <dgm:animLvl val="lvl"/>
          <dgm:resizeHandles/>
        </dgm:presLayoutVars>
      </dgm:prSet>
      <dgm:spPr/>
    </dgm:pt>
    <dgm:pt modelId="{CB075CA1-AEFD-4D84-8485-2A359B55450A}" type="pres">
      <dgm:prSet presAssocID="{3C500242-A14E-44C4-96D6-E36FC52A3AB8}" presName="root" presStyleCnt="0"/>
      <dgm:spPr/>
    </dgm:pt>
    <dgm:pt modelId="{D1B6F717-9273-419F-B2D5-BCC54E8C5B15}" type="pres">
      <dgm:prSet presAssocID="{3C500242-A14E-44C4-96D6-E36FC52A3AB8}" presName="rootComposite" presStyleCnt="0"/>
      <dgm:spPr/>
    </dgm:pt>
    <dgm:pt modelId="{4DE9F3F2-6148-4816-AB14-E0880B467F46}" type="pres">
      <dgm:prSet presAssocID="{3C500242-A14E-44C4-96D6-E36FC52A3AB8}" presName="rootText" presStyleLbl="node1" presStyleIdx="0" presStyleCnt="3"/>
      <dgm:spPr/>
    </dgm:pt>
    <dgm:pt modelId="{5DDA46AC-6409-4734-9E03-2A47C1B0B85A}" type="pres">
      <dgm:prSet presAssocID="{3C500242-A14E-44C4-96D6-E36FC52A3AB8}" presName="rootConnector" presStyleLbl="node1" presStyleIdx="0" presStyleCnt="3"/>
      <dgm:spPr/>
    </dgm:pt>
    <dgm:pt modelId="{B3B54A0F-5A0A-4727-BF88-BFD984C81541}" type="pres">
      <dgm:prSet presAssocID="{3C500242-A14E-44C4-96D6-E36FC52A3AB8}" presName="childShape" presStyleCnt="0"/>
      <dgm:spPr/>
    </dgm:pt>
    <dgm:pt modelId="{88E51BEA-6BCF-4EF7-AE1B-D0E286640751}" type="pres">
      <dgm:prSet presAssocID="{A39BF8DB-0B61-433F-B606-1A29F882BC98}" presName="Name13" presStyleLbl="parChTrans1D2" presStyleIdx="0" presStyleCnt="5"/>
      <dgm:spPr/>
    </dgm:pt>
    <dgm:pt modelId="{1B3899F8-F0FA-46B3-BD2F-1CC92EA1C11C}" type="pres">
      <dgm:prSet presAssocID="{5FBEC225-A054-462F-8065-5D45CD1A5A41}" presName="childText" presStyleLbl="bgAcc1" presStyleIdx="0" presStyleCnt="5">
        <dgm:presLayoutVars>
          <dgm:bulletEnabled val="1"/>
        </dgm:presLayoutVars>
      </dgm:prSet>
      <dgm:spPr/>
    </dgm:pt>
    <dgm:pt modelId="{30BBE5A5-04F1-4340-B7D5-C9A5C735CFE5}" type="pres">
      <dgm:prSet presAssocID="{4DEB0D31-E7C8-405D-8C7E-10EFE5887125}" presName="Name13" presStyleLbl="parChTrans1D2" presStyleIdx="1" presStyleCnt="5"/>
      <dgm:spPr/>
    </dgm:pt>
    <dgm:pt modelId="{66FD6EF9-8FAD-4EFA-B30A-BBDAACBEB605}" type="pres">
      <dgm:prSet presAssocID="{0338FF9A-BEF5-47A5-BFCB-073BFA216FF8}" presName="childText" presStyleLbl="bgAcc1" presStyleIdx="1" presStyleCnt="5">
        <dgm:presLayoutVars>
          <dgm:bulletEnabled val="1"/>
        </dgm:presLayoutVars>
      </dgm:prSet>
      <dgm:spPr/>
    </dgm:pt>
    <dgm:pt modelId="{80BBEDAE-9DA7-42D0-9995-CA87358B987A}" type="pres">
      <dgm:prSet presAssocID="{E1ECF0E7-54EE-4B0F-9F3D-D976CB106A18}" presName="root" presStyleCnt="0"/>
      <dgm:spPr/>
    </dgm:pt>
    <dgm:pt modelId="{2F23F4F7-586B-416A-BCE3-68D22FDB5954}" type="pres">
      <dgm:prSet presAssocID="{E1ECF0E7-54EE-4B0F-9F3D-D976CB106A18}" presName="rootComposite" presStyleCnt="0"/>
      <dgm:spPr/>
    </dgm:pt>
    <dgm:pt modelId="{B856BA9C-9D67-473D-BF6F-5862D7BA83A6}" type="pres">
      <dgm:prSet presAssocID="{E1ECF0E7-54EE-4B0F-9F3D-D976CB106A18}" presName="rootText" presStyleLbl="node1" presStyleIdx="1" presStyleCnt="3"/>
      <dgm:spPr/>
    </dgm:pt>
    <dgm:pt modelId="{656EC6FA-1103-4D7B-8589-12B3A8078986}" type="pres">
      <dgm:prSet presAssocID="{E1ECF0E7-54EE-4B0F-9F3D-D976CB106A18}" presName="rootConnector" presStyleLbl="node1" presStyleIdx="1" presStyleCnt="3"/>
      <dgm:spPr/>
    </dgm:pt>
    <dgm:pt modelId="{8C0870CB-5697-4F5C-BC9D-E1DF0FDA87CE}" type="pres">
      <dgm:prSet presAssocID="{E1ECF0E7-54EE-4B0F-9F3D-D976CB106A18}" presName="childShape" presStyleCnt="0"/>
      <dgm:spPr/>
    </dgm:pt>
    <dgm:pt modelId="{51C13D57-2AF7-42AB-979E-02CC4799AE2A}" type="pres">
      <dgm:prSet presAssocID="{256A3F60-B924-4A78-9862-BC3CAC63E30A}" presName="Name13" presStyleLbl="parChTrans1D2" presStyleIdx="2" presStyleCnt="5"/>
      <dgm:spPr/>
    </dgm:pt>
    <dgm:pt modelId="{906580BF-F96A-4742-9816-7D12CAADB358}" type="pres">
      <dgm:prSet presAssocID="{7D047BD2-E6BD-46CE-B8A3-AECF5B1EED80}" presName="childText" presStyleLbl="bgAcc1" presStyleIdx="2" presStyleCnt="5">
        <dgm:presLayoutVars>
          <dgm:bulletEnabled val="1"/>
        </dgm:presLayoutVars>
      </dgm:prSet>
      <dgm:spPr/>
    </dgm:pt>
    <dgm:pt modelId="{5B80073E-46CD-401D-8AD4-595D1E23E6D4}" type="pres">
      <dgm:prSet presAssocID="{6CC30CC9-994F-446B-92FD-58A5D39570B4}" presName="Name13" presStyleLbl="parChTrans1D2" presStyleIdx="3" presStyleCnt="5"/>
      <dgm:spPr/>
    </dgm:pt>
    <dgm:pt modelId="{5F68AD4D-85C6-4C21-8A17-1F2B907C0D88}" type="pres">
      <dgm:prSet presAssocID="{2147F6E7-B429-410B-A59C-54C805B72DC9}" presName="childText" presStyleLbl="bgAcc1" presStyleIdx="3" presStyleCnt="5">
        <dgm:presLayoutVars>
          <dgm:bulletEnabled val="1"/>
        </dgm:presLayoutVars>
      </dgm:prSet>
      <dgm:spPr/>
    </dgm:pt>
    <dgm:pt modelId="{C7FBBCD8-E01A-431C-908E-4942AFE94440}" type="pres">
      <dgm:prSet presAssocID="{2359FBC9-BA10-4A40-B4E3-4CE36ABE77DC}" presName="root" presStyleCnt="0"/>
      <dgm:spPr/>
    </dgm:pt>
    <dgm:pt modelId="{D7195E9D-2151-4EB9-8DFD-0DD5561B66B0}" type="pres">
      <dgm:prSet presAssocID="{2359FBC9-BA10-4A40-B4E3-4CE36ABE77DC}" presName="rootComposite" presStyleCnt="0"/>
      <dgm:spPr/>
    </dgm:pt>
    <dgm:pt modelId="{7FC3C6E7-80A0-4DFF-BC0B-120636A965AB}" type="pres">
      <dgm:prSet presAssocID="{2359FBC9-BA10-4A40-B4E3-4CE36ABE77DC}" presName="rootText" presStyleLbl="node1" presStyleIdx="2" presStyleCnt="3"/>
      <dgm:spPr/>
    </dgm:pt>
    <dgm:pt modelId="{EBE439CA-B897-4F1C-831A-18247AF67F6C}" type="pres">
      <dgm:prSet presAssocID="{2359FBC9-BA10-4A40-B4E3-4CE36ABE77DC}" presName="rootConnector" presStyleLbl="node1" presStyleIdx="2" presStyleCnt="3"/>
      <dgm:spPr/>
    </dgm:pt>
    <dgm:pt modelId="{F0EEC230-7427-47C6-8F89-B71A8CA6B970}" type="pres">
      <dgm:prSet presAssocID="{2359FBC9-BA10-4A40-B4E3-4CE36ABE77DC}" presName="childShape" presStyleCnt="0"/>
      <dgm:spPr/>
    </dgm:pt>
    <dgm:pt modelId="{1BBE10FE-E1DD-4813-A69C-E8DCA77A8505}" type="pres">
      <dgm:prSet presAssocID="{F2E0F5F9-90BA-4763-B2E3-2E103446828F}" presName="Name13" presStyleLbl="parChTrans1D2" presStyleIdx="4" presStyleCnt="5"/>
      <dgm:spPr/>
    </dgm:pt>
    <dgm:pt modelId="{807C3793-CAB9-4C36-80E4-95E5EF93D145}" type="pres">
      <dgm:prSet presAssocID="{45BA68D7-3A82-4E03-9F8C-941912B17DEE}" presName="childText" presStyleLbl="bgAcc1" presStyleIdx="4" presStyleCnt="5">
        <dgm:presLayoutVars>
          <dgm:bulletEnabled val="1"/>
        </dgm:presLayoutVars>
      </dgm:prSet>
      <dgm:spPr/>
    </dgm:pt>
  </dgm:ptLst>
  <dgm:cxnLst>
    <dgm:cxn modelId="{5E3A240E-6A32-4737-8D71-49C6270B93E0}" srcId="{A771CF38-DD2A-467E-A807-4477D402DFD0}" destId="{E1ECF0E7-54EE-4B0F-9F3D-D976CB106A18}" srcOrd="1" destOrd="0" parTransId="{C7C08885-D9CF-4507-B20E-CDF45F2F4D9D}" sibTransId="{5A07D5F3-3DB5-4BD1-8EA4-CA73A462A477}"/>
    <dgm:cxn modelId="{1EBF4A33-71FF-44A0-A907-02A4E3B8FD9A}" type="presOf" srcId="{A771CF38-DD2A-467E-A807-4477D402DFD0}" destId="{59294DA3-2095-4B29-A572-4D8E3632977D}" srcOrd="0" destOrd="0" presId="urn:microsoft.com/office/officeart/2005/8/layout/hierarchy3"/>
    <dgm:cxn modelId="{C024E35B-8E86-4347-9C28-428ACEF4FA72}" type="presOf" srcId="{2359FBC9-BA10-4A40-B4E3-4CE36ABE77DC}" destId="{7FC3C6E7-80A0-4DFF-BC0B-120636A965AB}" srcOrd="0" destOrd="0" presId="urn:microsoft.com/office/officeart/2005/8/layout/hierarchy3"/>
    <dgm:cxn modelId="{36BAD941-9BBB-4D1F-BACE-D4ECD7747730}" srcId="{3C500242-A14E-44C4-96D6-E36FC52A3AB8}" destId="{0338FF9A-BEF5-47A5-BFCB-073BFA216FF8}" srcOrd="1" destOrd="0" parTransId="{4DEB0D31-E7C8-405D-8C7E-10EFE5887125}" sibTransId="{4F49A5A4-D3F3-498F-93B1-6D57DA2597E6}"/>
    <dgm:cxn modelId="{7268EE65-2510-43A9-BE04-EE4A73044491}" type="presOf" srcId="{45BA68D7-3A82-4E03-9F8C-941912B17DEE}" destId="{807C3793-CAB9-4C36-80E4-95E5EF93D145}" srcOrd="0" destOrd="0" presId="urn:microsoft.com/office/officeart/2005/8/layout/hierarchy3"/>
    <dgm:cxn modelId="{7A6D7F71-A972-479F-8436-AB15289EE118}" srcId="{3C500242-A14E-44C4-96D6-E36FC52A3AB8}" destId="{5FBEC225-A054-462F-8065-5D45CD1A5A41}" srcOrd="0" destOrd="0" parTransId="{A39BF8DB-0B61-433F-B606-1A29F882BC98}" sibTransId="{3D7B7C45-09BB-4652-9DDD-551D710CEE10}"/>
    <dgm:cxn modelId="{35677C75-1A86-4E0C-98D4-60193F57D684}" srcId="{A771CF38-DD2A-467E-A807-4477D402DFD0}" destId="{2359FBC9-BA10-4A40-B4E3-4CE36ABE77DC}" srcOrd="2" destOrd="0" parTransId="{1DA9695F-66AE-4263-B87A-94CC115983E1}" sibTransId="{A5FAE38D-81DE-46C9-8CA6-280CA51D4A76}"/>
    <dgm:cxn modelId="{72E3BC55-3232-4A30-866B-E4D6A64ACA19}" type="presOf" srcId="{E1ECF0E7-54EE-4B0F-9F3D-D976CB106A18}" destId="{B856BA9C-9D67-473D-BF6F-5862D7BA83A6}" srcOrd="0" destOrd="0" presId="urn:microsoft.com/office/officeart/2005/8/layout/hierarchy3"/>
    <dgm:cxn modelId="{AACF2A57-9039-48D7-A457-972FDA50C668}" type="presOf" srcId="{5FBEC225-A054-462F-8065-5D45CD1A5A41}" destId="{1B3899F8-F0FA-46B3-BD2F-1CC92EA1C11C}" srcOrd="0" destOrd="0" presId="urn:microsoft.com/office/officeart/2005/8/layout/hierarchy3"/>
    <dgm:cxn modelId="{F807D677-DEAC-4DA2-9CA5-C0E54AF05E80}" type="presOf" srcId="{7D047BD2-E6BD-46CE-B8A3-AECF5B1EED80}" destId="{906580BF-F96A-4742-9816-7D12CAADB358}" srcOrd="0" destOrd="0" presId="urn:microsoft.com/office/officeart/2005/8/layout/hierarchy3"/>
    <dgm:cxn modelId="{8DF10E78-F7A1-4EB1-97DE-E397C4B4F324}" type="presOf" srcId="{2359FBC9-BA10-4A40-B4E3-4CE36ABE77DC}" destId="{EBE439CA-B897-4F1C-831A-18247AF67F6C}" srcOrd="1" destOrd="0" presId="urn:microsoft.com/office/officeart/2005/8/layout/hierarchy3"/>
    <dgm:cxn modelId="{900FB459-9AAC-41CE-B851-005612C52F63}" type="presOf" srcId="{0338FF9A-BEF5-47A5-BFCB-073BFA216FF8}" destId="{66FD6EF9-8FAD-4EFA-B30A-BBDAACBEB605}" srcOrd="0" destOrd="0" presId="urn:microsoft.com/office/officeart/2005/8/layout/hierarchy3"/>
    <dgm:cxn modelId="{9E103A82-86E2-4EDF-BAA2-A7D12758113D}" srcId="{A771CF38-DD2A-467E-A807-4477D402DFD0}" destId="{3C500242-A14E-44C4-96D6-E36FC52A3AB8}" srcOrd="0" destOrd="0" parTransId="{6341AF87-E14B-4FF0-9DF5-73DFA9C008C0}" sibTransId="{BBBF026D-8D18-4FA9-BE29-435F7E40CE33}"/>
    <dgm:cxn modelId="{341E0885-CF45-430D-A8FA-8D17B64E84E8}" type="presOf" srcId="{A39BF8DB-0B61-433F-B606-1A29F882BC98}" destId="{88E51BEA-6BCF-4EF7-AE1B-D0E286640751}" srcOrd="0" destOrd="0" presId="urn:microsoft.com/office/officeart/2005/8/layout/hierarchy3"/>
    <dgm:cxn modelId="{B0313885-F96A-4262-9A76-79B350CBD551}" type="presOf" srcId="{E1ECF0E7-54EE-4B0F-9F3D-D976CB106A18}" destId="{656EC6FA-1103-4D7B-8589-12B3A8078986}" srcOrd="1" destOrd="0" presId="urn:microsoft.com/office/officeart/2005/8/layout/hierarchy3"/>
    <dgm:cxn modelId="{8E6CB397-09B1-4C2A-8C14-92F6A3DBB05E}" srcId="{2359FBC9-BA10-4A40-B4E3-4CE36ABE77DC}" destId="{45BA68D7-3A82-4E03-9F8C-941912B17DEE}" srcOrd="0" destOrd="0" parTransId="{F2E0F5F9-90BA-4763-B2E3-2E103446828F}" sibTransId="{8CF00137-5A8C-45E0-98A0-A959004C83DB}"/>
    <dgm:cxn modelId="{65197BB5-30E7-40A9-BD53-A8E24C1AE450}" type="presOf" srcId="{3C500242-A14E-44C4-96D6-E36FC52A3AB8}" destId="{4DE9F3F2-6148-4816-AB14-E0880B467F46}" srcOrd="0" destOrd="0" presId="urn:microsoft.com/office/officeart/2005/8/layout/hierarchy3"/>
    <dgm:cxn modelId="{1EFD9ABA-5CF9-4B94-A376-EDE713537304}" type="presOf" srcId="{256A3F60-B924-4A78-9862-BC3CAC63E30A}" destId="{51C13D57-2AF7-42AB-979E-02CC4799AE2A}" srcOrd="0" destOrd="0" presId="urn:microsoft.com/office/officeart/2005/8/layout/hierarchy3"/>
    <dgm:cxn modelId="{B196CCCF-11B3-4664-A1F3-32FA40417250}" srcId="{E1ECF0E7-54EE-4B0F-9F3D-D976CB106A18}" destId="{2147F6E7-B429-410B-A59C-54C805B72DC9}" srcOrd="1" destOrd="0" parTransId="{6CC30CC9-994F-446B-92FD-58A5D39570B4}" sibTransId="{39CEE561-D924-4DE4-9E65-6D4ABD6A29CF}"/>
    <dgm:cxn modelId="{240A39D8-213F-4B5D-BFFD-B21B7B92CB66}" type="presOf" srcId="{3C500242-A14E-44C4-96D6-E36FC52A3AB8}" destId="{5DDA46AC-6409-4734-9E03-2A47C1B0B85A}" srcOrd="1" destOrd="0" presId="urn:microsoft.com/office/officeart/2005/8/layout/hierarchy3"/>
    <dgm:cxn modelId="{9B92B1DE-A666-43B7-ACEE-A2F3B6455833}" type="presOf" srcId="{4DEB0D31-E7C8-405D-8C7E-10EFE5887125}" destId="{30BBE5A5-04F1-4340-B7D5-C9A5C735CFE5}" srcOrd="0" destOrd="0" presId="urn:microsoft.com/office/officeart/2005/8/layout/hierarchy3"/>
    <dgm:cxn modelId="{B3D2B5DF-F58D-4003-B591-2D4E7AEFA5EE}" srcId="{E1ECF0E7-54EE-4B0F-9F3D-D976CB106A18}" destId="{7D047BD2-E6BD-46CE-B8A3-AECF5B1EED80}" srcOrd="0" destOrd="0" parTransId="{256A3F60-B924-4A78-9862-BC3CAC63E30A}" sibTransId="{86C0922F-94E2-451B-ABAC-303F9DD807C5}"/>
    <dgm:cxn modelId="{F73F82E0-E5F2-487C-8822-2FF2E4448366}" type="presOf" srcId="{2147F6E7-B429-410B-A59C-54C805B72DC9}" destId="{5F68AD4D-85C6-4C21-8A17-1F2B907C0D88}" srcOrd="0" destOrd="0" presId="urn:microsoft.com/office/officeart/2005/8/layout/hierarchy3"/>
    <dgm:cxn modelId="{AB1BA7ED-6669-41E9-AD26-D5DEDA87497F}" type="presOf" srcId="{F2E0F5F9-90BA-4763-B2E3-2E103446828F}" destId="{1BBE10FE-E1DD-4813-A69C-E8DCA77A8505}" srcOrd="0" destOrd="0" presId="urn:microsoft.com/office/officeart/2005/8/layout/hierarchy3"/>
    <dgm:cxn modelId="{409BADFA-5B79-45D9-9FF5-EB2EC01E04C1}" type="presOf" srcId="{6CC30CC9-994F-446B-92FD-58A5D39570B4}" destId="{5B80073E-46CD-401D-8AD4-595D1E23E6D4}" srcOrd="0" destOrd="0" presId="urn:microsoft.com/office/officeart/2005/8/layout/hierarchy3"/>
    <dgm:cxn modelId="{FDCF7E9A-376E-4245-9338-32EFC1F1F91B}" type="presParOf" srcId="{59294DA3-2095-4B29-A572-4D8E3632977D}" destId="{CB075CA1-AEFD-4D84-8485-2A359B55450A}" srcOrd="0" destOrd="0" presId="urn:microsoft.com/office/officeart/2005/8/layout/hierarchy3"/>
    <dgm:cxn modelId="{7A581CCF-4E93-42B1-BEE6-D8F682A1D676}" type="presParOf" srcId="{CB075CA1-AEFD-4D84-8485-2A359B55450A}" destId="{D1B6F717-9273-419F-B2D5-BCC54E8C5B15}" srcOrd="0" destOrd="0" presId="urn:microsoft.com/office/officeart/2005/8/layout/hierarchy3"/>
    <dgm:cxn modelId="{83541DAC-2064-46FC-AED5-9390E930626C}" type="presParOf" srcId="{D1B6F717-9273-419F-B2D5-BCC54E8C5B15}" destId="{4DE9F3F2-6148-4816-AB14-E0880B467F46}" srcOrd="0" destOrd="0" presId="urn:microsoft.com/office/officeart/2005/8/layout/hierarchy3"/>
    <dgm:cxn modelId="{822ACD27-F784-493E-94C9-41381A0A263F}" type="presParOf" srcId="{D1B6F717-9273-419F-B2D5-BCC54E8C5B15}" destId="{5DDA46AC-6409-4734-9E03-2A47C1B0B85A}" srcOrd="1" destOrd="0" presId="urn:microsoft.com/office/officeart/2005/8/layout/hierarchy3"/>
    <dgm:cxn modelId="{D213754D-0FF7-438B-AF83-FFA106E6276A}" type="presParOf" srcId="{CB075CA1-AEFD-4D84-8485-2A359B55450A}" destId="{B3B54A0F-5A0A-4727-BF88-BFD984C81541}" srcOrd="1" destOrd="0" presId="urn:microsoft.com/office/officeart/2005/8/layout/hierarchy3"/>
    <dgm:cxn modelId="{65171251-A329-4413-8FF8-7924F30AD578}" type="presParOf" srcId="{B3B54A0F-5A0A-4727-BF88-BFD984C81541}" destId="{88E51BEA-6BCF-4EF7-AE1B-D0E286640751}" srcOrd="0" destOrd="0" presId="urn:microsoft.com/office/officeart/2005/8/layout/hierarchy3"/>
    <dgm:cxn modelId="{D477805A-A3B6-44CE-B931-1D9EDBFEDB39}" type="presParOf" srcId="{B3B54A0F-5A0A-4727-BF88-BFD984C81541}" destId="{1B3899F8-F0FA-46B3-BD2F-1CC92EA1C11C}" srcOrd="1" destOrd="0" presId="urn:microsoft.com/office/officeart/2005/8/layout/hierarchy3"/>
    <dgm:cxn modelId="{137C9F65-5B9A-40C7-95A3-A7D4F848D110}" type="presParOf" srcId="{B3B54A0F-5A0A-4727-BF88-BFD984C81541}" destId="{30BBE5A5-04F1-4340-B7D5-C9A5C735CFE5}" srcOrd="2" destOrd="0" presId="urn:microsoft.com/office/officeart/2005/8/layout/hierarchy3"/>
    <dgm:cxn modelId="{4C05975B-CC85-49FB-BBA2-17A6AEE939CF}" type="presParOf" srcId="{B3B54A0F-5A0A-4727-BF88-BFD984C81541}" destId="{66FD6EF9-8FAD-4EFA-B30A-BBDAACBEB605}" srcOrd="3" destOrd="0" presId="urn:microsoft.com/office/officeart/2005/8/layout/hierarchy3"/>
    <dgm:cxn modelId="{D340DB86-7A0F-450E-AF45-973D47477ED6}" type="presParOf" srcId="{59294DA3-2095-4B29-A572-4D8E3632977D}" destId="{80BBEDAE-9DA7-42D0-9995-CA87358B987A}" srcOrd="1" destOrd="0" presId="urn:microsoft.com/office/officeart/2005/8/layout/hierarchy3"/>
    <dgm:cxn modelId="{DD0285CF-7F97-456F-84C9-E0FEE83A6D4C}" type="presParOf" srcId="{80BBEDAE-9DA7-42D0-9995-CA87358B987A}" destId="{2F23F4F7-586B-416A-BCE3-68D22FDB5954}" srcOrd="0" destOrd="0" presId="urn:microsoft.com/office/officeart/2005/8/layout/hierarchy3"/>
    <dgm:cxn modelId="{3C08D63B-FE65-4EF3-BB4F-80E20FF1F515}" type="presParOf" srcId="{2F23F4F7-586B-416A-BCE3-68D22FDB5954}" destId="{B856BA9C-9D67-473D-BF6F-5862D7BA83A6}" srcOrd="0" destOrd="0" presId="urn:microsoft.com/office/officeart/2005/8/layout/hierarchy3"/>
    <dgm:cxn modelId="{E090643A-44F1-40BD-9802-876109DF3AFF}" type="presParOf" srcId="{2F23F4F7-586B-416A-BCE3-68D22FDB5954}" destId="{656EC6FA-1103-4D7B-8589-12B3A8078986}" srcOrd="1" destOrd="0" presId="urn:microsoft.com/office/officeart/2005/8/layout/hierarchy3"/>
    <dgm:cxn modelId="{0834179C-2A2C-40F2-B4B4-7EDA56AC2D9C}" type="presParOf" srcId="{80BBEDAE-9DA7-42D0-9995-CA87358B987A}" destId="{8C0870CB-5697-4F5C-BC9D-E1DF0FDA87CE}" srcOrd="1" destOrd="0" presId="urn:microsoft.com/office/officeart/2005/8/layout/hierarchy3"/>
    <dgm:cxn modelId="{879B7701-2F18-4F6D-B489-8315D5C640A2}" type="presParOf" srcId="{8C0870CB-5697-4F5C-BC9D-E1DF0FDA87CE}" destId="{51C13D57-2AF7-42AB-979E-02CC4799AE2A}" srcOrd="0" destOrd="0" presId="urn:microsoft.com/office/officeart/2005/8/layout/hierarchy3"/>
    <dgm:cxn modelId="{D3C0DBA0-0A2F-423C-B33B-D67E707F25A5}" type="presParOf" srcId="{8C0870CB-5697-4F5C-BC9D-E1DF0FDA87CE}" destId="{906580BF-F96A-4742-9816-7D12CAADB358}" srcOrd="1" destOrd="0" presId="urn:microsoft.com/office/officeart/2005/8/layout/hierarchy3"/>
    <dgm:cxn modelId="{60B4BD59-F613-4A8A-9AFC-17367B051072}" type="presParOf" srcId="{8C0870CB-5697-4F5C-BC9D-E1DF0FDA87CE}" destId="{5B80073E-46CD-401D-8AD4-595D1E23E6D4}" srcOrd="2" destOrd="0" presId="urn:microsoft.com/office/officeart/2005/8/layout/hierarchy3"/>
    <dgm:cxn modelId="{71AADD06-BBC1-45FE-A70C-A860C404EC61}" type="presParOf" srcId="{8C0870CB-5697-4F5C-BC9D-E1DF0FDA87CE}" destId="{5F68AD4D-85C6-4C21-8A17-1F2B907C0D88}" srcOrd="3" destOrd="0" presId="urn:microsoft.com/office/officeart/2005/8/layout/hierarchy3"/>
    <dgm:cxn modelId="{10EE3A58-2AE2-466D-8FB6-CDBD1E150D4B}" type="presParOf" srcId="{59294DA3-2095-4B29-A572-4D8E3632977D}" destId="{C7FBBCD8-E01A-431C-908E-4942AFE94440}" srcOrd="2" destOrd="0" presId="urn:microsoft.com/office/officeart/2005/8/layout/hierarchy3"/>
    <dgm:cxn modelId="{88622889-4920-4CE7-8B2B-2B70C6D76EC0}" type="presParOf" srcId="{C7FBBCD8-E01A-431C-908E-4942AFE94440}" destId="{D7195E9D-2151-4EB9-8DFD-0DD5561B66B0}" srcOrd="0" destOrd="0" presId="urn:microsoft.com/office/officeart/2005/8/layout/hierarchy3"/>
    <dgm:cxn modelId="{397A3B39-0FEE-469E-8E98-4D61BB3C2259}" type="presParOf" srcId="{D7195E9D-2151-4EB9-8DFD-0DD5561B66B0}" destId="{7FC3C6E7-80A0-4DFF-BC0B-120636A965AB}" srcOrd="0" destOrd="0" presId="urn:microsoft.com/office/officeart/2005/8/layout/hierarchy3"/>
    <dgm:cxn modelId="{082B851C-31D9-4EF5-9111-0E0F2646C4F2}" type="presParOf" srcId="{D7195E9D-2151-4EB9-8DFD-0DD5561B66B0}" destId="{EBE439CA-B897-4F1C-831A-18247AF67F6C}" srcOrd="1" destOrd="0" presId="urn:microsoft.com/office/officeart/2005/8/layout/hierarchy3"/>
    <dgm:cxn modelId="{747D5CEB-6B57-4F05-A468-29AEB9D5304B}" type="presParOf" srcId="{C7FBBCD8-E01A-431C-908E-4942AFE94440}" destId="{F0EEC230-7427-47C6-8F89-B71A8CA6B970}" srcOrd="1" destOrd="0" presId="urn:microsoft.com/office/officeart/2005/8/layout/hierarchy3"/>
    <dgm:cxn modelId="{9FDE8791-01E5-446B-93B4-E34478017DE0}" type="presParOf" srcId="{F0EEC230-7427-47C6-8F89-B71A8CA6B970}" destId="{1BBE10FE-E1DD-4813-A69C-E8DCA77A8505}" srcOrd="0" destOrd="0" presId="urn:microsoft.com/office/officeart/2005/8/layout/hierarchy3"/>
    <dgm:cxn modelId="{6843CA78-2E59-4631-B4F2-A24DE83D6EB6}" type="presParOf" srcId="{F0EEC230-7427-47C6-8F89-B71A8CA6B970}" destId="{807C3793-CAB9-4C36-80E4-95E5EF93D145}"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C86A93-6ACC-4DD2-BD7E-031767CCDD48}" type="doc">
      <dgm:prSet loTypeId="urn:microsoft.com/office/officeart/2005/8/layout/hProcess11" loCatId="process" qsTypeId="urn:microsoft.com/office/officeart/2005/8/quickstyle/simple1" qsCatId="simple" csTypeId="urn:microsoft.com/office/officeart/2005/8/colors/accent1_2" csCatId="accent1" phldr="1"/>
      <dgm:spPr/>
    </dgm:pt>
    <dgm:pt modelId="{CD11648A-05D8-48B4-9CA6-B077479FC252}">
      <dgm:prSet phldrT="[Text]"/>
      <dgm:spPr/>
      <dgm:t>
        <a:bodyPr/>
        <a:lstStyle/>
        <a:p>
          <a:r>
            <a:rPr lang="en-US" dirty="0"/>
            <a:t>Classic GENESYS Needs Assessment Data (ARM, ASCC and hydro generation) for testing</a:t>
          </a:r>
        </a:p>
      </dgm:t>
    </dgm:pt>
    <dgm:pt modelId="{5CC10838-9343-401F-91AD-FADA81CB702A}" type="parTrans" cxnId="{5F330ABF-D315-4B6A-BF12-713AE4303978}">
      <dgm:prSet/>
      <dgm:spPr/>
      <dgm:t>
        <a:bodyPr/>
        <a:lstStyle/>
        <a:p>
          <a:endParaRPr lang="en-US"/>
        </a:p>
      </dgm:t>
    </dgm:pt>
    <dgm:pt modelId="{56757870-48D7-4F74-B633-7C9C767EACB1}" type="sibTrans" cxnId="{5F330ABF-D315-4B6A-BF12-713AE4303978}">
      <dgm:prSet/>
      <dgm:spPr/>
      <dgm:t>
        <a:bodyPr/>
        <a:lstStyle/>
        <a:p>
          <a:endParaRPr lang="en-US"/>
        </a:p>
      </dgm:t>
    </dgm:pt>
    <dgm:pt modelId="{D2E38798-9DE9-4F67-AD21-623DCE6ABE3F}">
      <dgm:prSet phldrT="[Text]"/>
      <dgm:spPr/>
      <dgm:t>
        <a:bodyPr/>
        <a:lstStyle/>
        <a:p>
          <a:r>
            <a:rPr lang="en-US" dirty="0"/>
            <a:t>Studies in Redeveloped GENESYS to derive Adequacy Reserve Margins (ARM) and hydro Generation</a:t>
          </a:r>
        </a:p>
      </dgm:t>
    </dgm:pt>
    <dgm:pt modelId="{7F7CF226-4DAC-4E00-A9E5-D3CE551138DC}" type="parTrans" cxnId="{EE39B81E-E9EE-4359-8D1B-F2DC732A6D93}">
      <dgm:prSet/>
      <dgm:spPr/>
      <dgm:t>
        <a:bodyPr/>
        <a:lstStyle/>
        <a:p>
          <a:endParaRPr lang="en-US"/>
        </a:p>
      </dgm:t>
    </dgm:pt>
    <dgm:pt modelId="{F5C05576-5F6F-49E5-B1AD-F15F6DE4B517}" type="sibTrans" cxnId="{EE39B81E-E9EE-4359-8D1B-F2DC732A6D93}">
      <dgm:prSet/>
      <dgm:spPr/>
      <dgm:t>
        <a:bodyPr/>
        <a:lstStyle/>
        <a:p>
          <a:endParaRPr lang="en-US"/>
        </a:p>
      </dgm:t>
    </dgm:pt>
    <dgm:pt modelId="{581AB93A-C30D-4AB9-8BD2-3361A8B322DD}">
      <dgm:prSet phldrT="[Text]"/>
      <dgm:spPr/>
      <dgm:t>
        <a:bodyPr/>
        <a:lstStyle/>
        <a:p>
          <a:r>
            <a:rPr lang="en-US" dirty="0"/>
            <a:t>Studies in Redeveloped GENESYS to derive Associated System Capacity Contribution (ASCC)</a:t>
          </a:r>
        </a:p>
      </dgm:t>
    </dgm:pt>
    <dgm:pt modelId="{1DA0DB5F-76D8-47F3-A53C-907ABE89A820}" type="parTrans" cxnId="{52388D0C-7F4F-4270-A929-F8448FC51ACA}">
      <dgm:prSet/>
      <dgm:spPr/>
      <dgm:t>
        <a:bodyPr/>
        <a:lstStyle/>
        <a:p>
          <a:endParaRPr lang="en-US"/>
        </a:p>
      </dgm:t>
    </dgm:pt>
    <dgm:pt modelId="{0612514D-95CE-4478-98B1-99F4893CF880}" type="sibTrans" cxnId="{52388D0C-7F4F-4270-A929-F8448FC51ACA}">
      <dgm:prSet/>
      <dgm:spPr/>
      <dgm:t>
        <a:bodyPr/>
        <a:lstStyle/>
        <a:p>
          <a:endParaRPr lang="en-US"/>
        </a:p>
      </dgm:t>
    </dgm:pt>
    <dgm:pt modelId="{B5BF57B4-153A-49C2-8E7A-02E50E0F97F5}">
      <dgm:prSet phldrT="[Text]"/>
      <dgm:spPr/>
      <dgm:t>
        <a:bodyPr/>
        <a:lstStyle/>
        <a:p>
          <a:r>
            <a:rPr lang="en-US" dirty="0"/>
            <a:t>Check Resource Strategy</a:t>
          </a:r>
        </a:p>
      </dgm:t>
    </dgm:pt>
    <dgm:pt modelId="{942B74E4-0BB4-40AD-BA72-8D57D88C6A07}" type="parTrans" cxnId="{4F9A12ED-A8DF-4840-A712-B1189860046C}">
      <dgm:prSet/>
      <dgm:spPr/>
      <dgm:t>
        <a:bodyPr/>
        <a:lstStyle/>
        <a:p>
          <a:endParaRPr lang="en-US"/>
        </a:p>
      </dgm:t>
    </dgm:pt>
    <dgm:pt modelId="{AEA1F652-F230-4F6A-8629-A45242918A5A}" type="sibTrans" cxnId="{4F9A12ED-A8DF-4840-A712-B1189860046C}">
      <dgm:prSet/>
      <dgm:spPr/>
      <dgm:t>
        <a:bodyPr/>
        <a:lstStyle/>
        <a:p>
          <a:endParaRPr lang="en-US"/>
        </a:p>
      </dgm:t>
    </dgm:pt>
    <dgm:pt modelId="{0A4657E5-B4FF-462E-B3FE-B9580C3064DB}" type="pres">
      <dgm:prSet presAssocID="{82C86A93-6ACC-4DD2-BD7E-031767CCDD48}" presName="Name0" presStyleCnt="0">
        <dgm:presLayoutVars>
          <dgm:dir/>
          <dgm:resizeHandles val="exact"/>
        </dgm:presLayoutVars>
      </dgm:prSet>
      <dgm:spPr/>
    </dgm:pt>
    <dgm:pt modelId="{5330C8F0-0E05-412C-A601-A62384EB78B9}" type="pres">
      <dgm:prSet presAssocID="{82C86A93-6ACC-4DD2-BD7E-031767CCDD48}" presName="arrow" presStyleLbl="bgShp" presStyleIdx="0" presStyleCnt="1"/>
      <dgm:spPr/>
    </dgm:pt>
    <dgm:pt modelId="{94E7F6DC-14DC-4356-8CED-D1F6ECEA1C64}" type="pres">
      <dgm:prSet presAssocID="{82C86A93-6ACC-4DD2-BD7E-031767CCDD48}" presName="points" presStyleCnt="0"/>
      <dgm:spPr/>
    </dgm:pt>
    <dgm:pt modelId="{5C723C0C-10E0-43A6-BD6C-3B9ABE880EE7}" type="pres">
      <dgm:prSet presAssocID="{CD11648A-05D8-48B4-9CA6-B077479FC252}" presName="compositeA" presStyleCnt="0"/>
      <dgm:spPr/>
    </dgm:pt>
    <dgm:pt modelId="{5333D81C-1497-4DBE-AB60-8BA7AD650F4B}" type="pres">
      <dgm:prSet presAssocID="{CD11648A-05D8-48B4-9CA6-B077479FC252}" presName="textA" presStyleLbl="revTx" presStyleIdx="0" presStyleCnt="4">
        <dgm:presLayoutVars>
          <dgm:bulletEnabled val="1"/>
        </dgm:presLayoutVars>
      </dgm:prSet>
      <dgm:spPr/>
    </dgm:pt>
    <dgm:pt modelId="{BE6122DC-18F9-4B24-8F91-FF73A75A70EF}" type="pres">
      <dgm:prSet presAssocID="{CD11648A-05D8-48B4-9CA6-B077479FC252}" presName="circleA" presStyleLbl="node1" presStyleIdx="0" presStyleCnt="4"/>
      <dgm:spPr>
        <a:solidFill>
          <a:srgbClr val="00B050"/>
        </a:solidFill>
        <a:ln>
          <a:solidFill>
            <a:srgbClr val="00B050"/>
          </a:solidFill>
        </a:ln>
      </dgm:spPr>
    </dgm:pt>
    <dgm:pt modelId="{B2D9706B-C07B-44A4-BE85-F638B34CA8DB}" type="pres">
      <dgm:prSet presAssocID="{CD11648A-05D8-48B4-9CA6-B077479FC252}" presName="spaceA" presStyleCnt="0"/>
      <dgm:spPr/>
    </dgm:pt>
    <dgm:pt modelId="{D3AE5F5A-832E-47D4-9C92-566509665BA3}" type="pres">
      <dgm:prSet presAssocID="{56757870-48D7-4F74-B633-7C9C767EACB1}" presName="space" presStyleCnt="0"/>
      <dgm:spPr/>
    </dgm:pt>
    <dgm:pt modelId="{39552860-3590-4494-B9F1-6C64085E65F7}" type="pres">
      <dgm:prSet presAssocID="{D2E38798-9DE9-4F67-AD21-623DCE6ABE3F}" presName="compositeB" presStyleCnt="0"/>
      <dgm:spPr/>
    </dgm:pt>
    <dgm:pt modelId="{AAEE3026-2EA2-4D98-BF56-4B9F5A1872E3}" type="pres">
      <dgm:prSet presAssocID="{D2E38798-9DE9-4F67-AD21-623DCE6ABE3F}" presName="textB" presStyleLbl="revTx" presStyleIdx="1" presStyleCnt="4">
        <dgm:presLayoutVars>
          <dgm:bulletEnabled val="1"/>
        </dgm:presLayoutVars>
      </dgm:prSet>
      <dgm:spPr/>
    </dgm:pt>
    <dgm:pt modelId="{94685886-EBB4-41CD-857B-30861F39DDAD}" type="pres">
      <dgm:prSet presAssocID="{D2E38798-9DE9-4F67-AD21-623DCE6ABE3F}" presName="circleB" presStyleLbl="node1" presStyleIdx="1" presStyleCnt="4">
        <dgm:style>
          <a:lnRef idx="0">
            <a:scrgbClr r="0" g="0" b="0"/>
          </a:lnRef>
          <a:fillRef idx="0">
            <a:scrgbClr r="0" g="0" b="0"/>
          </a:fillRef>
          <a:effectRef idx="0">
            <a:scrgbClr r="0" g="0" b="0"/>
          </a:effectRef>
          <a:fontRef idx="minor">
            <a:schemeClr val="accent1"/>
          </a:fontRef>
        </dgm:style>
      </dgm:prSet>
      <dgm:spPr>
        <a:pattFill prst="wdUpDiag">
          <a:fgClr>
            <a:srgbClr val="FF0000"/>
          </a:fgClr>
          <a:bgClr>
            <a:srgbClr val="00B050"/>
          </a:bgClr>
        </a:pattFill>
        <a:ln w="9525" cap="flat" cmpd="sng" algn="ctr">
          <a:solidFill>
            <a:schemeClr val="accent1"/>
          </a:solidFill>
          <a:prstDash val="solid"/>
          <a:round/>
          <a:headEnd type="none" w="med" len="med"/>
          <a:tailEnd type="none" w="med" len="med"/>
        </a:ln>
      </dgm:spPr>
    </dgm:pt>
    <dgm:pt modelId="{D873139C-8F2A-4BF0-96EC-99B409DCA9B8}" type="pres">
      <dgm:prSet presAssocID="{D2E38798-9DE9-4F67-AD21-623DCE6ABE3F}" presName="spaceB" presStyleCnt="0"/>
      <dgm:spPr/>
    </dgm:pt>
    <dgm:pt modelId="{893788FF-FF50-4644-BC71-B731F70B0BAC}" type="pres">
      <dgm:prSet presAssocID="{F5C05576-5F6F-49E5-B1AD-F15F6DE4B517}" presName="space" presStyleCnt="0"/>
      <dgm:spPr/>
    </dgm:pt>
    <dgm:pt modelId="{870064A7-E5D6-418A-A0B7-FC44BE3A0627}" type="pres">
      <dgm:prSet presAssocID="{581AB93A-C30D-4AB9-8BD2-3361A8B322DD}" presName="compositeA" presStyleCnt="0"/>
      <dgm:spPr/>
    </dgm:pt>
    <dgm:pt modelId="{7A8FCE73-C0CA-4C92-ABB1-0184D2956A7F}" type="pres">
      <dgm:prSet presAssocID="{581AB93A-C30D-4AB9-8BD2-3361A8B322DD}" presName="textA" presStyleLbl="revTx" presStyleIdx="2" presStyleCnt="4">
        <dgm:presLayoutVars>
          <dgm:bulletEnabled val="1"/>
        </dgm:presLayoutVars>
      </dgm:prSet>
      <dgm:spPr/>
    </dgm:pt>
    <dgm:pt modelId="{25EB1E1C-24ED-4557-90C4-6AFCDC285E84}" type="pres">
      <dgm:prSet presAssocID="{581AB93A-C30D-4AB9-8BD2-3361A8B322DD}" presName="circleA" presStyleLbl="node1" presStyleIdx="2" presStyleCnt="4"/>
      <dgm:spPr>
        <a:solidFill>
          <a:schemeClr val="accent5"/>
        </a:solidFill>
      </dgm:spPr>
    </dgm:pt>
    <dgm:pt modelId="{8ED2F08C-3CDA-4264-BB7D-270AC8ED05FF}" type="pres">
      <dgm:prSet presAssocID="{581AB93A-C30D-4AB9-8BD2-3361A8B322DD}" presName="spaceA" presStyleCnt="0"/>
      <dgm:spPr/>
    </dgm:pt>
    <dgm:pt modelId="{C4E0A5A4-BA9D-4DF8-A490-35DBB3327846}" type="pres">
      <dgm:prSet presAssocID="{0612514D-95CE-4478-98B1-99F4893CF880}" presName="space" presStyleCnt="0"/>
      <dgm:spPr/>
    </dgm:pt>
    <dgm:pt modelId="{1F72400E-484F-4372-9B53-072813A0447C}" type="pres">
      <dgm:prSet presAssocID="{B5BF57B4-153A-49C2-8E7A-02E50E0F97F5}" presName="compositeB" presStyleCnt="0"/>
      <dgm:spPr/>
    </dgm:pt>
    <dgm:pt modelId="{5AC66392-DC57-4525-9BC5-C2FA4C6E7CD2}" type="pres">
      <dgm:prSet presAssocID="{B5BF57B4-153A-49C2-8E7A-02E50E0F97F5}" presName="textB" presStyleLbl="revTx" presStyleIdx="3" presStyleCnt="4">
        <dgm:presLayoutVars>
          <dgm:bulletEnabled val="1"/>
        </dgm:presLayoutVars>
      </dgm:prSet>
      <dgm:spPr/>
    </dgm:pt>
    <dgm:pt modelId="{3BF0270C-0C28-4ACA-94D4-F93161B21E46}" type="pres">
      <dgm:prSet presAssocID="{B5BF57B4-153A-49C2-8E7A-02E50E0F97F5}" presName="circleB" presStyleLbl="node1" presStyleIdx="3" presStyleCnt="4"/>
      <dgm:spPr/>
    </dgm:pt>
    <dgm:pt modelId="{54C4C8AB-C28B-45CA-B383-AAF107D426BD}" type="pres">
      <dgm:prSet presAssocID="{B5BF57B4-153A-49C2-8E7A-02E50E0F97F5}" presName="spaceB" presStyleCnt="0"/>
      <dgm:spPr/>
    </dgm:pt>
  </dgm:ptLst>
  <dgm:cxnLst>
    <dgm:cxn modelId="{6367B901-B07F-4131-86A4-ADBD7E1F578E}" type="presOf" srcId="{581AB93A-C30D-4AB9-8BD2-3361A8B322DD}" destId="{7A8FCE73-C0CA-4C92-ABB1-0184D2956A7F}" srcOrd="0" destOrd="0" presId="urn:microsoft.com/office/officeart/2005/8/layout/hProcess11"/>
    <dgm:cxn modelId="{52388D0C-7F4F-4270-A929-F8448FC51ACA}" srcId="{82C86A93-6ACC-4DD2-BD7E-031767CCDD48}" destId="{581AB93A-C30D-4AB9-8BD2-3361A8B322DD}" srcOrd="2" destOrd="0" parTransId="{1DA0DB5F-76D8-47F3-A53C-907ABE89A820}" sibTransId="{0612514D-95CE-4478-98B1-99F4893CF880}"/>
    <dgm:cxn modelId="{78CA1811-A886-40CE-BAE4-50E459138124}" type="presOf" srcId="{82C86A93-6ACC-4DD2-BD7E-031767CCDD48}" destId="{0A4657E5-B4FF-462E-B3FE-B9580C3064DB}" srcOrd="0" destOrd="0" presId="urn:microsoft.com/office/officeart/2005/8/layout/hProcess11"/>
    <dgm:cxn modelId="{EE39B81E-E9EE-4359-8D1B-F2DC732A6D93}" srcId="{82C86A93-6ACC-4DD2-BD7E-031767CCDD48}" destId="{D2E38798-9DE9-4F67-AD21-623DCE6ABE3F}" srcOrd="1" destOrd="0" parTransId="{7F7CF226-4DAC-4E00-A9E5-D3CE551138DC}" sibTransId="{F5C05576-5F6F-49E5-B1AD-F15F6DE4B517}"/>
    <dgm:cxn modelId="{FE69EB5C-8763-4E06-BC50-74B2B78CE92B}" type="presOf" srcId="{D2E38798-9DE9-4F67-AD21-623DCE6ABE3F}" destId="{AAEE3026-2EA2-4D98-BF56-4B9F5A1872E3}" srcOrd="0" destOrd="0" presId="urn:microsoft.com/office/officeart/2005/8/layout/hProcess11"/>
    <dgm:cxn modelId="{79F0419D-F998-424C-ADEF-05CE6C447118}" type="presOf" srcId="{B5BF57B4-153A-49C2-8E7A-02E50E0F97F5}" destId="{5AC66392-DC57-4525-9BC5-C2FA4C6E7CD2}" srcOrd="0" destOrd="0" presId="urn:microsoft.com/office/officeart/2005/8/layout/hProcess11"/>
    <dgm:cxn modelId="{5F330ABF-D315-4B6A-BF12-713AE4303978}" srcId="{82C86A93-6ACC-4DD2-BD7E-031767CCDD48}" destId="{CD11648A-05D8-48B4-9CA6-B077479FC252}" srcOrd="0" destOrd="0" parTransId="{5CC10838-9343-401F-91AD-FADA81CB702A}" sibTransId="{56757870-48D7-4F74-B633-7C9C767EACB1}"/>
    <dgm:cxn modelId="{C41873DB-675D-4F47-BC08-EEFA6985CA92}" type="presOf" srcId="{CD11648A-05D8-48B4-9CA6-B077479FC252}" destId="{5333D81C-1497-4DBE-AB60-8BA7AD650F4B}" srcOrd="0" destOrd="0" presId="urn:microsoft.com/office/officeart/2005/8/layout/hProcess11"/>
    <dgm:cxn modelId="{4F9A12ED-A8DF-4840-A712-B1189860046C}" srcId="{82C86A93-6ACC-4DD2-BD7E-031767CCDD48}" destId="{B5BF57B4-153A-49C2-8E7A-02E50E0F97F5}" srcOrd="3" destOrd="0" parTransId="{942B74E4-0BB4-40AD-BA72-8D57D88C6A07}" sibTransId="{AEA1F652-F230-4F6A-8629-A45242918A5A}"/>
    <dgm:cxn modelId="{A1D35F5C-F049-477C-87CB-CC3B788E879D}" type="presParOf" srcId="{0A4657E5-B4FF-462E-B3FE-B9580C3064DB}" destId="{5330C8F0-0E05-412C-A601-A62384EB78B9}" srcOrd="0" destOrd="0" presId="urn:microsoft.com/office/officeart/2005/8/layout/hProcess11"/>
    <dgm:cxn modelId="{06D2BE22-F170-4C6A-B368-5C153CEF3C1C}" type="presParOf" srcId="{0A4657E5-B4FF-462E-B3FE-B9580C3064DB}" destId="{94E7F6DC-14DC-4356-8CED-D1F6ECEA1C64}" srcOrd="1" destOrd="0" presId="urn:microsoft.com/office/officeart/2005/8/layout/hProcess11"/>
    <dgm:cxn modelId="{B8D3B6C9-4D77-4193-B218-E8E4F24703D7}" type="presParOf" srcId="{94E7F6DC-14DC-4356-8CED-D1F6ECEA1C64}" destId="{5C723C0C-10E0-43A6-BD6C-3B9ABE880EE7}" srcOrd="0" destOrd="0" presId="urn:microsoft.com/office/officeart/2005/8/layout/hProcess11"/>
    <dgm:cxn modelId="{91FD821A-22EA-42A5-B9AE-F911C82AB5A1}" type="presParOf" srcId="{5C723C0C-10E0-43A6-BD6C-3B9ABE880EE7}" destId="{5333D81C-1497-4DBE-AB60-8BA7AD650F4B}" srcOrd="0" destOrd="0" presId="urn:microsoft.com/office/officeart/2005/8/layout/hProcess11"/>
    <dgm:cxn modelId="{EAEB842D-A127-4903-96B5-B538314CE32E}" type="presParOf" srcId="{5C723C0C-10E0-43A6-BD6C-3B9ABE880EE7}" destId="{BE6122DC-18F9-4B24-8F91-FF73A75A70EF}" srcOrd="1" destOrd="0" presId="urn:microsoft.com/office/officeart/2005/8/layout/hProcess11"/>
    <dgm:cxn modelId="{A2163132-C5B8-4ED1-B22F-E8AFDA52C377}" type="presParOf" srcId="{5C723C0C-10E0-43A6-BD6C-3B9ABE880EE7}" destId="{B2D9706B-C07B-44A4-BE85-F638B34CA8DB}" srcOrd="2" destOrd="0" presId="urn:microsoft.com/office/officeart/2005/8/layout/hProcess11"/>
    <dgm:cxn modelId="{BB4002B8-CC4C-4C1D-BDBC-F6068C3BB19F}" type="presParOf" srcId="{94E7F6DC-14DC-4356-8CED-D1F6ECEA1C64}" destId="{D3AE5F5A-832E-47D4-9C92-566509665BA3}" srcOrd="1" destOrd="0" presId="urn:microsoft.com/office/officeart/2005/8/layout/hProcess11"/>
    <dgm:cxn modelId="{65E9F009-5018-41A6-BF70-3721A5445F79}" type="presParOf" srcId="{94E7F6DC-14DC-4356-8CED-D1F6ECEA1C64}" destId="{39552860-3590-4494-B9F1-6C64085E65F7}" srcOrd="2" destOrd="0" presId="urn:microsoft.com/office/officeart/2005/8/layout/hProcess11"/>
    <dgm:cxn modelId="{3082F66D-8FA7-4632-A6A5-8C29673B7759}" type="presParOf" srcId="{39552860-3590-4494-B9F1-6C64085E65F7}" destId="{AAEE3026-2EA2-4D98-BF56-4B9F5A1872E3}" srcOrd="0" destOrd="0" presId="urn:microsoft.com/office/officeart/2005/8/layout/hProcess11"/>
    <dgm:cxn modelId="{2FC5C18F-276B-4D57-8EAC-B219D8BEC303}" type="presParOf" srcId="{39552860-3590-4494-B9F1-6C64085E65F7}" destId="{94685886-EBB4-41CD-857B-30861F39DDAD}" srcOrd="1" destOrd="0" presId="urn:microsoft.com/office/officeart/2005/8/layout/hProcess11"/>
    <dgm:cxn modelId="{1EB46D9E-2E34-427F-A155-611F35956B5C}" type="presParOf" srcId="{39552860-3590-4494-B9F1-6C64085E65F7}" destId="{D873139C-8F2A-4BF0-96EC-99B409DCA9B8}" srcOrd="2" destOrd="0" presId="urn:microsoft.com/office/officeart/2005/8/layout/hProcess11"/>
    <dgm:cxn modelId="{BA68AFAB-7D2D-4537-BA7C-DFBC174E14C1}" type="presParOf" srcId="{94E7F6DC-14DC-4356-8CED-D1F6ECEA1C64}" destId="{893788FF-FF50-4644-BC71-B731F70B0BAC}" srcOrd="3" destOrd="0" presId="urn:microsoft.com/office/officeart/2005/8/layout/hProcess11"/>
    <dgm:cxn modelId="{419ED282-460C-4D29-BA9F-311FB6ECDBE3}" type="presParOf" srcId="{94E7F6DC-14DC-4356-8CED-D1F6ECEA1C64}" destId="{870064A7-E5D6-418A-A0B7-FC44BE3A0627}" srcOrd="4" destOrd="0" presId="urn:microsoft.com/office/officeart/2005/8/layout/hProcess11"/>
    <dgm:cxn modelId="{4EA1E550-1A08-43BD-B441-4EF7E5683841}" type="presParOf" srcId="{870064A7-E5D6-418A-A0B7-FC44BE3A0627}" destId="{7A8FCE73-C0CA-4C92-ABB1-0184D2956A7F}" srcOrd="0" destOrd="0" presId="urn:microsoft.com/office/officeart/2005/8/layout/hProcess11"/>
    <dgm:cxn modelId="{CAD85E9B-F738-4FAF-A208-A0262552595D}" type="presParOf" srcId="{870064A7-E5D6-418A-A0B7-FC44BE3A0627}" destId="{25EB1E1C-24ED-4557-90C4-6AFCDC285E84}" srcOrd="1" destOrd="0" presId="urn:microsoft.com/office/officeart/2005/8/layout/hProcess11"/>
    <dgm:cxn modelId="{27B67C6F-BDBE-4041-B687-9A7FC8C671E1}" type="presParOf" srcId="{870064A7-E5D6-418A-A0B7-FC44BE3A0627}" destId="{8ED2F08C-3CDA-4264-BB7D-270AC8ED05FF}" srcOrd="2" destOrd="0" presId="urn:microsoft.com/office/officeart/2005/8/layout/hProcess11"/>
    <dgm:cxn modelId="{2570194D-A4DA-4B70-83B5-B5CC42EA0821}" type="presParOf" srcId="{94E7F6DC-14DC-4356-8CED-D1F6ECEA1C64}" destId="{C4E0A5A4-BA9D-4DF8-A490-35DBB3327846}" srcOrd="5" destOrd="0" presId="urn:microsoft.com/office/officeart/2005/8/layout/hProcess11"/>
    <dgm:cxn modelId="{379872C1-CD32-4744-AFEF-1E16C3CFA9A3}" type="presParOf" srcId="{94E7F6DC-14DC-4356-8CED-D1F6ECEA1C64}" destId="{1F72400E-484F-4372-9B53-072813A0447C}" srcOrd="6" destOrd="0" presId="urn:microsoft.com/office/officeart/2005/8/layout/hProcess11"/>
    <dgm:cxn modelId="{8FBCB0CD-0824-4AF0-A0AE-1F18000AA79F}" type="presParOf" srcId="{1F72400E-484F-4372-9B53-072813A0447C}" destId="{5AC66392-DC57-4525-9BC5-C2FA4C6E7CD2}" srcOrd="0" destOrd="0" presId="urn:microsoft.com/office/officeart/2005/8/layout/hProcess11"/>
    <dgm:cxn modelId="{40D26D0E-5E9F-41F9-A829-7994D62DC42C}" type="presParOf" srcId="{1F72400E-484F-4372-9B53-072813A0447C}" destId="{3BF0270C-0C28-4ACA-94D4-F93161B21E46}" srcOrd="1" destOrd="0" presId="urn:microsoft.com/office/officeart/2005/8/layout/hProcess11"/>
    <dgm:cxn modelId="{F45DCB2B-C408-4C45-BC99-9AAAD527ABE8}" type="presParOf" srcId="{1F72400E-484F-4372-9B53-072813A0447C}" destId="{54C4C8AB-C28B-45CA-B383-AAF107D426BD}"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E9F3F2-6148-4816-AB14-E0880B467F46}">
      <dsp:nvSpPr>
        <dsp:cNvPr id="0" name=""/>
        <dsp:cNvSpPr/>
      </dsp:nvSpPr>
      <dsp:spPr>
        <a:xfrm>
          <a:off x="962" y="204475"/>
          <a:ext cx="2252792" cy="112639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Increase fuel flexibility of eastside gas units (existing and new)</a:t>
          </a:r>
        </a:p>
      </dsp:txBody>
      <dsp:txXfrm>
        <a:off x="33953" y="237466"/>
        <a:ext cx="2186810" cy="1060414"/>
      </dsp:txXfrm>
    </dsp:sp>
    <dsp:sp modelId="{88E51BEA-6BCF-4EF7-AE1B-D0E286640751}">
      <dsp:nvSpPr>
        <dsp:cNvPr id="0" name=""/>
        <dsp:cNvSpPr/>
      </dsp:nvSpPr>
      <dsp:spPr>
        <a:xfrm>
          <a:off x="226242" y="1330871"/>
          <a:ext cx="225279" cy="844797"/>
        </a:xfrm>
        <a:custGeom>
          <a:avLst/>
          <a:gdLst/>
          <a:ahLst/>
          <a:cxnLst/>
          <a:rect l="0" t="0" r="0" b="0"/>
          <a:pathLst>
            <a:path>
              <a:moveTo>
                <a:pt x="0" y="0"/>
              </a:moveTo>
              <a:lnTo>
                <a:pt x="0" y="844797"/>
              </a:lnTo>
              <a:lnTo>
                <a:pt x="225279" y="84479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3899F8-F0FA-46B3-BD2F-1CC92EA1C11C}">
      <dsp:nvSpPr>
        <dsp:cNvPr id="0" name=""/>
        <dsp:cNvSpPr/>
      </dsp:nvSpPr>
      <dsp:spPr>
        <a:xfrm>
          <a:off x="451521" y="1612470"/>
          <a:ext cx="1802234" cy="112639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Change from ± 3% to ± 50% the daily nomination schedule for all units with access to eastside gas</a:t>
          </a:r>
        </a:p>
      </dsp:txBody>
      <dsp:txXfrm>
        <a:off x="484512" y="1645461"/>
        <a:ext cx="1736252" cy="1060414"/>
      </dsp:txXfrm>
    </dsp:sp>
    <dsp:sp modelId="{30BBE5A5-04F1-4340-B7D5-C9A5C735CFE5}">
      <dsp:nvSpPr>
        <dsp:cNvPr id="0" name=""/>
        <dsp:cNvSpPr/>
      </dsp:nvSpPr>
      <dsp:spPr>
        <a:xfrm>
          <a:off x="226242" y="1330871"/>
          <a:ext cx="225279" cy="2252792"/>
        </a:xfrm>
        <a:custGeom>
          <a:avLst/>
          <a:gdLst/>
          <a:ahLst/>
          <a:cxnLst/>
          <a:rect l="0" t="0" r="0" b="0"/>
          <a:pathLst>
            <a:path>
              <a:moveTo>
                <a:pt x="0" y="0"/>
              </a:moveTo>
              <a:lnTo>
                <a:pt x="0" y="2252792"/>
              </a:lnTo>
              <a:lnTo>
                <a:pt x="225279" y="225279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FD6EF9-8FAD-4EFA-B30A-BBDAACBEB605}">
      <dsp:nvSpPr>
        <dsp:cNvPr id="0" name=""/>
        <dsp:cNvSpPr/>
      </dsp:nvSpPr>
      <dsp:spPr>
        <a:xfrm>
          <a:off x="451521" y="3020466"/>
          <a:ext cx="1802234" cy="112639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193933"/>
              <a:satOff val="13390"/>
              <a:lumOff val="-57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50000"/>
                </a:schemeClr>
              </a:solidFill>
            </a:rPr>
            <a:t>Fix issue related to units with gas limitations inability to provide reserves.</a:t>
          </a:r>
        </a:p>
      </dsp:txBody>
      <dsp:txXfrm>
        <a:off x="484512" y="3053457"/>
        <a:ext cx="1736252" cy="1060414"/>
      </dsp:txXfrm>
    </dsp:sp>
    <dsp:sp modelId="{B856BA9C-9D67-473D-BF6F-5862D7BA83A6}">
      <dsp:nvSpPr>
        <dsp:cNvPr id="0" name=""/>
        <dsp:cNvSpPr/>
      </dsp:nvSpPr>
      <dsp:spPr>
        <a:xfrm>
          <a:off x="2816953" y="204475"/>
          <a:ext cx="2252792" cy="1126396"/>
        </a:xfrm>
        <a:prstGeom prst="roundRect">
          <a:avLst>
            <a:gd name="adj" fmla="val 10000"/>
          </a:avLst>
        </a:prstGeom>
        <a:solidFill>
          <a:schemeClr val="accent4">
            <a:hueOff val="2387866"/>
            <a:satOff val="26780"/>
            <a:lumOff val="-1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a:t>Work around transmission reservation issue for reserves held on remote resources to reduce forecast error related deficits</a:t>
          </a:r>
        </a:p>
      </dsp:txBody>
      <dsp:txXfrm>
        <a:off x="2849944" y="237466"/>
        <a:ext cx="2186810" cy="1060414"/>
      </dsp:txXfrm>
    </dsp:sp>
    <dsp:sp modelId="{51C13D57-2AF7-42AB-979E-02CC4799AE2A}">
      <dsp:nvSpPr>
        <dsp:cNvPr id="0" name=""/>
        <dsp:cNvSpPr/>
      </dsp:nvSpPr>
      <dsp:spPr>
        <a:xfrm>
          <a:off x="3042232" y="1330871"/>
          <a:ext cx="225279" cy="844797"/>
        </a:xfrm>
        <a:custGeom>
          <a:avLst/>
          <a:gdLst/>
          <a:ahLst/>
          <a:cxnLst/>
          <a:rect l="0" t="0" r="0" b="0"/>
          <a:pathLst>
            <a:path>
              <a:moveTo>
                <a:pt x="0" y="0"/>
              </a:moveTo>
              <a:lnTo>
                <a:pt x="0" y="844797"/>
              </a:lnTo>
              <a:lnTo>
                <a:pt x="225279" y="84479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6580BF-F96A-4742-9816-7D12CAADB358}">
      <dsp:nvSpPr>
        <dsp:cNvPr id="0" name=""/>
        <dsp:cNvSpPr/>
      </dsp:nvSpPr>
      <dsp:spPr>
        <a:xfrm>
          <a:off x="3267512" y="1612470"/>
          <a:ext cx="1802234" cy="112639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2387866"/>
              <a:satOff val="26780"/>
              <a:lumOff val="-1156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Let regional reserves to be the sum of the maximum balancing reserves held by each BA (maintain sufficiency)</a:t>
          </a:r>
        </a:p>
      </dsp:txBody>
      <dsp:txXfrm>
        <a:off x="3300503" y="1645461"/>
        <a:ext cx="1736252" cy="1060414"/>
      </dsp:txXfrm>
    </dsp:sp>
    <dsp:sp modelId="{5B80073E-46CD-401D-8AD4-595D1E23E6D4}">
      <dsp:nvSpPr>
        <dsp:cNvPr id="0" name=""/>
        <dsp:cNvSpPr/>
      </dsp:nvSpPr>
      <dsp:spPr>
        <a:xfrm>
          <a:off x="3042232" y="1330871"/>
          <a:ext cx="225279" cy="2252792"/>
        </a:xfrm>
        <a:custGeom>
          <a:avLst/>
          <a:gdLst/>
          <a:ahLst/>
          <a:cxnLst/>
          <a:rect l="0" t="0" r="0" b="0"/>
          <a:pathLst>
            <a:path>
              <a:moveTo>
                <a:pt x="0" y="0"/>
              </a:moveTo>
              <a:lnTo>
                <a:pt x="0" y="2252792"/>
              </a:lnTo>
              <a:lnTo>
                <a:pt x="225279" y="225279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68AD4D-85C6-4C21-8A17-1F2B907C0D88}">
      <dsp:nvSpPr>
        <dsp:cNvPr id="0" name=""/>
        <dsp:cNvSpPr/>
      </dsp:nvSpPr>
      <dsp:spPr>
        <a:xfrm>
          <a:off x="3267512" y="3020466"/>
          <a:ext cx="1802234" cy="112639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3581799"/>
              <a:satOff val="40169"/>
              <a:lumOff val="-17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Allow reserves to be shared within the region in the true up stage (allow for sharing of reserves</a:t>
          </a:r>
        </a:p>
      </dsp:txBody>
      <dsp:txXfrm>
        <a:off x="3300503" y="3053457"/>
        <a:ext cx="1736252" cy="1060414"/>
      </dsp:txXfrm>
    </dsp:sp>
    <dsp:sp modelId="{7FC3C6E7-80A0-4DFF-BC0B-120636A965AB}">
      <dsp:nvSpPr>
        <dsp:cNvPr id="0" name=""/>
        <dsp:cNvSpPr/>
      </dsp:nvSpPr>
      <dsp:spPr>
        <a:xfrm>
          <a:off x="5632944" y="204475"/>
          <a:ext cx="2252792" cy="1126396"/>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Reduce negative capacity contributions</a:t>
          </a:r>
        </a:p>
      </dsp:txBody>
      <dsp:txXfrm>
        <a:off x="5665935" y="237466"/>
        <a:ext cx="2186810" cy="1060414"/>
      </dsp:txXfrm>
    </dsp:sp>
    <dsp:sp modelId="{1BBE10FE-E1DD-4813-A69C-E8DCA77A8505}">
      <dsp:nvSpPr>
        <dsp:cNvPr id="0" name=""/>
        <dsp:cNvSpPr/>
      </dsp:nvSpPr>
      <dsp:spPr>
        <a:xfrm>
          <a:off x="5858223" y="1330871"/>
          <a:ext cx="225279" cy="844797"/>
        </a:xfrm>
        <a:custGeom>
          <a:avLst/>
          <a:gdLst/>
          <a:ahLst/>
          <a:cxnLst/>
          <a:rect l="0" t="0" r="0" b="0"/>
          <a:pathLst>
            <a:path>
              <a:moveTo>
                <a:pt x="0" y="0"/>
              </a:moveTo>
              <a:lnTo>
                <a:pt x="0" y="844797"/>
              </a:lnTo>
              <a:lnTo>
                <a:pt x="225279" y="84479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7C3793-CAB9-4C36-80E4-95E5EF93D145}">
      <dsp:nvSpPr>
        <dsp:cNvPr id="0" name=""/>
        <dsp:cNvSpPr/>
      </dsp:nvSpPr>
      <dsp:spPr>
        <a:xfrm>
          <a:off x="6083503" y="1612470"/>
          <a:ext cx="1802234" cy="112639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4775733"/>
              <a:satOff val="53559"/>
              <a:lumOff val="-231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Start with a less adequate system (maybe a different base year, maybe more retirements…)</a:t>
          </a:r>
        </a:p>
      </dsp:txBody>
      <dsp:txXfrm>
        <a:off x="6116494" y="1645461"/>
        <a:ext cx="1736252" cy="10604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0C8F0-0E05-412C-A601-A62384EB78B9}">
      <dsp:nvSpPr>
        <dsp:cNvPr id="0" name=""/>
        <dsp:cNvSpPr/>
      </dsp:nvSpPr>
      <dsp:spPr>
        <a:xfrm>
          <a:off x="0" y="1305401"/>
          <a:ext cx="7886700" cy="174053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33D81C-1497-4DBE-AB60-8BA7AD650F4B}">
      <dsp:nvSpPr>
        <dsp:cNvPr id="0" name=""/>
        <dsp:cNvSpPr/>
      </dsp:nvSpPr>
      <dsp:spPr>
        <a:xfrm>
          <a:off x="3552" y="0"/>
          <a:ext cx="1708656"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kern="1200" dirty="0"/>
            <a:t>Classic GENESYS Needs Assessment Data (ARM, ASCC and hydro generation) for testing</a:t>
          </a:r>
        </a:p>
      </dsp:txBody>
      <dsp:txXfrm>
        <a:off x="3552" y="0"/>
        <a:ext cx="1708656" cy="1740535"/>
      </dsp:txXfrm>
    </dsp:sp>
    <dsp:sp modelId="{BE6122DC-18F9-4B24-8F91-FF73A75A70EF}">
      <dsp:nvSpPr>
        <dsp:cNvPr id="0" name=""/>
        <dsp:cNvSpPr/>
      </dsp:nvSpPr>
      <dsp:spPr>
        <a:xfrm>
          <a:off x="640313" y="1958102"/>
          <a:ext cx="435133" cy="435133"/>
        </a:xfrm>
        <a:prstGeom prst="ellipse">
          <a:avLst/>
        </a:prstGeom>
        <a:solidFill>
          <a:srgbClr val="00B050"/>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EE3026-2EA2-4D98-BF56-4B9F5A1872E3}">
      <dsp:nvSpPr>
        <dsp:cNvPr id="0" name=""/>
        <dsp:cNvSpPr/>
      </dsp:nvSpPr>
      <dsp:spPr>
        <a:xfrm>
          <a:off x="1797641" y="2610802"/>
          <a:ext cx="1708656"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dirty="0"/>
            <a:t>Studies in Redeveloped GENESYS to derive Adequacy Reserve Margins (ARM) and hydro Generation</a:t>
          </a:r>
        </a:p>
      </dsp:txBody>
      <dsp:txXfrm>
        <a:off x="1797641" y="2610802"/>
        <a:ext cx="1708656" cy="1740535"/>
      </dsp:txXfrm>
    </dsp:sp>
    <dsp:sp modelId="{94685886-EBB4-41CD-857B-30861F39DDAD}">
      <dsp:nvSpPr>
        <dsp:cNvPr id="0" name=""/>
        <dsp:cNvSpPr/>
      </dsp:nvSpPr>
      <dsp:spPr>
        <a:xfrm>
          <a:off x="2434403" y="1958102"/>
          <a:ext cx="435133" cy="435133"/>
        </a:xfrm>
        <a:prstGeom prst="ellipse">
          <a:avLst/>
        </a:prstGeom>
        <a:pattFill prst="wdUpDiag">
          <a:fgClr>
            <a:srgbClr val="FF0000"/>
          </a:fgClr>
          <a:bgClr>
            <a:srgbClr val="00B050"/>
          </a:bgClr>
        </a:pattFill>
        <a:ln w="9525" cap="flat" cmpd="sng" algn="ctr">
          <a:solidFill>
            <a:schemeClr val="accent1"/>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1"/>
        </a:fontRef>
      </dsp:style>
    </dsp:sp>
    <dsp:sp modelId="{7A8FCE73-C0CA-4C92-ABB1-0184D2956A7F}">
      <dsp:nvSpPr>
        <dsp:cNvPr id="0" name=""/>
        <dsp:cNvSpPr/>
      </dsp:nvSpPr>
      <dsp:spPr>
        <a:xfrm>
          <a:off x="3591731" y="0"/>
          <a:ext cx="1708656"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kern="1200" dirty="0"/>
            <a:t>Studies in Redeveloped GENESYS to derive Associated System Capacity Contribution (ASCC)</a:t>
          </a:r>
        </a:p>
      </dsp:txBody>
      <dsp:txXfrm>
        <a:off x="3591731" y="0"/>
        <a:ext cx="1708656" cy="1740535"/>
      </dsp:txXfrm>
    </dsp:sp>
    <dsp:sp modelId="{25EB1E1C-24ED-4557-90C4-6AFCDC285E84}">
      <dsp:nvSpPr>
        <dsp:cNvPr id="0" name=""/>
        <dsp:cNvSpPr/>
      </dsp:nvSpPr>
      <dsp:spPr>
        <a:xfrm>
          <a:off x="4228492" y="1958102"/>
          <a:ext cx="435133" cy="435133"/>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C66392-DC57-4525-9BC5-C2FA4C6E7CD2}">
      <dsp:nvSpPr>
        <dsp:cNvPr id="0" name=""/>
        <dsp:cNvSpPr/>
      </dsp:nvSpPr>
      <dsp:spPr>
        <a:xfrm>
          <a:off x="5385820" y="2610802"/>
          <a:ext cx="1708656"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dirty="0"/>
            <a:t>Check Resource Strategy</a:t>
          </a:r>
        </a:p>
      </dsp:txBody>
      <dsp:txXfrm>
        <a:off x="5385820" y="2610802"/>
        <a:ext cx="1708656" cy="1740535"/>
      </dsp:txXfrm>
    </dsp:sp>
    <dsp:sp modelId="{3BF0270C-0C28-4ACA-94D4-F93161B21E46}">
      <dsp:nvSpPr>
        <dsp:cNvPr id="0" name=""/>
        <dsp:cNvSpPr/>
      </dsp:nvSpPr>
      <dsp:spPr>
        <a:xfrm>
          <a:off x="6022582"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4EA38-4798-4A87-875B-03623B9664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EB850DD-E09B-487F-B360-9E3DFD032E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153063-31EF-47FD-9996-E93D007F51CB}" type="datetimeFigureOut">
              <a:rPr lang="en-US" smtClean="0"/>
              <a:t>3/16/2021</a:t>
            </a:fld>
            <a:endParaRPr lang="en-US"/>
          </a:p>
        </p:txBody>
      </p:sp>
      <p:sp>
        <p:nvSpPr>
          <p:cNvPr id="4" name="Footer Placeholder 3">
            <a:extLst>
              <a:ext uri="{FF2B5EF4-FFF2-40B4-BE49-F238E27FC236}">
                <a16:creationId xmlns:a16="http://schemas.microsoft.com/office/drawing/2014/main" id="{DDD6AC49-FA45-47B8-B3CC-A816E53629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26CEE50-364E-4B91-906C-48DD6B3960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0A6ABD-EEEE-4D9A-8917-D5DEDAE12390}" type="slidenum">
              <a:rPr lang="en-US" smtClean="0"/>
              <a:t>‹#›</a:t>
            </a:fld>
            <a:endParaRPr lang="en-US"/>
          </a:p>
        </p:txBody>
      </p:sp>
    </p:spTree>
    <p:extLst>
      <p:ext uri="{BB962C8B-B14F-4D97-AF65-F5344CB8AC3E}">
        <p14:creationId xmlns:p14="http://schemas.microsoft.com/office/powerpoint/2010/main" val="18551627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4754C9-BC43-7B42-A9ED-0C359213595F}"/>
              </a:ext>
            </a:extLst>
          </p:cNvPr>
          <p:cNvSpPr/>
          <p:nvPr userDrawn="1"/>
        </p:nvSpPr>
        <p:spPr>
          <a:xfrm>
            <a:off x="217714" y="224971"/>
            <a:ext cx="8708572" cy="6408057"/>
          </a:xfrm>
          <a:prstGeom prst="rect">
            <a:avLst/>
          </a:prstGeom>
          <a:solidFill>
            <a:srgbClr val="F0E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FFFF"/>
              </a:solidFill>
              <a:effectLst/>
              <a:uLnTx/>
              <a:uFillTx/>
              <a:latin typeface="Trebuchet MS" panose="020B0603020202020204"/>
              <a:ea typeface="+mn-ea"/>
              <a:cs typeface="+mn-cs"/>
            </a:endParaRPr>
          </a:p>
        </p:txBody>
      </p:sp>
      <p:pic>
        <p:nvPicPr>
          <p:cNvPr id="8" name="Picture 7">
            <a:extLst>
              <a:ext uri="{FF2B5EF4-FFF2-40B4-BE49-F238E27FC236}">
                <a16:creationId xmlns:a16="http://schemas.microsoft.com/office/drawing/2014/main" id="{F441890B-9BB3-1540-8C25-A551DC09C09E}"/>
              </a:ext>
            </a:extLst>
          </p:cNvPr>
          <p:cNvPicPr>
            <a:picLocks noChangeAspect="1"/>
          </p:cNvPicPr>
          <p:nvPr userDrawn="1"/>
        </p:nvPicPr>
        <p:blipFill>
          <a:blip r:embed="rId2"/>
          <a:stretch>
            <a:fillRect/>
          </a:stretch>
        </p:blipFill>
        <p:spPr>
          <a:xfrm>
            <a:off x="698278" y="4792174"/>
            <a:ext cx="7767146" cy="1642831"/>
          </a:xfrm>
          <a:prstGeom prst="rect">
            <a:avLst/>
          </a:prstGeom>
        </p:spPr>
      </p:pic>
      <p:sp>
        <p:nvSpPr>
          <p:cNvPr id="2" name="Title 1"/>
          <p:cNvSpPr>
            <a:spLocks noGrp="1"/>
          </p:cNvSpPr>
          <p:nvPr>
            <p:ph type="title"/>
          </p:nvPr>
        </p:nvSpPr>
        <p:spPr>
          <a:xfrm>
            <a:off x="866783" y="769521"/>
            <a:ext cx="7886700" cy="2852737"/>
          </a:xfrm>
          <a:prstGeom prst="rect">
            <a:avLst/>
          </a:prstGeom>
        </p:spPr>
        <p:txBody>
          <a:bodyPr anchor="b">
            <a:normAutofit/>
          </a:bodyPr>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866783" y="3661435"/>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45827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lgn="ctr">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D9F6369C-1E1A-5F4F-9571-F7DE92ACFC41}"/>
              </a:ext>
            </a:extLst>
          </p:cNvPr>
          <p:cNvPicPr>
            <a:picLocks noChangeAspect="1"/>
          </p:cNvPicPr>
          <p:nvPr userDrawn="1"/>
        </p:nvPicPr>
        <p:blipFill>
          <a:blip r:embed="rId2"/>
          <a:stretch>
            <a:fillRect/>
          </a:stretch>
        </p:blipFill>
        <p:spPr>
          <a:xfrm>
            <a:off x="52550" y="5302327"/>
            <a:ext cx="8965324" cy="1732225"/>
          </a:xfrm>
          <a:prstGeom prst="rect">
            <a:avLst/>
          </a:prstGeom>
        </p:spPr>
      </p:pic>
      <p:sp>
        <p:nvSpPr>
          <p:cNvPr id="13" name="Slide Number Placeholder 5">
            <a:extLst>
              <a:ext uri="{FF2B5EF4-FFF2-40B4-BE49-F238E27FC236}">
                <a16:creationId xmlns:a16="http://schemas.microsoft.com/office/drawing/2014/main" id="{CAE5CDE4-3703-CA43-AB0B-3F8D91F8D29E}"/>
              </a:ext>
            </a:extLst>
          </p:cNvPr>
          <p:cNvSpPr>
            <a:spLocks noGrp="1"/>
          </p:cNvSpPr>
          <p:nvPr>
            <p:ph type="sldNum" sz="quarter" idx="4"/>
          </p:nvPr>
        </p:nvSpPr>
        <p:spPr>
          <a:xfrm>
            <a:off x="4370832" y="6327648"/>
            <a:ext cx="528637"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54958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Pastel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DBFAFB-B40F-8744-8591-E88EF61C4F0B}"/>
              </a:ext>
            </a:extLst>
          </p:cNvPr>
          <p:cNvPicPr>
            <a:picLocks noChangeAspect="1"/>
          </p:cNvPicPr>
          <p:nvPr userDrawn="1"/>
        </p:nvPicPr>
        <p:blipFill>
          <a:blip r:embed="rId2"/>
          <a:stretch>
            <a:fillRect/>
          </a:stretch>
        </p:blipFill>
        <p:spPr>
          <a:xfrm>
            <a:off x="154056" y="89452"/>
            <a:ext cx="8825948" cy="6619461"/>
          </a:xfrm>
          <a:prstGeom prst="rect">
            <a:avLst/>
          </a:prstGeom>
        </p:spPr>
      </p:pic>
      <p:sp>
        <p:nvSpPr>
          <p:cNvPr id="13" name="Title 1">
            <a:extLst>
              <a:ext uri="{FF2B5EF4-FFF2-40B4-BE49-F238E27FC236}">
                <a16:creationId xmlns:a16="http://schemas.microsoft.com/office/drawing/2014/main" id="{4E26FB22-2924-1D40-BE54-2F74808996DB}"/>
              </a:ext>
            </a:extLst>
          </p:cNvPr>
          <p:cNvSpPr>
            <a:spLocks noGrp="1"/>
          </p:cNvSpPr>
          <p:nvPr>
            <p:ph type="title"/>
          </p:nvPr>
        </p:nvSpPr>
        <p:spPr>
          <a:xfrm>
            <a:off x="623888" y="2738718"/>
            <a:ext cx="6780764" cy="2852737"/>
          </a:xfrm>
          <a:prstGeom prst="rect">
            <a:avLst/>
          </a:prstGeom>
        </p:spPr>
        <p:txBody>
          <a:bodyPr anchor="b">
            <a:normAutofit/>
          </a:bodyPr>
          <a:lstStyle>
            <a:lvl1pPr>
              <a:defRPr sz="5400"/>
            </a:lvl1pPr>
          </a:lstStyle>
          <a:p>
            <a:r>
              <a:rPr lang="en-US"/>
              <a:t>Click to edit Master title style</a:t>
            </a:r>
            <a:endParaRPr lang="en-US" dirty="0"/>
          </a:p>
        </p:txBody>
      </p:sp>
      <p:sp>
        <p:nvSpPr>
          <p:cNvPr id="16" name="Text Placeholder 2">
            <a:extLst>
              <a:ext uri="{FF2B5EF4-FFF2-40B4-BE49-F238E27FC236}">
                <a16:creationId xmlns:a16="http://schemas.microsoft.com/office/drawing/2014/main" id="{867600AF-FCD7-DF42-AEC5-403E75306D99}"/>
              </a:ext>
            </a:extLst>
          </p:cNvPr>
          <p:cNvSpPr>
            <a:spLocks noGrp="1"/>
          </p:cNvSpPr>
          <p:nvPr>
            <p:ph type="body" idx="1"/>
          </p:nvPr>
        </p:nvSpPr>
        <p:spPr>
          <a:xfrm>
            <a:off x="623888" y="5630632"/>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55422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astel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0B78311-CEA7-1D42-8078-B13F575AFFA4}"/>
              </a:ext>
            </a:extLst>
          </p:cNvPr>
          <p:cNvPicPr>
            <a:picLocks noChangeAspect="1"/>
          </p:cNvPicPr>
          <p:nvPr userDrawn="1"/>
        </p:nvPicPr>
        <p:blipFill>
          <a:blip r:embed="rId2"/>
          <a:stretch>
            <a:fillRect/>
          </a:stretch>
        </p:blipFill>
        <p:spPr>
          <a:xfrm>
            <a:off x="154056" y="89452"/>
            <a:ext cx="8825948" cy="6619461"/>
          </a:xfrm>
          <a:prstGeom prst="rect">
            <a:avLst/>
          </a:prstGeom>
        </p:spPr>
      </p:pic>
      <p:sp>
        <p:nvSpPr>
          <p:cNvPr id="17" name="Title 1">
            <a:extLst>
              <a:ext uri="{FF2B5EF4-FFF2-40B4-BE49-F238E27FC236}">
                <a16:creationId xmlns:a16="http://schemas.microsoft.com/office/drawing/2014/main" id="{8E91BB55-23AF-5145-A3F1-59E6F3DCAEAF}"/>
              </a:ext>
            </a:extLst>
          </p:cNvPr>
          <p:cNvSpPr>
            <a:spLocks noGrp="1"/>
          </p:cNvSpPr>
          <p:nvPr>
            <p:ph type="title"/>
          </p:nvPr>
        </p:nvSpPr>
        <p:spPr>
          <a:xfrm>
            <a:off x="623888" y="2738718"/>
            <a:ext cx="6780764" cy="2852737"/>
          </a:xfrm>
          <a:prstGeom prst="rect">
            <a:avLst/>
          </a:prstGeom>
        </p:spPr>
        <p:txBody>
          <a:bodyPr anchor="b">
            <a:normAutofit/>
          </a:bodyPr>
          <a:lstStyle>
            <a:lvl1pPr>
              <a:defRPr sz="5400"/>
            </a:lvl1pPr>
          </a:lstStyle>
          <a:p>
            <a:r>
              <a:rPr lang="en-US"/>
              <a:t>Click to edit Master title style</a:t>
            </a:r>
            <a:endParaRPr lang="en-US" dirty="0"/>
          </a:p>
        </p:txBody>
      </p:sp>
      <p:sp>
        <p:nvSpPr>
          <p:cNvPr id="18" name="Text Placeholder 2">
            <a:extLst>
              <a:ext uri="{FF2B5EF4-FFF2-40B4-BE49-F238E27FC236}">
                <a16:creationId xmlns:a16="http://schemas.microsoft.com/office/drawing/2014/main" id="{DE7DCA0E-06E5-5643-B0D6-1CF687FED81D}"/>
              </a:ext>
            </a:extLst>
          </p:cNvPr>
          <p:cNvSpPr>
            <a:spLocks noGrp="1"/>
          </p:cNvSpPr>
          <p:nvPr>
            <p:ph type="body" idx="1"/>
          </p:nvPr>
        </p:nvSpPr>
        <p:spPr>
          <a:xfrm>
            <a:off x="623888" y="5630632"/>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49077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astel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971A8E-24AE-E04C-872F-FE547286270A}"/>
              </a:ext>
            </a:extLst>
          </p:cNvPr>
          <p:cNvPicPr>
            <a:picLocks noChangeAspect="1"/>
          </p:cNvPicPr>
          <p:nvPr userDrawn="1"/>
        </p:nvPicPr>
        <p:blipFill>
          <a:blip r:embed="rId2"/>
          <a:stretch>
            <a:fillRect/>
          </a:stretch>
        </p:blipFill>
        <p:spPr>
          <a:xfrm>
            <a:off x="154056" y="89452"/>
            <a:ext cx="8825948" cy="6619461"/>
          </a:xfrm>
          <a:prstGeom prst="rect">
            <a:avLst/>
          </a:prstGeom>
        </p:spPr>
      </p:pic>
      <p:sp>
        <p:nvSpPr>
          <p:cNvPr id="8" name="Title 1">
            <a:extLst>
              <a:ext uri="{FF2B5EF4-FFF2-40B4-BE49-F238E27FC236}">
                <a16:creationId xmlns:a16="http://schemas.microsoft.com/office/drawing/2014/main" id="{3073202D-62EB-1D49-8E88-B8433D573881}"/>
              </a:ext>
            </a:extLst>
          </p:cNvPr>
          <p:cNvSpPr>
            <a:spLocks noGrp="1"/>
          </p:cNvSpPr>
          <p:nvPr>
            <p:ph type="title"/>
          </p:nvPr>
        </p:nvSpPr>
        <p:spPr>
          <a:xfrm>
            <a:off x="623888" y="2738718"/>
            <a:ext cx="6780764" cy="2852737"/>
          </a:xfrm>
          <a:prstGeom prst="rect">
            <a:avLst/>
          </a:prstGeom>
        </p:spPr>
        <p:txBody>
          <a:bodyPr anchor="b">
            <a:normAutofit/>
          </a:bodyPr>
          <a:lstStyle>
            <a:lvl1pPr>
              <a:defRPr sz="5400"/>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21933D7B-F23F-7746-940D-06815AFF861D}"/>
              </a:ext>
            </a:extLst>
          </p:cNvPr>
          <p:cNvSpPr>
            <a:spLocks noGrp="1"/>
          </p:cNvSpPr>
          <p:nvPr>
            <p:ph type="body" idx="1"/>
          </p:nvPr>
        </p:nvSpPr>
        <p:spPr>
          <a:xfrm>
            <a:off x="623888" y="5630632"/>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83503820"/>
      </p:ext>
    </p:extLst>
  </p:cSld>
  <p:clrMapOvr>
    <a:masterClrMapping/>
  </p:clrMapOvr>
  <p:extLst>
    <p:ext uri="{DCECCB84-F9BA-43D5-87BE-67443E8EF086}">
      <p15:sldGuideLst xmlns:p15="http://schemas.microsoft.com/office/powerpoint/2012/main">
        <p15:guide id="1" orient="horz" pos="4080">
          <p15:clr>
            <a:srgbClr val="FBAE40"/>
          </p15:clr>
        </p15:guide>
        <p15:guide id="2" pos="2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phot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4BE955-0042-F148-BEC0-753E11EA3213}"/>
              </a:ext>
            </a:extLst>
          </p:cNvPr>
          <p:cNvPicPr>
            <a:picLocks noChangeAspect="1"/>
          </p:cNvPicPr>
          <p:nvPr userDrawn="1"/>
        </p:nvPicPr>
        <p:blipFill rotWithShape="1">
          <a:blip r:embed="rId2"/>
          <a:srcRect l="7682" t="6259" r="11348" b="5344"/>
          <a:stretch/>
        </p:blipFill>
        <p:spPr>
          <a:xfrm>
            <a:off x="391886" y="380326"/>
            <a:ext cx="8371788" cy="6093302"/>
          </a:xfrm>
          <a:prstGeom prst="rect">
            <a:avLst/>
          </a:prstGeom>
        </p:spPr>
      </p:pic>
      <p:pic>
        <p:nvPicPr>
          <p:cNvPr id="7" name="Picture 6">
            <a:extLst>
              <a:ext uri="{FF2B5EF4-FFF2-40B4-BE49-F238E27FC236}">
                <a16:creationId xmlns:a16="http://schemas.microsoft.com/office/drawing/2014/main" id="{AD971A8E-24AE-E04C-872F-FE547286270A}"/>
              </a:ext>
            </a:extLst>
          </p:cNvPr>
          <p:cNvPicPr>
            <a:picLocks noChangeAspect="1"/>
          </p:cNvPicPr>
          <p:nvPr userDrawn="1"/>
        </p:nvPicPr>
        <p:blipFill>
          <a:blip r:embed="rId3">
            <a:alphaModFix amt="60000"/>
          </a:blip>
          <a:stretch>
            <a:fillRect/>
          </a:stretch>
        </p:blipFill>
        <p:spPr>
          <a:xfrm>
            <a:off x="154056" y="89452"/>
            <a:ext cx="8825948" cy="6619461"/>
          </a:xfrm>
          <a:prstGeom prst="rect">
            <a:avLst/>
          </a:prstGeom>
        </p:spPr>
      </p:pic>
      <p:sp>
        <p:nvSpPr>
          <p:cNvPr id="14" name="Title 1">
            <a:extLst>
              <a:ext uri="{FF2B5EF4-FFF2-40B4-BE49-F238E27FC236}">
                <a16:creationId xmlns:a16="http://schemas.microsoft.com/office/drawing/2014/main" id="{12D6E104-FA30-EC47-9622-A562ED8E690A}"/>
              </a:ext>
            </a:extLst>
          </p:cNvPr>
          <p:cNvSpPr>
            <a:spLocks noGrp="1"/>
          </p:cNvSpPr>
          <p:nvPr>
            <p:ph type="title"/>
          </p:nvPr>
        </p:nvSpPr>
        <p:spPr>
          <a:xfrm>
            <a:off x="623888" y="1395686"/>
            <a:ext cx="6780764" cy="2852737"/>
          </a:xfrm>
          <a:prstGeom prst="rect">
            <a:avLst/>
          </a:prstGeom>
        </p:spPr>
        <p:txBody>
          <a:bodyPr anchor="b">
            <a:normAutofit/>
          </a:bodyPr>
          <a:lstStyle>
            <a:lvl1pPr>
              <a:defRPr sz="54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477EE5C0-390D-844A-B085-252DA8AC9B7B}"/>
              </a:ext>
            </a:extLst>
          </p:cNvPr>
          <p:cNvSpPr>
            <a:spLocks noGrp="1"/>
          </p:cNvSpPr>
          <p:nvPr>
            <p:ph type="body" idx="1"/>
          </p:nvPr>
        </p:nvSpPr>
        <p:spPr>
          <a:xfrm>
            <a:off x="623888" y="4287600"/>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10530921"/>
      </p:ext>
    </p:extLst>
  </p:cSld>
  <p:clrMapOvr>
    <a:masterClrMapping/>
  </p:clrMapOvr>
  <p:extLst>
    <p:ext uri="{DCECCB84-F9BA-43D5-87BE-67443E8EF086}">
      <p15:sldGuideLst xmlns:p15="http://schemas.microsoft.com/office/powerpoint/2012/main">
        <p15:guide id="1" orient="horz" pos="4080">
          <p15:clr>
            <a:srgbClr val="FBAE40"/>
          </p15:clr>
        </p15:guide>
        <p15:guide id="2" pos="240">
          <p15:clr>
            <a:srgbClr val="FBAE40"/>
          </p15:clr>
        </p15:guide>
        <p15:guide id="3" pos="5520">
          <p15:clr>
            <a:srgbClr val="FBAE40"/>
          </p15:clr>
        </p15:guide>
        <p15:guide id="4" orient="horz" pos="2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003ED5F-7C94-49B5-99E7-60E4FCC72377}"/>
              </a:ext>
            </a:extLst>
          </p:cNvPr>
          <p:cNvSpPr>
            <a:spLocks noGrp="1"/>
          </p:cNvSpPr>
          <p:nvPr>
            <p:ph type="sldNum" sz="quarter" idx="4"/>
          </p:nvPr>
        </p:nvSpPr>
        <p:spPr>
          <a:xfrm>
            <a:off x="4370832" y="6327648"/>
            <a:ext cx="528637"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11796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30AB81-92AB-5440-89D7-00FB4B875589}"/>
              </a:ext>
            </a:extLst>
          </p:cNvPr>
          <p:cNvPicPr>
            <a:picLocks noChangeAspect="1"/>
          </p:cNvPicPr>
          <p:nvPr userDrawn="1"/>
        </p:nvPicPr>
        <p:blipFill>
          <a:blip r:embed="rId2"/>
          <a:stretch>
            <a:fillRect/>
          </a:stretch>
        </p:blipFill>
        <p:spPr>
          <a:xfrm>
            <a:off x="52550" y="5302327"/>
            <a:ext cx="8965324" cy="1732225"/>
          </a:xfrm>
          <a:prstGeom prst="rect">
            <a:avLst/>
          </a:prstGeom>
        </p:spPr>
      </p:pic>
      <p:sp>
        <p:nvSpPr>
          <p:cNvPr id="2" name="Title 1"/>
          <p:cNvSpPr>
            <a:spLocks noGrp="1"/>
          </p:cNvSpPr>
          <p:nvPr>
            <p:ph type="title"/>
          </p:nvPr>
        </p:nvSpPr>
        <p:spPr>
          <a:xfrm>
            <a:off x="628650" y="365126"/>
            <a:ext cx="7886700" cy="1325563"/>
          </a:xfrm>
          <a:prstGeom prst="rect">
            <a:avLst/>
          </a:prstGeom>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F4437DAE-F364-D243-A41C-920BF4F45357}"/>
              </a:ext>
            </a:extLst>
          </p:cNvPr>
          <p:cNvSpPr>
            <a:spLocks noGrp="1"/>
          </p:cNvSpPr>
          <p:nvPr>
            <p:ph type="sldNum" sz="quarter" idx="4"/>
          </p:nvPr>
        </p:nvSpPr>
        <p:spPr>
          <a:xfrm>
            <a:off x="4374052" y="6325981"/>
            <a:ext cx="528637"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2172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A42769-41C0-7449-B63F-90BDEDBE9D84}"/>
              </a:ext>
            </a:extLst>
          </p:cNvPr>
          <p:cNvPicPr>
            <a:picLocks noChangeAspect="1"/>
          </p:cNvPicPr>
          <p:nvPr userDrawn="1"/>
        </p:nvPicPr>
        <p:blipFill>
          <a:blip r:embed="rId2"/>
          <a:stretch>
            <a:fillRect/>
          </a:stretch>
        </p:blipFill>
        <p:spPr>
          <a:xfrm>
            <a:off x="52550" y="5302327"/>
            <a:ext cx="8965324" cy="1732225"/>
          </a:xfrm>
          <a:prstGeom prst="rect">
            <a:avLst/>
          </a:prstGeom>
        </p:spPr>
      </p:pic>
      <p:sp>
        <p:nvSpPr>
          <p:cNvPr id="2" name="Title 1">
            <a:extLst>
              <a:ext uri="{FF2B5EF4-FFF2-40B4-BE49-F238E27FC236}">
                <a16:creationId xmlns:a16="http://schemas.microsoft.com/office/drawing/2014/main" id="{BCC7F9B9-36C0-4B57-A19A-97B17C502BD4}"/>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id="{EB245BFF-2888-B142-ABEA-18D8B6C08B26}"/>
              </a:ext>
            </a:extLst>
          </p:cNvPr>
          <p:cNvSpPr>
            <a:spLocks noGrp="1"/>
          </p:cNvSpPr>
          <p:nvPr>
            <p:ph type="sldNum" sz="quarter" idx="4"/>
          </p:nvPr>
        </p:nvSpPr>
        <p:spPr>
          <a:xfrm>
            <a:off x="4370832" y="6327648"/>
            <a:ext cx="528637"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72657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A42769-41C0-7449-B63F-90BDEDBE9D84}"/>
              </a:ext>
            </a:extLst>
          </p:cNvPr>
          <p:cNvPicPr>
            <a:picLocks noChangeAspect="1"/>
          </p:cNvPicPr>
          <p:nvPr userDrawn="1"/>
        </p:nvPicPr>
        <p:blipFill>
          <a:blip r:embed="rId2"/>
          <a:stretch>
            <a:fillRect/>
          </a:stretch>
        </p:blipFill>
        <p:spPr>
          <a:xfrm>
            <a:off x="52550" y="5302327"/>
            <a:ext cx="8965324" cy="1732225"/>
          </a:xfrm>
          <a:prstGeom prst="rect">
            <a:avLst/>
          </a:prstGeom>
        </p:spPr>
      </p:pic>
      <p:sp>
        <p:nvSpPr>
          <p:cNvPr id="5" name="Slide Number Placeholder 5">
            <a:extLst>
              <a:ext uri="{FF2B5EF4-FFF2-40B4-BE49-F238E27FC236}">
                <a16:creationId xmlns:a16="http://schemas.microsoft.com/office/drawing/2014/main" id="{EB245BFF-2888-B142-ABEA-18D8B6C08B26}"/>
              </a:ext>
            </a:extLst>
          </p:cNvPr>
          <p:cNvSpPr>
            <a:spLocks noGrp="1"/>
          </p:cNvSpPr>
          <p:nvPr>
            <p:ph type="sldNum" sz="quarter" idx="4"/>
          </p:nvPr>
        </p:nvSpPr>
        <p:spPr>
          <a:xfrm>
            <a:off x="4370832" y="6327648"/>
            <a:ext cx="528637"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93516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 Logo without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4365DC-0F74-453D-9EF2-C57F75C2008D}"/>
              </a:ext>
            </a:extLst>
          </p:cNvPr>
          <p:cNvPicPr>
            <a:picLocks noChangeAspect="1"/>
          </p:cNvPicPr>
          <p:nvPr userDrawn="1"/>
        </p:nvPicPr>
        <p:blipFill>
          <a:blip r:embed="rId2"/>
          <a:stretch>
            <a:fillRect/>
          </a:stretch>
        </p:blipFill>
        <p:spPr>
          <a:xfrm>
            <a:off x="52552" y="5302327"/>
            <a:ext cx="8965320" cy="1732225"/>
          </a:xfrm>
          <a:prstGeom prst="rect">
            <a:avLst/>
          </a:prstGeom>
        </p:spPr>
      </p:pic>
      <p:sp>
        <p:nvSpPr>
          <p:cNvPr id="5" name="Slide Number Placeholder 5">
            <a:extLst>
              <a:ext uri="{FF2B5EF4-FFF2-40B4-BE49-F238E27FC236}">
                <a16:creationId xmlns:a16="http://schemas.microsoft.com/office/drawing/2014/main" id="{EB245BFF-2888-B142-ABEA-18D8B6C08B26}"/>
              </a:ext>
            </a:extLst>
          </p:cNvPr>
          <p:cNvSpPr>
            <a:spLocks noGrp="1"/>
          </p:cNvSpPr>
          <p:nvPr>
            <p:ph type="sldNum" sz="quarter" idx="4"/>
          </p:nvPr>
        </p:nvSpPr>
        <p:spPr>
          <a:xfrm>
            <a:off x="4379976" y="6327648"/>
            <a:ext cx="528637"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22284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A42769-41C0-7449-B63F-90BDEDBE9D84}"/>
              </a:ext>
            </a:extLst>
          </p:cNvPr>
          <p:cNvPicPr>
            <a:picLocks noChangeAspect="1"/>
          </p:cNvPicPr>
          <p:nvPr userDrawn="1"/>
        </p:nvPicPr>
        <p:blipFill>
          <a:blip r:embed="rId2"/>
          <a:stretch>
            <a:fillRect/>
          </a:stretch>
        </p:blipFill>
        <p:spPr>
          <a:xfrm>
            <a:off x="52550" y="5302327"/>
            <a:ext cx="8965324" cy="1732225"/>
          </a:xfrm>
          <a:prstGeom prst="rect">
            <a:avLst/>
          </a:prstGeom>
        </p:spPr>
      </p:pic>
      <p:sp>
        <p:nvSpPr>
          <p:cNvPr id="8" name="Chart Placeholder 3">
            <a:extLst>
              <a:ext uri="{FF2B5EF4-FFF2-40B4-BE49-F238E27FC236}">
                <a16:creationId xmlns:a16="http://schemas.microsoft.com/office/drawing/2014/main" id="{B69A4779-727F-E344-AF4D-040D5FE19E6C}"/>
              </a:ext>
            </a:extLst>
          </p:cNvPr>
          <p:cNvSpPr>
            <a:spLocks noGrp="1"/>
          </p:cNvSpPr>
          <p:nvPr>
            <p:ph type="chart" sz="quarter" idx="10"/>
          </p:nvPr>
        </p:nvSpPr>
        <p:spPr>
          <a:xfrm>
            <a:off x="376238" y="829295"/>
            <a:ext cx="8364350" cy="4692650"/>
          </a:xfrm>
        </p:spPr>
        <p:txBody>
          <a:bodyPr/>
          <a:lstStyle/>
          <a:p>
            <a:r>
              <a:rPr lang="en-US"/>
              <a:t>Click icon to add chart</a:t>
            </a:r>
          </a:p>
        </p:txBody>
      </p:sp>
      <p:sp>
        <p:nvSpPr>
          <p:cNvPr id="5" name="Slide Number Placeholder 5">
            <a:extLst>
              <a:ext uri="{FF2B5EF4-FFF2-40B4-BE49-F238E27FC236}">
                <a16:creationId xmlns:a16="http://schemas.microsoft.com/office/drawing/2014/main" id="{EB245BFF-2888-B142-ABEA-18D8B6C08B26}"/>
              </a:ext>
            </a:extLst>
          </p:cNvPr>
          <p:cNvSpPr>
            <a:spLocks noGrp="1"/>
          </p:cNvSpPr>
          <p:nvPr>
            <p:ph type="sldNum" sz="quarter" idx="4"/>
          </p:nvPr>
        </p:nvSpPr>
        <p:spPr>
          <a:xfrm>
            <a:off x="4370832" y="6327648"/>
            <a:ext cx="528637"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5538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out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A42769-41C0-7449-B63F-90BDEDBE9D84}"/>
              </a:ext>
            </a:extLst>
          </p:cNvPr>
          <p:cNvPicPr>
            <a:picLocks noChangeAspect="1"/>
          </p:cNvPicPr>
          <p:nvPr userDrawn="1"/>
        </p:nvPicPr>
        <p:blipFill>
          <a:blip r:embed="rId2"/>
          <a:stretch>
            <a:fillRect/>
          </a:stretch>
        </p:blipFill>
        <p:spPr>
          <a:xfrm>
            <a:off x="52550" y="5302327"/>
            <a:ext cx="8965324" cy="1732225"/>
          </a:xfrm>
          <a:prstGeom prst="rect">
            <a:avLst/>
          </a:prstGeom>
        </p:spPr>
      </p:pic>
      <p:sp>
        <p:nvSpPr>
          <p:cNvPr id="3" name="Content Placeholder 2">
            <a:extLst>
              <a:ext uri="{FF2B5EF4-FFF2-40B4-BE49-F238E27FC236}">
                <a16:creationId xmlns:a16="http://schemas.microsoft.com/office/drawing/2014/main" id="{3481E8E6-EAF2-433B-91B4-B59691DC1D2E}"/>
              </a:ext>
            </a:extLst>
          </p:cNvPr>
          <p:cNvSpPr>
            <a:spLocks noGrp="1"/>
          </p:cNvSpPr>
          <p:nvPr>
            <p:ph sz="quarter" idx="10" hasCustomPrompt="1"/>
          </p:nvPr>
        </p:nvSpPr>
        <p:spPr>
          <a:xfrm>
            <a:off x="598488" y="415925"/>
            <a:ext cx="8121650" cy="5399088"/>
          </a:xfrm>
        </p:spPr>
        <p:txBody>
          <a:bodyPr/>
          <a:lstStyle>
            <a:lvl1pPr marL="0" indent="0">
              <a:buNone/>
              <a:defRPr/>
            </a:lvl1pPr>
          </a:lstStyle>
          <a:p>
            <a:pPr lvl="0"/>
            <a:r>
              <a:rPr lang="en-US" dirty="0"/>
              <a:t>Click to add text</a:t>
            </a:r>
          </a:p>
        </p:txBody>
      </p:sp>
      <p:sp>
        <p:nvSpPr>
          <p:cNvPr id="5" name="Slide Number Placeholder 5">
            <a:extLst>
              <a:ext uri="{FF2B5EF4-FFF2-40B4-BE49-F238E27FC236}">
                <a16:creationId xmlns:a16="http://schemas.microsoft.com/office/drawing/2014/main" id="{EB245BFF-2888-B142-ABEA-18D8B6C08B26}"/>
              </a:ext>
            </a:extLst>
          </p:cNvPr>
          <p:cNvSpPr>
            <a:spLocks noGrp="1"/>
          </p:cNvSpPr>
          <p:nvPr>
            <p:ph type="sldNum" sz="quarter" idx="4"/>
          </p:nvPr>
        </p:nvSpPr>
        <p:spPr>
          <a:xfrm>
            <a:off x="4370832" y="6327648"/>
            <a:ext cx="528637"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6073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A42769-41C0-7449-B63F-90BDEDBE9D84}"/>
              </a:ext>
            </a:extLst>
          </p:cNvPr>
          <p:cNvPicPr>
            <a:picLocks noChangeAspect="1"/>
          </p:cNvPicPr>
          <p:nvPr userDrawn="1"/>
        </p:nvPicPr>
        <p:blipFill>
          <a:blip r:embed="rId2"/>
          <a:stretch>
            <a:fillRect/>
          </a:stretch>
        </p:blipFill>
        <p:spPr>
          <a:xfrm>
            <a:off x="52550" y="5302327"/>
            <a:ext cx="8965324" cy="1732225"/>
          </a:xfrm>
          <a:prstGeom prst="rect">
            <a:avLst/>
          </a:prstGeom>
        </p:spPr>
      </p:pic>
      <p:sp>
        <p:nvSpPr>
          <p:cNvPr id="8" name="Content Placeholder 2">
            <a:extLst>
              <a:ext uri="{FF2B5EF4-FFF2-40B4-BE49-F238E27FC236}">
                <a16:creationId xmlns:a16="http://schemas.microsoft.com/office/drawing/2014/main" id="{C6F6BE3E-C3A6-9E43-9A5C-83F6017FF0E9}"/>
              </a:ext>
            </a:extLst>
          </p:cNvPr>
          <p:cNvSpPr>
            <a:spLocks noGrp="1"/>
          </p:cNvSpPr>
          <p:nvPr>
            <p:ph idx="1"/>
          </p:nvPr>
        </p:nvSpPr>
        <p:spPr>
          <a:xfrm>
            <a:off x="521074" y="1048912"/>
            <a:ext cx="366544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hart Placeholder 3">
            <a:extLst>
              <a:ext uri="{FF2B5EF4-FFF2-40B4-BE49-F238E27FC236}">
                <a16:creationId xmlns:a16="http://schemas.microsoft.com/office/drawing/2014/main" id="{B3A203B9-092F-C04C-BD56-150CBC7812B5}"/>
              </a:ext>
            </a:extLst>
          </p:cNvPr>
          <p:cNvSpPr>
            <a:spLocks noGrp="1"/>
          </p:cNvSpPr>
          <p:nvPr>
            <p:ph type="chart" sz="quarter" idx="10"/>
          </p:nvPr>
        </p:nvSpPr>
        <p:spPr>
          <a:xfrm>
            <a:off x="4446215" y="829295"/>
            <a:ext cx="4446587" cy="4692650"/>
          </a:xfrm>
        </p:spPr>
        <p:txBody>
          <a:bodyPr/>
          <a:lstStyle/>
          <a:p>
            <a:r>
              <a:rPr lang="en-US"/>
              <a:t>Click icon to add chart</a:t>
            </a:r>
          </a:p>
        </p:txBody>
      </p:sp>
      <p:sp>
        <p:nvSpPr>
          <p:cNvPr id="5" name="Slide Number Placeholder 5">
            <a:extLst>
              <a:ext uri="{FF2B5EF4-FFF2-40B4-BE49-F238E27FC236}">
                <a16:creationId xmlns:a16="http://schemas.microsoft.com/office/drawing/2014/main" id="{EB245BFF-2888-B142-ABEA-18D8B6C08B26}"/>
              </a:ext>
            </a:extLst>
          </p:cNvPr>
          <p:cNvSpPr>
            <a:spLocks noGrp="1"/>
          </p:cNvSpPr>
          <p:nvPr>
            <p:ph type="sldNum" sz="quarter" idx="4"/>
          </p:nvPr>
        </p:nvSpPr>
        <p:spPr>
          <a:xfrm>
            <a:off x="4370832" y="6327648"/>
            <a:ext cx="528637"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3162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A42769-41C0-7449-B63F-90BDEDBE9D84}"/>
              </a:ext>
            </a:extLst>
          </p:cNvPr>
          <p:cNvPicPr>
            <a:picLocks noChangeAspect="1"/>
          </p:cNvPicPr>
          <p:nvPr userDrawn="1"/>
        </p:nvPicPr>
        <p:blipFill>
          <a:blip r:embed="rId2"/>
          <a:stretch>
            <a:fillRect/>
          </a:stretch>
        </p:blipFill>
        <p:spPr>
          <a:xfrm>
            <a:off x="52550" y="5302327"/>
            <a:ext cx="8965324" cy="1732225"/>
          </a:xfrm>
          <a:prstGeom prst="rect">
            <a:avLst/>
          </a:prstGeom>
        </p:spPr>
      </p:pic>
      <p:sp>
        <p:nvSpPr>
          <p:cNvPr id="8" name="Content Placeholder 2">
            <a:extLst>
              <a:ext uri="{FF2B5EF4-FFF2-40B4-BE49-F238E27FC236}">
                <a16:creationId xmlns:a16="http://schemas.microsoft.com/office/drawing/2014/main" id="{C6F6BE3E-C3A6-9E43-9A5C-83F6017FF0E9}"/>
              </a:ext>
            </a:extLst>
          </p:cNvPr>
          <p:cNvSpPr>
            <a:spLocks noGrp="1"/>
          </p:cNvSpPr>
          <p:nvPr>
            <p:ph idx="1"/>
          </p:nvPr>
        </p:nvSpPr>
        <p:spPr>
          <a:xfrm>
            <a:off x="5029199" y="1048912"/>
            <a:ext cx="366544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hart Placeholder 3">
            <a:extLst>
              <a:ext uri="{FF2B5EF4-FFF2-40B4-BE49-F238E27FC236}">
                <a16:creationId xmlns:a16="http://schemas.microsoft.com/office/drawing/2014/main" id="{7FA7A964-76BC-2C4A-B4E4-515CFBEC6783}"/>
              </a:ext>
            </a:extLst>
          </p:cNvPr>
          <p:cNvSpPr>
            <a:spLocks noGrp="1"/>
          </p:cNvSpPr>
          <p:nvPr>
            <p:ph type="chart" sz="quarter" idx="10"/>
          </p:nvPr>
        </p:nvSpPr>
        <p:spPr>
          <a:xfrm>
            <a:off x="376238" y="829295"/>
            <a:ext cx="4446587" cy="4692650"/>
          </a:xfrm>
        </p:spPr>
        <p:txBody>
          <a:bodyPr/>
          <a:lstStyle/>
          <a:p>
            <a:r>
              <a:rPr lang="en-US"/>
              <a:t>Click icon to add chart</a:t>
            </a:r>
          </a:p>
        </p:txBody>
      </p:sp>
      <p:sp>
        <p:nvSpPr>
          <p:cNvPr id="5" name="Slide Number Placeholder 5">
            <a:extLst>
              <a:ext uri="{FF2B5EF4-FFF2-40B4-BE49-F238E27FC236}">
                <a16:creationId xmlns:a16="http://schemas.microsoft.com/office/drawing/2014/main" id="{EB245BFF-2888-B142-ABEA-18D8B6C08B26}"/>
              </a:ext>
            </a:extLst>
          </p:cNvPr>
          <p:cNvSpPr>
            <a:spLocks noGrp="1"/>
          </p:cNvSpPr>
          <p:nvPr>
            <p:ph type="sldNum" sz="quarter" idx="4"/>
          </p:nvPr>
        </p:nvSpPr>
        <p:spPr>
          <a:xfrm>
            <a:off x="4370832" y="6327648"/>
            <a:ext cx="528637"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3566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itle Placeholder 22">
            <a:extLst>
              <a:ext uri="{FF2B5EF4-FFF2-40B4-BE49-F238E27FC236}">
                <a16:creationId xmlns:a16="http://schemas.microsoft.com/office/drawing/2014/main" id="{770D2D7B-89AA-2342-9D15-8D0287FA865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6" name="Slide Number Placeholder 5">
            <a:extLst>
              <a:ext uri="{FF2B5EF4-FFF2-40B4-BE49-F238E27FC236}">
                <a16:creationId xmlns:a16="http://schemas.microsoft.com/office/drawing/2014/main" id="{73FD5139-A21E-7E40-8155-4F0B6CF47917}"/>
              </a:ext>
            </a:extLst>
          </p:cNvPr>
          <p:cNvSpPr>
            <a:spLocks noGrp="1"/>
          </p:cNvSpPr>
          <p:nvPr>
            <p:ph type="sldNum" sz="quarter" idx="4"/>
          </p:nvPr>
        </p:nvSpPr>
        <p:spPr>
          <a:xfrm>
            <a:off x="4370832" y="6327648"/>
            <a:ext cx="528637"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161903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7"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hf hdr="0" dt="0"/>
  <p:txStyles>
    <p:titleStyle>
      <a:lvl1pPr algn="l" defTabSz="914400" rtl="0" eaLnBrk="1" latinLnBrk="0" hangingPunct="1">
        <a:lnSpc>
          <a:spcPct val="90000"/>
        </a:lnSpc>
        <a:spcBef>
          <a:spcPct val="0"/>
        </a:spcBef>
        <a:buNone/>
        <a:defRPr sz="40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s://rampages.us/textset/ib-math-studies/" TargetMode="External"/><Relationship Id="rId5" Type="http://schemas.openxmlformats.org/officeDocument/2006/relationships/image" Target="../media/image22.jpg"/><Relationship Id="rId4" Type="http://schemas.openxmlformats.org/officeDocument/2006/relationships/hyperlink" Target="https://www.publicdomainpictures.net/view-image.php?image=174643&amp;picture=hand-on-whit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hyperlink" Target="https://www.pexels.com/photo/red-stop-sign-39080/"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hyperlink" Target="http://animaljamspirit.blogspot.com/2014/08/vine-anklet-kimbara-printable-paper-toys.html" TargetMode="External"/><Relationship Id="rId7" Type="http://schemas.openxmlformats.org/officeDocument/2006/relationships/hyperlink" Target="https://creativecommons.org/licenses/by-nd/3.0/" TargetMode="External"/><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hyperlink" Target="http://www.flickr.com/photos/tambako/6343385914/" TargetMode="External"/><Relationship Id="rId5" Type="http://schemas.openxmlformats.org/officeDocument/2006/relationships/image" Target="../media/image27.jpg"/><Relationship Id="rId4" Type="http://schemas.openxmlformats.org/officeDocument/2006/relationships/hyperlink" Target="https://creativecommons.org/licenses/by/3.0/"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pngimg.com/download/6628" TargetMode="Externa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pokerfuse.com/news/poker-room-news/26554-us-player-wins-1-million-guaranteed-online-poker-tournament" TargetMode="External"/><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2" Type="http://schemas.openxmlformats.org/officeDocument/2006/relationships/hyperlink" Target="mailto:jollis@nwcouncil.org" TargetMode="Externa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hyperlink" Target="https://jackbrummet.blogspot.com/2015_09_01_archive.htm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C2C5FB-958D-4F44-BE84-627636764985}"/>
              </a:ext>
            </a:extLst>
          </p:cNvPr>
          <p:cNvSpPr>
            <a:spLocks noGrp="1"/>
          </p:cNvSpPr>
          <p:nvPr>
            <p:ph type="title"/>
          </p:nvPr>
        </p:nvSpPr>
        <p:spPr/>
        <p:txBody>
          <a:bodyPr>
            <a:normAutofit fontScale="90000"/>
          </a:bodyPr>
          <a:lstStyle/>
          <a:p>
            <a:r>
              <a:rPr lang="en-US" dirty="0"/>
              <a:t>Update on Power Plan Needs Assessment:</a:t>
            </a:r>
            <a:br>
              <a:rPr lang="en-US" dirty="0"/>
            </a:br>
            <a:r>
              <a:rPr lang="en-US" i="1" dirty="0"/>
              <a:t>Revised Baseline ARMs and Capacity Contribution Studies</a:t>
            </a:r>
          </a:p>
        </p:txBody>
      </p:sp>
      <p:sp>
        <p:nvSpPr>
          <p:cNvPr id="5" name="Text Placeholder 4">
            <a:extLst>
              <a:ext uri="{FF2B5EF4-FFF2-40B4-BE49-F238E27FC236}">
                <a16:creationId xmlns:a16="http://schemas.microsoft.com/office/drawing/2014/main" id="{983E98E3-A6A5-4726-8305-C38409288E25}"/>
              </a:ext>
            </a:extLst>
          </p:cNvPr>
          <p:cNvSpPr>
            <a:spLocks noGrp="1"/>
          </p:cNvSpPr>
          <p:nvPr>
            <p:ph type="body" idx="1"/>
          </p:nvPr>
        </p:nvSpPr>
        <p:spPr/>
        <p:txBody>
          <a:bodyPr/>
          <a:lstStyle/>
          <a:p>
            <a:r>
              <a:rPr lang="en-US" dirty="0"/>
              <a:t>System Analysis Advisory Committee</a:t>
            </a:r>
          </a:p>
          <a:p>
            <a:r>
              <a:rPr lang="en-US" dirty="0"/>
              <a:t>3/17/2021</a:t>
            </a:r>
          </a:p>
          <a:p>
            <a:r>
              <a:rPr lang="en-US" dirty="0"/>
              <a:t>John Ollis</a:t>
            </a:r>
          </a:p>
        </p:txBody>
      </p:sp>
    </p:spTree>
    <p:extLst>
      <p:ext uri="{BB962C8B-B14F-4D97-AF65-F5344CB8AC3E}">
        <p14:creationId xmlns:p14="http://schemas.microsoft.com/office/powerpoint/2010/main" val="97815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FC401-DA99-4B15-AA1B-E93EBAB61C8B}"/>
              </a:ext>
            </a:extLst>
          </p:cNvPr>
          <p:cNvSpPr>
            <a:spLocks noGrp="1"/>
          </p:cNvSpPr>
          <p:nvPr>
            <p:ph type="title"/>
          </p:nvPr>
        </p:nvSpPr>
        <p:spPr/>
        <p:txBody>
          <a:bodyPr>
            <a:normAutofit fontScale="90000"/>
          </a:bodyPr>
          <a:lstStyle/>
          <a:p>
            <a:r>
              <a:rPr lang="en-US" u="sng" dirty="0"/>
              <a:t>Review:</a:t>
            </a:r>
            <a:r>
              <a:rPr lang="en-US" dirty="0"/>
              <a:t> Regional Portfolio Capability is Decreasing and Loads are Growing</a:t>
            </a:r>
          </a:p>
        </p:txBody>
      </p:sp>
      <p:sp>
        <p:nvSpPr>
          <p:cNvPr id="4" name="Slide Number Placeholder 3">
            <a:extLst>
              <a:ext uri="{FF2B5EF4-FFF2-40B4-BE49-F238E27FC236}">
                <a16:creationId xmlns:a16="http://schemas.microsoft.com/office/drawing/2014/main" id="{740DEB23-487E-477D-B283-E01A402F95F6}"/>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pic>
        <p:nvPicPr>
          <p:cNvPr id="7" name="Content Placeholder 6">
            <a:extLst>
              <a:ext uri="{FF2B5EF4-FFF2-40B4-BE49-F238E27FC236}">
                <a16:creationId xmlns:a16="http://schemas.microsoft.com/office/drawing/2014/main" id="{EA7D3DFA-BC92-473B-85D1-61D13B7D6B10}"/>
              </a:ext>
            </a:extLst>
          </p:cNvPr>
          <p:cNvPicPr>
            <a:picLocks noGrp="1" noChangeAspect="1"/>
          </p:cNvPicPr>
          <p:nvPr>
            <p:ph idx="1"/>
          </p:nvPr>
        </p:nvPicPr>
        <p:blipFill>
          <a:blip r:embed="rId2"/>
          <a:stretch>
            <a:fillRect/>
          </a:stretch>
        </p:blipFill>
        <p:spPr>
          <a:xfrm>
            <a:off x="1161024" y="1586266"/>
            <a:ext cx="7354326" cy="4286848"/>
          </a:xfrm>
          <a:prstGeom prst="rect">
            <a:avLst/>
          </a:prstGeom>
        </p:spPr>
      </p:pic>
    </p:spTree>
    <p:extLst>
      <p:ext uri="{BB962C8B-B14F-4D97-AF65-F5344CB8AC3E}">
        <p14:creationId xmlns:p14="http://schemas.microsoft.com/office/powerpoint/2010/main" val="3589694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E1FA7-53A9-49DA-AA94-DC4998CCBE23}"/>
              </a:ext>
            </a:extLst>
          </p:cNvPr>
          <p:cNvSpPr>
            <a:spLocks noGrp="1"/>
          </p:cNvSpPr>
          <p:nvPr>
            <p:ph type="title"/>
          </p:nvPr>
        </p:nvSpPr>
        <p:spPr>
          <a:xfrm>
            <a:off x="508578" y="410657"/>
            <a:ext cx="8297383" cy="994172"/>
          </a:xfrm>
        </p:spPr>
        <p:txBody>
          <a:bodyPr>
            <a:normAutofit fontScale="90000"/>
          </a:bodyPr>
          <a:lstStyle/>
          <a:p>
            <a:r>
              <a:rPr lang="en-US" u="sng" dirty="0"/>
              <a:t>Review: </a:t>
            </a:r>
            <a:r>
              <a:rPr lang="en-US" dirty="0"/>
              <a:t>Market Reliance Assumptions in the Classic and Redeveloped GENESYS</a:t>
            </a:r>
          </a:p>
        </p:txBody>
      </p:sp>
      <p:graphicFrame>
        <p:nvGraphicFramePr>
          <p:cNvPr id="5" name="Table 5">
            <a:extLst>
              <a:ext uri="{FF2B5EF4-FFF2-40B4-BE49-F238E27FC236}">
                <a16:creationId xmlns:a16="http://schemas.microsoft.com/office/drawing/2014/main" id="{93420FEE-41E6-4C62-8658-938A0274CD7E}"/>
              </a:ext>
            </a:extLst>
          </p:cNvPr>
          <p:cNvGraphicFramePr>
            <a:graphicFrameLocks noGrp="1"/>
          </p:cNvGraphicFramePr>
          <p:nvPr>
            <p:ph idx="1"/>
            <p:extLst>
              <p:ext uri="{D42A27DB-BD31-4B8C-83A1-F6EECF244321}">
                <p14:modId xmlns:p14="http://schemas.microsoft.com/office/powerpoint/2010/main" val="408523635"/>
              </p:ext>
            </p:extLst>
          </p:nvPr>
        </p:nvGraphicFramePr>
        <p:xfrm>
          <a:off x="628650" y="2226469"/>
          <a:ext cx="7886697" cy="2682240"/>
        </p:xfrm>
        <a:graphic>
          <a:graphicData uri="http://schemas.openxmlformats.org/drawingml/2006/table">
            <a:tbl>
              <a:tblPr firstRow="1" bandRow="1">
                <a:tableStyleId>{5940675A-B579-460E-94D1-54222C63F5DA}</a:tableStyleId>
              </a:tblPr>
              <a:tblGrid>
                <a:gridCol w="2628899">
                  <a:extLst>
                    <a:ext uri="{9D8B030D-6E8A-4147-A177-3AD203B41FA5}">
                      <a16:colId xmlns:a16="http://schemas.microsoft.com/office/drawing/2014/main" val="396441591"/>
                    </a:ext>
                  </a:extLst>
                </a:gridCol>
                <a:gridCol w="2628899">
                  <a:extLst>
                    <a:ext uri="{9D8B030D-6E8A-4147-A177-3AD203B41FA5}">
                      <a16:colId xmlns:a16="http://schemas.microsoft.com/office/drawing/2014/main" val="2701742511"/>
                    </a:ext>
                  </a:extLst>
                </a:gridCol>
                <a:gridCol w="2628899">
                  <a:extLst>
                    <a:ext uri="{9D8B030D-6E8A-4147-A177-3AD203B41FA5}">
                      <a16:colId xmlns:a16="http://schemas.microsoft.com/office/drawing/2014/main" val="4236275676"/>
                    </a:ext>
                  </a:extLst>
                </a:gridCol>
              </a:tblGrid>
              <a:tr h="278130">
                <a:tc>
                  <a:txBody>
                    <a:bodyPr/>
                    <a:lstStyle/>
                    <a:p>
                      <a:r>
                        <a:rPr lang="en-US" sz="1400" b="1" dirty="0"/>
                        <a:t>Resource </a:t>
                      </a:r>
                    </a:p>
                  </a:txBody>
                  <a:tcPr marL="68580" marR="68580" marT="34290" marB="34290">
                    <a:solidFill>
                      <a:schemeClr val="accent6">
                        <a:lumMod val="40000"/>
                        <a:lumOff val="60000"/>
                      </a:schemeClr>
                    </a:solidFill>
                  </a:tcPr>
                </a:tc>
                <a:tc>
                  <a:txBody>
                    <a:bodyPr/>
                    <a:lstStyle/>
                    <a:p>
                      <a:r>
                        <a:rPr lang="en-US" sz="1400" b="1" dirty="0"/>
                        <a:t>Redeveloped GENESYS Assumptions</a:t>
                      </a:r>
                    </a:p>
                  </a:txBody>
                  <a:tcPr marL="68580" marR="68580" marT="34290" marB="34290">
                    <a:solidFill>
                      <a:schemeClr val="accent6">
                        <a:lumMod val="40000"/>
                        <a:lumOff val="60000"/>
                      </a:schemeClr>
                    </a:solidFill>
                  </a:tcPr>
                </a:tc>
                <a:tc>
                  <a:txBody>
                    <a:bodyPr/>
                    <a:lstStyle/>
                    <a:p>
                      <a:r>
                        <a:rPr lang="en-US" sz="1400" b="1" dirty="0">
                          <a:solidFill>
                            <a:schemeClr val="tx1"/>
                          </a:solidFill>
                        </a:rPr>
                        <a:t>Classic GENESYS </a:t>
                      </a:r>
                      <a:r>
                        <a:rPr lang="en-US" sz="1400" b="1" dirty="0"/>
                        <a:t>Proposed Assumptions</a:t>
                      </a:r>
                    </a:p>
                  </a:txBody>
                  <a:tcPr marL="68580" marR="68580" marT="34290" marB="34290">
                    <a:solidFill>
                      <a:schemeClr val="accent6">
                        <a:lumMod val="40000"/>
                        <a:lumOff val="60000"/>
                      </a:schemeClr>
                    </a:solidFill>
                  </a:tcPr>
                </a:tc>
                <a:extLst>
                  <a:ext uri="{0D108BD9-81ED-4DB2-BD59-A6C34878D82A}">
                    <a16:rowId xmlns:a16="http://schemas.microsoft.com/office/drawing/2014/main" val="331101163"/>
                  </a:ext>
                </a:extLst>
              </a:tr>
              <a:tr h="278130">
                <a:tc>
                  <a:txBody>
                    <a:bodyPr/>
                    <a:lstStyle/>
                    <a:p>
                      <a:r>
                        <a:rPr lang="en-US" sz="1400" dirty="0"/>
                        <a:t>Winter SW spot market</a:t>
                      </a:r>
                    </a:p>
                  </a:txBody>
                  <a:tcPr marL="68580" marR="68580" marT="34290" marB="34290">
                    <a:solidFill>
                      <a:schemeClr val="accent5">
                        <a:lumMod val="20000"/>
                        <a:lumOff val="80000"/>
                      </a:schemeClr>
                    </a:solidFill>
                  </a:tcPr>
                </a:tc>
                <a:tc>
                  <a:txBody>
                    <a:bodyPr/>
                    <a:lstStyle/>
                    <a:p>
                      <a:r>
                        <a:rPr lang="en-US" sz="1400" dirty="0"/>
                        <a:t>2,500 MW </a:t>
                      </a:r>
                      <a:r>
                        <a:rPr lang="en-US" sz="1400" dirty="0">
                          <a:solidFill>
                            <a:schemeClr val="accent1">
                              <a:lumMod val="50000"/>
                            </a:schemeClr>
                          </a:solidFill>
                        </a:rPr>
                        <a:t>total </a:t>
                      </a:r>
                      <a:r>
                        <a:rPr lang="en-US" sz="1400" dirty="0">
                          <a:solidFill>
                            <a:schemeClr val="tx1"/>
                          </a:solidFill>
                        </a:rPr>
                        <a:t>all hours</a:t>
                      </a:r>
                    </a:p>
                  </a:txBody>
                  <a:tcPr marL="68580" marR="68580" marT="34290" marB="34290">
                    <a:solidFill>
                      <a:schemeClr val="accent5">
                        <a:lumMod val="20000"/>
                        <a:lumOff val="80000"/>
                      </a:schemeClr>
                    </a:solidFill>
                  </a:tcPr>
                </a:tc>
                <a:tc>
                  <a:txBody>
                    <a:bodyPr/>
                    <a:lstStyle/>
                    <a:p>
                      <a:r>
                        <a:rPr lang="en-US" sz="1400" dirty="0"/>
                        <a:t>2,500 MW all hours</a:t>
                      </a:r>
                    </a:p>
                  </a:txBody>
                  <a:tcPr marL="68580" marR="68580" marT="34290" marB="34290">
                    <a:solidFill>
                      <a:schemeClr val="accent5">
                        <a:lumMod val="20000"/>
                        <a:lumOff val="80000"/>
                      </a:schemeClr>
                    </a:solidFill>
                  </a:tcPr>
                </a:tc>
                <a:extLst>
                  <a:ext uri="{0D108BD9-81ED-4DB2-BD59-A6C34878D82A}">
                    <a16:rowId xmlns:a16="http://schemas.microsoft.com/office/drawing/2014/main" val="1213823134"/>
                  </a:ext>
                </a:extLst>
              </a:tr>
              <a:tr h="480060">
                <a:tc>
                  <a:txBody>
                    <a:bodyPr/>
                    <a:lstStyle/>
                    <a:p>
                      <a:r>
                        <a:rPr lang="en-US" sz="1400" dirty="0"/>
                        <a:t>Winter SW purchase ahead market</a:t>
                      </a:r>
                    </a:p>
                  </a:txBody>
                  <a:tcPr marL="68580" marR="68580" marT="34290" marB="34290">
                    <a:solidFill>
                      <a:schemeClr val="accent5">
                        <a:lumMod val="20000"/>
                        <a:lumOff val="80000"/>
                      </a:schemeClr>
                    </a:solidFill>
                  </a:tcPr>
                </a:tc>
                <a:tc>
                  <a:txBody>
                    <a:bodyPr/>
                    <a:lstStyle/>
                    <a:p>
                      <a:r>
                        <a:rPr lang="en-US" sz="1400" dirty="0">
                          <a:solidFill>
                            <a:schemeClr val="accent1">
                              <a:lumMod val="50000"/>
                            </a:schemeClr>
                          </a:solidFill>
                        </a:rPr>
                        <a:t>2,500 MW total all hours*</a:t>
                      </a:r>
                    </a:p>
                  </a:txBody>
                  <a:tcPr marL="68580" marR="68580" marT="34290" marB="34290">
                    <a:solidFill>
                      <a:schemeClr val="accent5">
                        <a:lumMod val="20000"/>
                        <a:lumOff val="80000"/>
                      </a:schemeClr>
                    </a:solidFill>
                  </a:tcPr>
                </a:tc>
                <a:tc>
                  <a:txBody>
                    <a:bodyPr/>
                    <a:lstStyle/>
                    <a:p>
                      <a:r>
                        <a:rPr lang="en-US" sz="1400" dirty="0"/>
                        <a:t>3,000 MW off peak hours </a:t>
                      </a:r>
                    </a:p>
                  </a:txBody>
                  <a:tcPr marL="68580" marR="68580" marT="34290" marB="34290">
                    <a:solidFill>
                      <a:schemeClr val="accent5">
                        <a:lumMod val="20000"/>
                        <a:lumOff val="80000"/>
                      </a:schemeClr>
                    </a:solidFill>
                  </a:tcPr>
                </a:tc>
                <a:extLst>
                  <a:ext uri="{0D108BD9-81ED-4DB2-BD59-A6C34878D82A}">
                    <a16:rowId xmlns:a16="http://schemas.microsoft.com/office/drawing/2014/main" val="328282400"/>
                  </a:ext>
                </a:extLst>
              </a:tr>
              <a:tr h="278130">
                <a:tc>
                  <a:txBody>
                    <a:bodyPr/>
                    <a:lstStyle/>
                    <a:p>
                      <a:r>
                        <a:rPr lang="en-US" sz="1400" dirty="0"/>
                        <a:t>Winter IPP availability</a:t>
                      </a:r>
                    </a:p>
                  </a:txBody>
                  <a:tcPr marL="68580" marR="68580" marT="34290" marB="34290">
                    <a:solidFill>
                      <a:schemeClr val="accent5">
                        <a:lumMod val="20000"/>
                        <a:lumOff val="80000"/>
                      </a:schemeClr>
                    </a:solidFill>
                  </a:tcPr>
                </a:tc>
                <a:tc>
                  <a:txBody>
                    <a:bodyPr/>
                    <a:lstStyle/>
                    <a:p>
                      <a:r>
                        <a:rPr lang="en-US" sz="1400" dirty="0"/>
                        <a:t>Full (2,403 MW)</a:t>
                      </a:r>
                    </a:p>
                  </a:txBody>
                  <a:tcPr marL="68580" marR="68580" marT="34290" marB="34290">
                    <a:solidFill>
                      <a:schemeClr val="accent5">
                        <a:lumMod val="20000"/>
                        <a:lumOff val="80000"/>
                      </a:schemeClr>
                    </a:solidFill>
                  </a:tcPr>
                </a:tc>
                <a:tc>
                  <a:txBody>
                    <a:bodyPr/>
                    <a:lstStyle/>
                    <a:p>
                      <a:r>
                        <a:rPr lang="en-US" sz="1400" dirty="0"/>
                        <a:t>Full (2,403 MW)</a:t>
                      </a:r>
                    </a:p>
                  </a:txBody>
                  <a:tcPr marL="68580" marR="68580" marT="34290" marB="34290">
                    <a:solidFill>
                      <a:schemeClr val="accent5">
                        <a:lumMod val="20000"/>
                        <a:lumOff val="80000"/>
                      </a:schemeClr>
                    </a:solidFill>
                  </a:tcPr>
                </a:tc>
                <a:extLst>
                  <a:ext uri="{0D108BD9-81ED-4DB2-BD59-A6C34878D82A}">
                    <a16:rowId xmlns:a16="http://schemas.microsoft.com/office/drawing/2014/main" val="3826313535"/>
                  </a:ext>
                </a:extLst>
              </a:tr>
              <a:tr h="278130">
                <a:tc>
                  <a:txBody>
                    <a:bodyPr/>
                    <a:lstStyle/>
                    <a:p>
                      <a:r>
                        <a:rPr lang="en-US" sz="1400" dirty="0"/>
                        <a:t>Summer SW spot market</a:t>
                      </a:r>
                    </a:p>
                  </a:txBody>
                  <a:tcPr marL="68580" marR="68580" marT="34290" marB="34290">
                    <a:solidFill>
                      <a:schemeClr val="accent4">
                        <a:lumMod val="20000"/>
                        <a:lumOff val="80000"/>
                      </a:schemeClr>
                    </a:solidFill>
                  </a:tcPr>
                </a:tc>
                <a:tc>
                  <a:txBody>
                    <a:bodyPr/>
                    <a:lstStyle/>
                    <a:p>
                      <a:r>
                        <a:rPr lang="en-US" sz="1400" dirty="0">
                          <a:solidFill>
                            <a:schemeClr val="tx1"/>
                          </a:solidFill>
                        </a:rPr>
                        <a:t>1,250 MW </a:t>
                      </a:r>
                      <a:r>
                        <a:rPr lang="en-US" sz="1400" dirty="0">
                          <a:solidFill>
                            <a:schemeClr val="accent1">
                              <a:lumMod val="50000"/>
                            </a:schemeClr>
                          </a:solidFill>
                        </a:rPr>
                        <a:t>total all hours</a:t>
                      </a:r>
                    </a:p>
                  </a:txBody>
                  <a:tcPr marL="68580" marR="68580" marT="34290" marB="34290">
                    <a:solidFill>
                      <a:schemeClr val="accent4">
                        <a:lumMod val="20000"/>
                        <a:lumOff val="80000"/>
                      </a:schemeClr>
                    </a:solidFill>
                  </a:tcPr>
                </a:tc>
                <a:tc>
                  <a:txBody>
                    <a:bodyPr/>
                    <a:lstStyle/>
                    <a:p>
                      <a:r>
                        <a:rPr lang="en-US" sz="1400" dirty="0"/>
                        <a:t>1,250 MW 9am to 2pm</a:t>
                      </a:r>
                    </a:p>
                  </a:txBody>
                  <a:tcPr marL="68580" marR="68580" marT="34290" marB="34290">
                    <a:solidFill>
                      <a:schemeClr val="accent4">
                        <a:lumMod val="20000"/>
                        <a:lumOff val="80000"/>
                      </a:schemeClr>
                    </a:solidFill>
                  </a:tcPr>
                </a:tc>
                <a:extLst>
                  <a:ext uri="{0D108BD9-81ED-4DB2-BD59-A6C34878D82A}">
                    <a16:rowId xmlns:a16="http://schemas.microsoft.com/office/drawing/2014/main" val="3720105038"/>
                  </a:ext>
                </a:extLst>
              </a:tr>
              <a:tr h="278130">
                <a:tc>
                  <a:txBody>
                    <a:bodyPr/>
                    <a:lstStyle/>
                    <a:p>
                      <a:r>
                        <a:rPr lang="en-US" sz="1400" dirty="0"/>
                        <a:t>Summer SW purchase ahead</a:t>
                      </a:r>
                    </a:p>
                  </a:txBody>
                  <a:tcPr marL="68580" marR="68580" marT="34290" marB="34290">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accent1">
                              <a:lumMod val="50000"/>
                            </a:schemeClr>
                          </a:solidFill>
                        </a:rPr>
                        <a:t>1,250 MW total all hours</a:t>
                      </a:r>
                    </a:p>
                  </a:txBody>
                  <a:tcPr marL="68580" marR="68580" marT="34290" marB="34290">
                    <a:solidFill>
                      <a:schemeClr val="accent4">
                        <a:lumMod val="20000"/>
                        <a:lumOff val="80000"/>
                      </a:schemeClr>
                    </a:solidFill>
                  </a:tcPr>
                </a:tc>
                <a:tc>
                  <a:txBody>
                    <a:bodyPr/>
                    <a:lstStyle/>
                    <a:p>
                      <a:r>
                        <a:rPr lang="en-US" sz="1400" dirty="0"/>
                        <a:t>No purchase ahead market</a:t>
                      </a:r>
                    </a:p>
                  </a:txBody>
                  <a:tcPr marL="68580" marR="68580" marT="34290" marB="34290">
                    <a:solidFill>
                      <a:schemeClr val="accent4">
                        <a:lumMod val="20000"/>
                        <a:lumOff val="80000"/>
                      </a:schemeClr>
                    </a:solidFill>
                  </a:tcPr>
                </a:tc>
                <a:extLst>
                  <a:ext uri="{0D108BD9-81ED-4DB2-BD59-A6C34878D82A}">
                    <a16:rowId xmlns:a16="http://schemas.microsoft.com/office/drawing/2014/main" val="1375233419"/>
                  </a:ext>
                </a:extLst>
              </a:tr>
              <a:tr h="278130">
                <a:tc>
                  <a:txBody>
                    <a:bodyPr/>
                    <a:lstStyle/>
                    <a:p>
                      <a:r>
                        <a:rPr lang="en-US" sz="1400" dirty="0"/>
                        <a:t>Summer IPP availability</a:t>
                      </a:r>
                    </a:p>
                  </a:txBody>
                  <a:tcPr marL="68580" marR="68580" marT="34290" marB="34290">
                    <a:solidFill>
                      <a:schemeClr val="accent4">
                        <a:lumMod val="20000"/>
                        <a:lumOff val="80000"/>
                      </a:schemeClr>
                    </a:solidFill>
                  </a:tcPr>
                </a:tc>
                <a:tc>
                  <a:txBody>
                    <a:bodyPr/>
                    <a:lstStyle/>
                    <a:p>
                      <a:r>
                        <a:rPr lang="en-US" sz="1400" dirty="0">
                          <a:solidFill>
                            <a:schemeClr val="tx1"/>
                          </a:solidFill>
                        </a:rPr>
                        <a:t>Full (2,403 MW) </a:t>
                      </a:r>
                      <a:r>
                        <a:rPr lang="en-US" sz="1400" dirty="0">
                          <a:solidFill>
                            <a:schemeClr val="accent1">
                              <a:lumMod val="50000"/>
                            </a:schemeClr>
                          </a:solidFill>
                        </a:rPr>
                        <a:t>all hours</a:t>
                      </a:r>
                      <a:endParaRPr lang="en-US" sz="1400" dirty="0">
                        <a:solidFill>
                          <a:schemeClr val="tx1"/>
                        </a:solidFill>
                      </a:endParaRPr>
                    </a:p>
                  </a:txBody>
                  <a:tcPr marL="68580" marR="68580" marT="34290" marB="34290">
                    <a:solidFill>
                      <a:schemeClr val="accent4">
                        <a:lumMod val="20000"/>
                        <a:lumOff val="80000"/>
                      </a:schemeClr>
                    </a:solidFill>
                  </a:tcPr>
                </a:tc>
                <a:tc>
                  <a:txBody>
                    <a:bodyPr/>
                    <a:lstStyle/>
                    <a:p>
                      <a:r>
                        <a:rPr lang="en-US" sz="1400" kern="1200" dirty="0">
                          <a:solidFill>
                            <a:schemeClr val="tx1"/>
                          </a:solidFill>
                          <a:latin typeface="+mn-lt"/>
                          <a:ea typeface="+mn-ea"/>
                          <a:cs typeface="+mn-cs"/>
                        </a:rPr>
                        <a:t>Full (2,403 MW) 8am to 6pm</a:t>
                      </a:r>
                    </a:p>
                  </a:txBody>
                  <a:tcPr marL="68580" marR="68580" marT="34290" marB="34290">
                    <a:solidFill>
                      <a:schemeClr val="accent4">
                        <a:lumMod val="20000"/>
                        <a:lumOff val="80000"/>
                      </a:schemeClr>
                    </a:solidFill>
                  </a:tcPr>
                </a:tc>
                <a:extLst>
                  <a:ext uri="{0D108BD9-81ED-4DB2-BD59-A6C34878D82A}">
                    <a16:rowId xmlns:a16="http://schemas.microsoft.com/office/drawing/2014/main" val="616852278"/>
                  </a:ext>
                </a:extLst>
              </a:tr>
              <a:tr h="278130">
                <a:tc>
                  <a:txBody>
                    <a:bodyPr/>
                    <a:lstStyle/>
                    <a:p>
                      <a:r>
                        <a:rPr lang="en-US" sz="1400" dirty="0"/>
                        <a:t>MT and WY wind</a:t>
                      </a:r>
                    </a:p>
                  </a:txBody>
                  <a:tcPr marL="68580" marR="68580" marT="34290" marB="34290"/>
                </a:tc>
                <a:tc>
                  <a:txBody>
                    <a:bodyPr/>
                    <a:lstStyle/>
                    <a:p>
                      <a:r>
                        <a:rPr lang="en-US" sz="1400" dirty="0"/>
                        <a:t>1,461 MW included</a:t>
                      </a:r>
                    </a:p>
                  </a:txBody>
                  <a:tcPr marL="68580" marR="68580" marT="34290" marB="34290"/>
                </a:tc>
                <a:tc>
                  <a:txBody>
                    <a:bodyPr/>
                    <a:lstStyle/>
                    <a:p>
                      <a:r>
                        <a:rPr lang="en-US" sz="1400" dirty="0"/>
                        <a:t>1,461 MW included</a:t>
                      </a:r>
                    </a:p>
                  </a:txBody>
                  <a:tcPr marL="68580" marR="68580" marT="34290" marB="34290"/>
                </a:tc>
                <a:extLst>
                  <a:ext uri="{0D108BD9-81ED-4DB2-BD59-A6C34878D82A}">
                    <a16:rowId xmlns:a16="http://schemas.microsoft.com/office/drawing/2014/main" val="2466118917"/>
                  </a:ext>
                </a:extLst>
              </a:tr>
            </a:tbl>
          </a:graphicData>
        </a:graphic>
      </p:graphicFrame>
      <p:sp>
        <p:nvSpPr>
          <p:cNvPr id="4" name="Slide Number Placeholder 3">
            <a:extLst>
              <a:ext uri="{FF2B5EF4-FFF2-40B4-BE49-F238E27FC236}">
                <a16:creationId xmlns:a16="http://schemas.microsoft.com/office/drawing/2014/main" id="{1CD42284-096E-4D17-A51E-2DE4E94150DE}"/>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DBD78C-FC3F-4F9C-8F3F-B5727820889D}" type="slidenum">
              <a:rPr lang="en-US" smtClean="0"/>
              <a:pPr/>
              <a:t>11</a:t>
            </a:fld>
            <a:endParaRPr lang="en-US"/>
          </a:p>
        </p:txBody>
      </p:sp>
      <p:sp>
        <p:nvSpPr>
          <p:cNvPr id="3" name="TextBox 2">
            <a:extLst>
              <a:ext uri="{FF2B5EF4-FFF2-40B4-BE49-F238E27FC236}">
                <a16:creationId xmlns:a16="http://schemas.microsoft.com/office/drawing/2014/main" id="{D95BB7A6-C1F5-4A99-BB83-F6CC2F0B579B}"/>
              </a:ext>
            </a:extLst>
          </p:cNvPr>
          <p:cNvSpPr txBox="1"/>
          <p:nvPr/>
        </p:nvSpPr>
        <p:spPr>
          <a:xfrm>
            <a:off x="1937857" y="5444455"/>
            <a:ext cx="5486400" cy="369332"/>
          </a:xfrm>
          <a:prstGeom prst="rect">
            <a:avLst/>
          </a:prstGeom>
          <a:noFill/>
        </p:spPr>
        <p:txBody>
          <a:bodyPr wrap="square" rtlCol="0">
            <a:spAutoFit/>
          </a:bodyPr>
          <a:lstStyle/>
          <a:p>
            <a:r>
              <a:rPr lang="en-US" dirty="0"/>
              <a:t>* See next slide (depends on market fundamentals)</a:t>
            </a:r>
          </a:p>
        </p:txBody>
      </p:sp>
    </p:spTree>
    <p:extLst>
      <p:ext uri="{BB962C8B-B14F-4D97-AF65-F5344CB8AC3E}">
        <p14:creationId xmlns:p14="http://schemas.microsoft.com/office/powerpoint/2010/main" val="2837350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FD95A-F130-469F-ACCF-6D05FF246842}"/>
              </a:ext>
            </a:extLst>
          </p:cNvPr>
          <p:cNvSpPr>
            <a:spLocks noGrp="1"/>
          </p:cNvSpPr>
          <p:nvPr>
            <p:ph type="title"/>
          </p:nvPr>
        </p:nvSpPr>
        <p:spPr>
          <a:xfrm>
            <a:off x="381000" y="364729"/>
            <a:ext cx="8229600" cy="651274"/>
          </a:xfrm>
        </p:spPr>
        <p:txBody>
          <a:bodyPr>
            <a:normAutofit fontScale="90000"/>
          </a:bodyPr>
          <a:lstStyle/>
          <a:p>
            <a:r>
              <a:rPr lang="en-US" u="sng" dirty="0"/>
              <a:t>Review:</a:t>
            </a:r>
            <a:r>
              <a:rPr lang="en-US" dirty="0"/>
              <a:t> Incorporating Market Supplies</a:t>
            </a:r>
          </a:p>
        </p:txBody>
      </p:sp>
      <p:sp>
        <p:nvSpPr>
          <p:cNvPr id="3" name="Content Placeholder 2">
            <a:extLst>
              <a:ext uri="{FF2B5EF4-FFF2-40B4-BE49-F238E27FC236}">
                <a16:creationId xmlns:a16="http://schemas.microsoft.com/office/drawing/2014/main" id="{E1058EB2-2948-4B47-8490-797F4D8AA0C9}"/>
              </a:ext>
            </a:extLst>
          </p:cNvPr>
          <p:cNvSpPr>
            <a:spLocks noGrp="1"/>
          </p:cNvSpPr>
          <p:nvPr>
            <p:ph idx="1"/>
          </p:nvPr>
        </p:nvSpPr>
        <p:spPr>
          <a:xfrm>
            <a:off x="381000" y="1209279"/>
            <a:ext cx="8229600" cy="4471085"/>
          </a:xfrm>
        </p:spPr>
        <p:txBody>
          <a:bodyPr>
            <a:normAutofit fontScale="85000" lnSpcReduction="20000"/>
          </a:bodyPr>
          <a:lstStyle/>
          <a:p>
            <a:r>
              <a:rPr lang="en-US" dirty="0">
                <a:solidFill>
                  <a:srgbClr val="FF0000"/>
                </a:solidFill>
              </a:rPr>
              <a:t>Classic GENESYS </a:t>
            </a:r>
            <a:r>
              <a:rPr lang="en-US" dirty="0"/>
              <a:t>– </a:t>
            </a:r>
            <a:r>
              <a:rPr lang="en-US" dirty="0">
                <a:solidFill>
                  <a:srgbClr val="0070C0"/>
                </a:solidFill>
              </a:rPr>
              <a:t>User provided fixed inputs</a:t>
            </a:r>
          </a:p>
          <a:p>
            <a:pPr lvl="1"/>
            <a:r>
              <a:rPr lang="en-US" dirty="0"/>
              <a:t>SW Spot Market – 2500 MW winter, 1250 MW summer (limited to 5 hours/day)  </a:t>
            </a:r>
            <a:endParaRPr lang="en-US" dirty="0">
              <a:solidFill>
                <a:srgbClr val="FF0000"/>
              </a:solidFill>
            </a:endParaRPr>
          </a:p>
          <a:p>
            <a:pPr lvl="1"/>
            <a:r>
              <a:rPr lang="en-US" dirty="0"/>
              <a:t>SW Purchase ahead – 3000 MW winter limited to off-peak hours, none in summer</a:t>
            </a:r>
          </a:p>
          <a:p>
            <a:pPr lvl="1"/>
            <a:r>
              <a:rPr lang="en-US" dirty="0"/>
              <a:t>Max 3400 MW total import (spot + purchase ahead)</a:t>
            </a:r>
          </a:p>
          <a:p>
            <a:pPr lvl="1"/>
            <a:r>
              <a:rPr lang="en-US" dirty="0"/>
              <a:t>SW market priced higher than any NW resource</a:t>
            </a:r>
          </a:p>
          <a:p>
            <a:pPr lvl="1"/>
            <a:r>
              <a:rPr lang="en-US" dirty="0"/>
              <a:t>NW IPP market resources – fully available (limited to 10 hours/day in summer) </a:t>
            </a:r>
          </a:p>
          <a:p>
            <a:pPr lvl="1"/>
            <a:endParaRPr lang="en-US" dirty="0"/>
          </a:p>
          <a:p>
            <a:r>
              <a:rPr lang="en-US" dirty="0">
                <a:solidFill>
                  <a:srgbClr val="FF0000"/>
                </a:solidFill>
              </a:rPr>
              <a:t>New GENESYS </a:t>
            </a:r>
            <a:r>
              <a:rPr lang="en-US" dirty="0"/>
              <a:t>– </a:t>
            </a:r>
            <a:r>
              <a:rPr lang="en-US" dirty="0">
                <a:solidFill>
                  <a:srgbClr val="0070C0"/>
                </a:solidFill>
              </a:rPr>
              <a:t>Dynamic assessment of supply, user provided limitations </a:t>
            </a:r>
          </a:p>
          <a:p>
            <a:pPr lvl="1"/>
            <a:r>
              <a:rPr lang="en-US" dirty="0"/>
              <a:t>Simulates dispatch of out-of-region resources &amp; loads </a:t>
            </a:r>
          </a:p>
          <a:p>
            <a:pPr lvl="1"/>
            <a:r>
              <a:rPr lang="en-US" dirty="0"/>
              <a:t>User can limit imports into the PNW by season (after accounting for regional resources that are physically outside our region)</a:t>
            </a:r>
          </a:p>
          <a:p>
            <a:pPr lvl="1"/>
            <a:r>
              <a:rPr lang="en-US" dirty="0"/>
              <a:t>No option to control hour-of-day market availability</a:t>
            </a:r>
          </a:p>
          <a:p>
            <a:pPr lvl="1"/>
            <a:r>
              <a:rPr lang="en-US" dirty="0"/>
              <a:t>NW IPP market resources available to all markets (not just the PNW) </a:t>
            </a:r>
          </a:p>
          <a:p>
            <a:pPr lvl="1"/>
            <a:r>
              <a:rPr lang="en-US" dirty="0"/>
              <a:t>Market exchanges (for all regions) based on price dynamics </a:t>
            </a:r>
          </a:p>
        </p:txBody>
      </p:sp>
      <p:sp>
        <p:nvSpPr>
          <p:cNvPr id="4" name="Slide Number Placeholder 3">
            <a:extLst>
              <a:ext uri="{FF2B5EF4-FFF2-40B4-BE49-F238E27FC236}">
                <a16:creationId xmlns:a16="http://schemas.microsoft.com/office/drawing/2014/main" id="{AB47F91C-AC73-4D70-8B83-4A6C97042EA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DBD78C-FC3F-4F9C-8F3F-B5727820889D}" type="slidenum">
              <a:rPr lang="en-US" smtClean="0"/>
              <a:pPr/>
              <a:t>12</a:t>
            </a:fld>
            <a:endParaRPr lang="en-US" dirty="0"/>
          </a:p>
        </p:txBody>
      </p:sp>
    </p:spTree>
    <p:extLst>
      <p:ext uri="{BB962C8B-B14F-4D97-AF65-F5344CB8AC3E}">
        <p14:creationId xmlns:p14="http://schemas.microsoft.com/office/powerpoint/2010/main" val="96236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947BB0-A37E-4E79-B1CB-B12FAD1EB141}"/>
              </a:ext>
            </a:extLst>
          </p:cNvPr>
          <p:cNvPicPr>
            <a:picLocks noChangeAspect="1"/>
          </p:cNvPicPr>
          <p:nvPr/>
        </p:nvPicPr>
        <p:blipFill>
          <a:blip r:embed="rId2"/>
          <a:stretch>
            <a:fillRect/>
          </a:stretch>
        </p:blipFill>
        <p:spPr>
          <a:xfrm>
            <a:off x="0" y="111940"/>
            <a:ext cx="9144000" cy="4903680"/>
          </a:xfrm>
          <a:prstGeom prst="rect">
            <a:avLst/>
          </a:prstGeom>
        </p:spPr>
      </p:pic>
      <p:sp>
        <p:nvSpPr>
          <p:cNvPr id="5" name="TextBox 4">
            <a:extLst>
              <a:ext uri="{FF2B5EF4-FFF2-40B4-BE49-F238E27FC236}">
                <a16:creationId xmlns:a16="http://schemas.microsoft.com/office/drawing/2014/main" id="{F5B59A69-C9B1-42D9-9D2D-F79F7D103EF8}"/>
              </a:ext>
            </a:extLst>
          </p:cNvPr>
          <p:cNvSpPr txBox="1"/>
          <p:nvPr/>
        </p:nvSpPr>
        <p:spPr>
          <a:xfrm>
            <a:off x="1421394" y="5015620"/>
            <a:ext cx="3929204" cy="923330"/>
          </a:xfrm>
          <a:prstGeom prst="rect">
            <a:avLst/>
          </a:prstGeom>
          <a:noFill/>
        </p:spPr>
        <p:txBody>
          <a:bodyPr wrap="square" rtlCol="0">
            <a:spAutoFit/>
          </a:bodyPr>
          <a:lstStyle/>
          <a:p>
            <a:r>
              <a:rPr lang="en-US" dirty="0"/>
              <a:t>Comparison between 2023 and 2027 net market position by net export region.</a:t>
            </a:r>
          </a:p>
        </p:txBody>
      </p:sp>
      <p:sp>
        <p:nvSpPr>
          <p:cNvPr id="6" name="TextBox 5">
            <a:extLst>
              <a:ext uri="{FF2B5EF4-FFF2-40B4-BE49-F238E27FC236}">
                <a16:creationId xmlns:a16="http://schemas.microsoft.com/office/drawing/2014/main" id="{103F35C7-41E9-413B-A946-B1F660BB600D}"/>
              </a:ext>
            </a:extLst>
          </p:cNvPr>
          <p:cNvSpPr txBox="1"/>
          <p:nvPr/>
        </p:nvSpPr>
        <p:spPr>
          <a:xfrm>
            <a:off x="6563762" y="2462543"/>
            <a:ext cx="2172832" cy="1754326"/>
          </a:xfrm>
          <a:prstGeom prst="rect">
            <a:avLst/>
          </a:prstGeom>
          <a:noFill/>
        </p:spPr>
        <p:txBody>
          <a:bodyPr wrap="square" rtlCol="0">
            <a:spAutoFit/>
          </a:bodyPr>
          <a:lstStyle/>
          <a:p>
            <a:r>
              <a:rPr lang="en-US" dirty="0"/>
              <a:t>Note the considerable amount more net exports total and decrease in net imports.</a:t>
            </a:r>
          </a:p>
        </p:txBody>
      </p:sp>
      <p:sp>
        <p:nvSpPr>
          <p:cNvPr id="2" name="Arrow: Right 1">
            <a:extLst>
              <a:ext uri="{FF2B5EF4-FFF2-40B4-BE49-F238E27FC236}">
                <a16:creationId xmlns:a16="http://schemas.microsoft.com/office/drawing/2014/main" id="{4DEFFD2B-5B9C-475A-B880-1953E4E40FCE}"/>
              </a:ext>
            </a:extLst>
          </p:cNvPr>
          <p:cNvSpPr/>
          <p:nvPr/>
        </p:nvSpPr>
        <p:spPr>
          <a:xfrm rot="10800000">
            <a:off x="1967345" y="3509819"/>
            <a:ext cx="277091" cy="2493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0ACC78D2-F7C9-4E96-A362-73032ED7EA50}"/>
              </a:ext>
            </a:extLst>
          </p:cNvPr>
          <p:cNvSpPr/>
          <p:nvPr/>
        </p:nvSpPr>
        <p:spPr>
          <a:xfrm rot="10800000">
            <a:off x="1421896" y="3740729"/>
            <a:ext cx="277091" cy="2493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DDCE8DC-E3ED-432D-9163-3D36C3D29BF8}"/>
              </a:ext>
            </a:extLst>
          </p:cNvPr>
          <p:cNvSpPr txBox="1"/>
          <p:nvPr/>
        </p:nvSpPr>
        <p:spPr>
          <a:xfrm>
            <a:off x="2580239" y="1727876"/>
            <a:ext cx="1958110" cy="2031325"/>
          </a:xfrm>
          <a:prstGeom prst="rect">
            <a:avLst/>
          </a:prstGeom>
          <a:solidFill>
            <a:schemeClr val="bg1"/>
          </a:solidFill>
          <a:ln w="19050">
            <a:solidFill>
              <a:schemeClr val="tx1"/>
            </a:solidFill>
          </a:ln>
        </p:spPr>
        <p:txBody>
          <a:bodyPr wrap="square" rtlCol="0">
            <a:spAutoFit/>
          </a:bodyPr>
          <a:lstStyle/>
          <a:p>
            <a:r>
              <a:rPr lang="en-US" dirty="0"/>
              <a:t>Market reliance limit plus room for firm external resources (like Bridger and </a:t>
            </a:r>
            <a:r>
              <a:rPr lang="en-US" dirty="0" err="1"/>
              <a:t>Valmy</a:t>
            </a:r>
            <a:r>
              <a:rPr lang="en-US" dirty="0"/>
              <a:t>) to import to the region .</a:t>
            </a:r>
          </a:p>
        </p:txBody>
      </p:sp>
      <p:sp>
        <p:nvSpPr>
          <p:cNvPr id="8" name="Arrow: Right 7">
            <a:extLst>
              <a:ext uri="{FF2B5EF4-FFF2-40B4-BE49-F238E27FC236}">
                <a16:creationId xmlns:a16="http://schemas.microsoft.com/office/drawing/2014/main" id="{18F6CF42-0643-4247-B805-82076193228A}"/>
              </a:ext>
            </a:extLst>
          </p:cNvPr>
          <p:cNvSpPr/>
          <p:nvPr/>
        </p:nvSpPr>
        <p:spPr>
          <a:xfrm rot="10800000">
            <a:off x="6224233" y="3509820"/>
            <a:ext cx="277091" cy="2493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6D8144D9-6C27-4B62-8DC1-B2FB4FF9A152}"/>
              </a:ext>
            </a:extLst>
          </p:cNvPr>
          <p:cNvSpPr/>
          <p:nvPr/>
        </p:nvSpPr>
        <p:spPr>
          <a:xfrm rot="10800000">
            <a:off x="5678784" y="3740730"/>
            <a:ext cx="277091" cy="2493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111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3"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DE6EE9-298B-4F94-BE8E-DCFE78EB4086}"/>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a:ln>
                <a:noFill/>
              </a:ln>
              <a:solidFill>
                <a:srgbClr val="000000">
                  <a:tint val="75000"/>
                </a:srgbClr>
              </a:solidFill>
              <a:effectLst/>
              <a:uLnTx/>
              <a:uFillTx/>
              <a:latin typeface="Trebuchet MS" panose="020B0603020202020204"/>
              <a:ea typeface="+mn-ea"/>
              <a:cs typeface="+mn-cs"/>
            </a:endParaRPr>
          </a:p>
        </p:txBody>
      </p:sp>
      <p:pic>
        <p:nvPicPr>
          <p:cNvPr id="3" name="Picture 2">
            <a:extLst>
              <a:ext uri="{FF2B5EF4-FFF2-40B4-BE49-F238E27FC236}">
                <a16:creationId xmlns:a16="http://schemas.microsoft.com/office/drawing/2014/main" id="{49C11DE9-5A97-4E11-A616-44D4F5F75082}"/>
              </a:ext>
            </a:extLst>
          </p:cNvPr>
          <p:cNvPicPr>
            <a:picLocks noChangeAspect="1"/>
          </p:cNvPicPr>
          <p:nvPr/>
        </p:nvPicPr>
        <p:blipFill>
          <a:blip r:embed="rId2"/>
          <a:stretch>
            <a:fillRect/>
          </a:stretch>
        </p:blipFill>
        <p:spPr>
          <a:xfrm>
            <a:off x="0" y="3429000"/>
            <a:ext cx="9144000" cy="3360263"/>
          </a:xfrm>
          <a:prstGeom prst="rect">
            <a:avLst/>
          </a:prstGeom>
        </p:spPr>
      </p:pic>
      <p:pic>
        <p:nvPicPr>
          <p:cNvPr id="4" name="Picture 3">
            <a:extLst>
              <a:ext uri="{FF2B5EF4-FFF2-40B4-BE49-F238E27FC236}">
                <a16:creationId xmlns:a16="http://schemas.microsoft.com/office/drawing/2014/main" id="{480C9358-A0DE-4D3D-9085-950BA129F7FB}"/>
              </a:ext>
            </a:extLst>
          </p:cNvPr>
          <p:cNvPicPr>
            <a:picLocks noChangeAspect="1"/>
          </p:cNvPicPr>
          <p:nvPr/>
        </p:nvPicPr>
        <p:blipFill>
          <a:blip r:embed="rId3"/>
          <a:stretch>
            <a:fillRect/>
          </a:stretch>
        </p:blipFill>
        <p:spPr>
          <a:xfrm>
            <a:off x="0" y="50069"/>
            <a:ext cx="9144000" cy="3360263"/>
          </a:xfrm>
          <a:prstGeom prst="rect">
            <a:avLst/>
          </a:prstGeom>
        </p:spPr>
      </p:pic>
      <p:sp>
        <p:nvSpPr>
          <p:cNvPr id="5" name="TextBox 4">
            <a:extLst>
              <a:ext uri="{FF2B5EF4-FFF2-40B4-BE49-F238E27FC236}">
                <a16:creationId xmlns:a16="http://schemas.microsoft.com/office/drawing/2014/main" id="{D3F50D3F-6D09-449C-9284-3252A9ED97FC}"/>
              </a:ext>
            </a:extLst>
          </p:cNvPr>
          <p:cNvSpPr txBox="1"/>
          <p:nvPr/>
        </p:nvSpPr>
        <p:spPr>
          <a:xfrm>
            <a:off x="7641125" y="1611517"/>
            <a:ext cx="1385180" cy="369332"/>
          </a:xfrm>
          <a:prstGeom prst="rect">
            <a:avLst/>
          </a:prstGeom>
          <a:noFill/>
        </p:spPr>
        <p:txBody>
          <a:bodyPr wrap="square" rtlCol="0">
            <a:spAutoFit/>
          </a:bodyPr>
          <a:lstStyle/>
          <a:p>
            <a:r>
              <a:rPr lang="en-US" dirty="0"/>
              <a:t>2023</a:t>
            </a:r>
          </a:p>
        </p:txBody>
      </p:sp>
      <p:sp>
        <p:nvSpPr>
          <p:cNvPr id="6" name="TextBox 5">
            <a:extLst>
              <a:ext uri="{FF2B5EF4-FFF2-40B4-BE49-F238E27FC236}">
                <a16:creationId xmlns:a16="http://schemas.microsoft.com/office/drawing/2014/main" id="{F9C6C84F-9091-4847-9F6B-B6F87F670AFF}"/>
              </a:ext>
            </a:extLst>
          </p:cNvPr>
          <p:cNvSpPr txBox="1"/>
          <p:nvPr/>
        </p:nvSpPr>
        <p:spPr>
          <a:xfrm>
            <a:off x="7641125" y="5656907"/>
            <a:ext cx="1385180" cy="369332"/>
          </a:xfrm>
          <a:prstGeom prst="rect">
            <a:avLst/>
          </a:prstGeom>
          <a:noFill/>
        </p:spPr>
        <p:txBody>
          <a:bodyPr wrap="square" rtlCol="0">
            <a:spAutoFit/>
          </a:bodyPr>
          <a:lstStyle/>
          <a:p>
            <a:r>
              <a:rPr lang="en-US" dirty="0"/>
              <a:t>2027</a:t>
            </a:r>
          </a:p>
        </p:txBody>
      </p:sp>
      <p:sp>
        <p:nvSpPr>
          <p:cNvPr id="7" name="TextBox 6">
            <a:extLst>
              <a:ext uri="{FF2B5EF4-FFF2-40B4-BE49-F238E27FC236}">
                <a16:creationId xmlns:a16="http://schemas.microsoft.com/office/drawing/2014/main" id="{444F549C-CEF5-4F37-906A-D2D9E6B29900}"/>
              </a:ext>
            </a:extLst>
          </p:cNvPr>
          <p:cNvSpPr txBox="1"/>
          <p:nvPr/>
        </p:nvSpPr>
        <p:spPr>
          <a:xfrm>
            <a:off x="312121" y="3089245"/>
            <a:ext cx="8646058" cy="369332"/>
          </a:xfrm>
          <a:prstGeom prst="rect">
            <a:avLst/>
          </a:prstGeom>
          <a:solidFill>
            <a:schemeClr val="bg1"/>
          </a:solidFill>
        </p:spPr>
        <p:txBody>
          <a:bodyPr wrap="square" rtlCol="0">
            <a:spAutoFit/>
          </a:bodyPr>
          <a:lstStyle/>
          <a:p>
            <a:r>
              <a:rPr lang="en-US" dirty="0">
                <a:solidFill>
                  <a:schemeClr val="accent6"/>
                </a:solidFill>
              </a:rPr>
              <a:t>Out of region supply creates dramatic day/night import export dynamic.</a:t>
            </a:r>
          </a:p>
        </p:txBody>
      </p:sp>
    </p:spTree>
    <p:extLst>
      <p:ext uri="{BB962C8B-B14F-4D97-AF65-F5344CB8AC3E}">
        <p14:creationId xmlns:p14="http://schemas.microsoft.com/office/powerpoint/2010/main" val="1883339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0C30ED-DA2B-4C10-B95D-19AC96FBC900}"/>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a:ln>
                <a:noFill/>
              </a:ln>
              <a:solidFill>
                <a:srgbClr val="000000">
                  <a:tint val="75000"/>
                </a:srgbClr>
              </a:solidFill>
              <a:effectLst/>
              <a:uLnTx/>
              <a:uFillTx/>
              <a:latin typeface="Trebuchet MS" panose="020B0603020202020204"/>
              <a:ea typeface="+mn-ea"/>
              <a:cs typeface="+mn-cs"/>
            </a:endParaRPr>
          </a:p>
        </p:txBody>
      </p:sp>
      <p:pic>
        <p:nvPicPr>
          <p:cNvPr id="3" name="Picture 2">
            <a:extLst>
              <a:ext uri="{FF2B5EF4-FFF2-40B4-BE49-F238E27FC236}">
                <a16:creationId xmlns:a16="http://schemas.microsoft.com/office/drawing/2014/main" id="{7D6E5C68-F143-4BAA-B4E1-F83CFD5E3803}"/>
              </a:ext>
            </a:extLst>
          </p:cNvPr>
          <p:cNvPicPr>
            <a:picLocks noChangeAspect="1"/>
          </p:cNvPicPr>
          <p:nvPr/>
        </p:nvPicPr>
        <p:blipFill>
          <a:blip r:embed="rId2"/>
          <a:stretch>
            <a:fillRect/>
          </a:stretch>
        </p:blipFill>
        <p:spPr>
          <a:xfrm>
            <a:off x="0" y="3429000"/>
            <a:ext cx="9207150" cy="3429000"/>
          </a:xfrm>
          <a:prstGeom prst="rect">
            <a:avLst/>
          </a:prstGeom>
        </p:spPr>
      </p:pic>
      <p:pic>
        <p:nvPicPr>
          <p:cNvPr id="4" name="Picture 3">
            <a:extLst>
              <a:ext uri="{FF2B5EF4-FFF2-40B4-BE49-F238E27FC236}">
                <a16:creationId xmlns:a16="http://schemas.microsoft.com/office/drawing/2014/main" id="{CE86F5BA-AF1C-41E4-AC5C-AA3CB8C4B922}"/>
              </a:ext>
            </a:extLst>
          </p:cNvPr>
          <p:cNvPicPr>
            <a:picLocks noChangeAspect="1"/>
          </p:cNvPicPr>
          <p:nvPr/>
        </p:nvPicPr>
        <p:blipFill>
          <a:blip r:embed="rId3"/>
          <a:stretch>
            <a:fillRect/>
          </a:stretch>
        </p:blipFill>
        <p:spPr>
          <a:xfrm>
            <a:off x="0" y="0"/>
            <a:ext cx="9144000" cy="3429000"/>
          </a:xfrm>
          <a:prstGeom prst="rect">
            <a:avLst/>
          </a:prstGeom>
        </p:spPr>
      </p:pic>
      <p:sp>
        <p:nvSpPr>
          <p:cNvPr id="5" name="TextBox 4">
            <a:extLst>
              <a:ext uri="{FF2B5EF4-FFF2-40B4-BE49-F238E27FC236}">
                <a16:creationId xmlns:a16="http://schemas.microsoft.com/office/drawing/2014/main" id="{3FE7A814-E7AD-4A4A-8209-B475370A2193}"/>
              </a:ext>
            </a:extLst>
          </p:cNvPr>
          <p:cNvSpPr txBox="1"/>
          <p:nvPr/>
        </p:nvSpPr>
        <p:spPr>
          <a:xfrm>
            <a:off x="7641125" y="5656907"/>
            <a:ext cx="1385180" cy="646331"/>
          </a:xfrm>
          <a:prstGeom prst="rect">
            <a:avLst/>
          </a:prstGeom>
          <a:noFill/>
        </p:spPr>
        <p:txBody>
          <a:bodyPr wrap="square" rtlCol="0">
            <a:spAutoFit/>
          </a:bodyPr>
          <a:lstStyle/>
          <a:p>
            <a:r>
              <a:rPr lang="en-US" dirty="0"/>
              <a:t>2027 Summer</a:t>
            </a:r>
          </a:p>
        </p:txBody>
      </p:sp>
      <p:sp>
        <p:nvSpPr>
          <p:cNvPr id="6" name="TextBox 5">
            <a:extLst>
              <a:ext uri="{FF2B5EF4-FFF2-40B4-BE49-F238E27FC236}">
                <a16:creationId xmlns:a16="http://schemas.microsoft.com/office/drawing/2014/main" id="{F5F1FF7F-E8A8-4A85-943A-C8A89BB67344}"/>
              </a:ext>
            </a:extLst>
          </p:cNvPr>
          <p:cNvSpPr txBox="1"/>
          <p:nvPr/>
        </p:nvSpPr>
        <p:spPr>
          <a:xfrm>
            <a:off x="7641125" y="2227907"/>
            <a:ext cx="1385180" cy="646331"/>
          </a:xfrm>
          <a:prstGeom prst="rect">
            <a:avLst/>
          </a:prstGeom>
          <a:noFill/>
        </p:spPr>
        <p:txBody>
          <a:bodyPr wrap="square" rtlCol="0">
            <a:spAutoFit/>
          </a:bodyPr>
          <a:lstStyle/>
          <a:p>
            <a:r>
              <a:rPr lang="en-US" dirty="0"/>
              <a:t>2027 Winter </a:t>
            </a:r>
          </a:p>
        </p:txBody>
      </p:sp>
      <p:sp>
        <p:nvSpPr>
          <p:cNvPr id="7" name="TextBox 6">
            <a:extLst>
              <a:ext uri="{FF2B5EF4-FFF2-40B4-BE49-F238E27FC236}">
                <a16:creationId xmlns:a16="http://schemas.microsoft.com/office/drawing/2014/main" id="{4C3D61FB-9452-4DE0-9E19-9FEF080B586B}"/>
              </a:ext>
            </a:extLst>
          </p:cNvPr>
          <p:cNvSpPr txBox="1"/>
          <p:nvPr/>
        </p:nvSpPr>
        <p:spPr>
          <a:xfrm>
            <a:off x="248971" y="3152383"/>
            <a:ext cx="8646058" cy="369332"/>
          </a:xfrm>
          <a:prstGeom prst="rect">
            <a:avLst/>
          </a:prstGeom>
          <a:solidFill>
            <a:schemeClr val="bg1"/>
          </a:solidFill>
        </p:spPr>
        <p:txBody>
          <a:bodyPr wrap="square" rtlCol="0">
            <a:spAutoFit/>
          </a:bodyPr>
          <a:lstStyle/>
          <a:p>
            <a:r>
              <a:rPr lang="en-US" dirty="0">
                <a:solidFill>
                  <a:schemeClr val="accent6"/>
                </a:solidFill>
              </a:rPr>
              <a:t>In summer, BC has more supply available to export in the evening…</a:t>
            </a:r>
          </a:p>
        </p:txBody>
      </p:sp>
    </p:spTree>
    <p:extLst>
      <p:ext uri="{BB962C8B-B14F-4D97-AF65-F5344CB8AC3E}">
        <p14:creationId xmlns:p14="http://schemas.microsoft.com/office/powerpoint/2010/main" val="856664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65D1D-59A5-4BAF-9008-129A760BBB72}"/>
              </a:ext>
            </a:extLst>
          </p:cNvPr>
          <p:cNvSpPr>
            <a:spLocks noGrp="1"/>
          </p:cNvSpPr>
          <p:nvPr>
            <p:ph type="title"/>
          </p:nvPr>
        </p:nvSpPr>
        <p:spPr>
          <a:xfrm>
            <a:off x="180109" y="365126"/>
            <a:ext cx="8335241" cy="1325563"/>
          </a:xfrm>
        </p:spPr>
        <p:txBody>
          <a:bodyPr>
            <a:normAutofit fontScale="90000"/>
          </a:bodyPr>
          <a:lstStyle/>
          <a:p>
            <a:r>
              <a:rPr lang="en-US" dirty="0"/>
              <a:t>Even though </a:t>
            </a:r>
            <a:r>
              <a:rPr lang="en-US" b="1" dirty="0">
                <a:solidFill>
                  <a:schemeClr val="accent1"/>
                </a:solidFill>
              </a:rPr>
              <a:t>net</a:t>
            </a:r>
            <a:r>
              <a:rPr lang="en-US" dirty="0"/>
              <a:t> market reliance is limited the large external buildout still effects market supply fundamentals</a:t>
            </a:r>
          </a:p>
        </p:txBody>
      </p:sp>
      <p:sp>
        <p:nvSpPr>
          <p:cNvPr id="4" name="Slide Number Placeholder 3">
            <a:extLst>
              <a:ext uri="{FF2B5EF4-FFF2-40B4-BE49-F238E27FC236}">
                <a16:creationId xmlns:a16="http://schemas.microsoft.com/office/drawing/2014/main" id="{FA24D58D-75C8-406E-9A5B-D844615F7C1A}"/>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pic>
        <p:nvPicPr>
          <p:cNvPr id="5" name="Content Placeholder 4">
            <a:extLst>
              <a:ext uri="{FF2B5EF4-FFF2-40B4-BE49-F238E27FC236}">
                <a16:creationId xmlns:a16="http://schemas.microsoft.com/office/drawing/2014/main" id="{7ACAC865-949A-45F2-A257-8E526F57AC50}"/>
              </a:ext>
            </a:extLst>
          </p:cNvPr>
          <p:cNvPicPr>
            <a:picLocks noGrp="1" noChangeAspect="1"/>
          </p:cNvPicPr>
          <p:nvPr>
            <p:ph idx="1"/>
          </p:nvPr>
        </p:nvPicPr>
        <p:blipFill>
          <a:blip r:embed="rId2"/>
          <a:stretch>
            <a:fillRect/>
          </a:stretch>
        </p:blipFill>
        <p:spPr>
          <a:xfrm>
            <a:off x="1613252" y="1825625"/>
            <a:ext cx="5917495" cy="4351338"/>
          </a:xfrm>
          <a:prstGeom prst="rect">
            <a:avLst/>
          </a:prstGeom>
        </p:spPr>
      </p:pic>
    </p:spTree>
    <p:extLst>
      <p:ext uri="{BB962C8B-B14F-4D97-AF65-F5344CB8AC3E}">
        <p14:creationId xmlns:p14="http://schemas.microsoft.com/office/powerpoint/2010/main" val="605612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815EC-A069-4DA6-B3E4-8CFE73F4BEE2}"/>
              </a:ext>
            </a:extLst>
          </p:cNvPr>
          <p:cNvSpPr>
            <a:spLocks noGrp="1"/>
          </p:cNvSpPr>
          <p:nvPr>
            <p:ph type="title"/>
          </p:nvPr>
        </p:nvSpPr>
        <p:spPr>
          <a:xfrm>
            <a:off x="257560" y="160990"/>
            <a:ext cx="2317643" cy="3279228"/>
          </a:xfrm>
          <a:ln w="38100">
            <a:solidFill>
              <a:schemeClr val="tx1"/>
            </a:solidFill>
          </a:ln>
        </p:spPr>
        <p:txBody>
          <a:bodyPr>
            <a:normAutofit fontScale="90000"/>
          </a:bodyPr>
          <a:lstStyle/>
          <a:p>
            <a:r>
              <a:rPr lang="en-US" dirty="0"/>
              <a:t>Daily shape changes with more WECC- wide solar</a:t>
            </a:r>
          </a:p>
        </p:txBody>
      </p:sp>
      <p:pic>
        <p:nvPicPr>
          <p:cNvPr id="5" name="Content Placeholder 4">
            <a:extLst>
              <a:ext uri="{FF2B5EF4-FFF2-40B4-BE49-F238E27FC236}">
                <a16:creationId xmlns:a16="http://schemas.microsoft.com/office/drawing/2014/main" id="{3C4DCB38-0C64-4779-81EF-38DDD0F9ACEB}"/>
              </a:ext>
            </a:extLst>
          </p:cNvPr>
          <p:cNvPicPr>
            <a:picLocks noGrp="1" noChangeAspect="1"/>
          </p:cNvPicPr>
          <p:nvPr>
            <p:ph idx="1"/>
          </p:nvPr>
        </p:nvPicPr>
        <p:blipFill>
          <a:blip r:embed="rId2"/>
          <a:stretch>
            <a:fillRect/>
          </a:stretch>
        </p:blipFill>
        <p:spPr>
          <a:xfrm>
            <a:off x="2822251" y="6669"/>
            <a:ext cx="6311236" cy="5727195"/>
          </a:xfrm>
          <a:prstGeom prst="rect">
            <a:avLst/>
          </a:prstGeom>
        </p:spPr>
      </p:pic>
      <p:sp>
        <p:nvSpPr>
          <p:cNvPr id="4" name="Slide Number Placeholder 3">
            <a:extLst>
              <a:ext uri="{FF2B5EF4-FFF2-40B4-BE49-F238E27FC236}">
                <a16:creationId xmlns:a16="http://schemas.microsoft.com/office/drawing/2014/main" id="{4BEE0751-BDD5-4A84-BD6A-5B97A96F01D7}"/>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pic>
        <p:nvPicPr>
          <p:cNvPr id="7" name="Picture 6">
            <a:extLst>
              <a:ext uri="{FF2B5EF4-FFF2-40B4-BE49-F238E27FC236}">
                <a16:creationId xmlns:a16="http://schemas.microsoft.com/office/drawing/2014/main" id="{B8B543B8-6CCD-47C4-81D2-FFC5DDB39331}"/>
              </a:ext>
            </a:extLst>
          </p:cNvPr>
          <p:cNvPicPr>
            <a:picLocks noChangeAspect="1"/>
          </p:cNvPicPr>
          <p:nvPr/>
        </p:nvPicPr>
        <p:blipFill>
          <a:blip r:embed="rId3"/>
          <a:stretch>
            <a:fillRect/>
          </a:stretch>
        </p:blipFill>
        <p:spPr>
          <a:xfrm>
            <a:off x="10513" y="3594538"/>
            <a:ext cx="2811738" cy="2051281"/>
          </a:xfrm>
          <a:prstGeom prst="rect">
            <a:avLst/>
          </a:prstGeom>
        </p:spPr>
      </p:pic>
    </p:spTree>
    <p:extLst>
      <p:ext uri="{BB962C8B-B14F-4D97-AF65-F5344CB8AC3E}">
        <p14:creationId xmlns:p14="http://schemas.microsoft.com/office/powerpoint/2010/main" val="3342947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19177-7F87-40C4-B032-E67F70BF2B41}"/>
              </a:ext>
            </a:extLst>
          </p:cNvPr>
          <p:cNvSpPr>
            <a:spLocks noGrp="1"/>
          </p:cNvSpPr>
          <p:nvPr>
            <p:ph type="title"/>
          </p:nvPr>
        </p:nvSpPr>
        <p:spPr/>
        <p:txBody>
          <a:bodyPr/>
          <a:lstStyle/>
          <a:p>
            <a:r>
              <a:rPr lang="en-US" u="sng" dirty="0"/>
              <a:t>Review:</a:t>
            </a:r>
            <a:r>
              <a:rPr lang="en-US" dirty="0"/>
              <a:t> Balancing Reserve Assumptions</a:t>
            </a:r>
          </a:p>
        </p:txBody>
      </p:sp>
      <p:sp>
        <p:nvSpPr>
          <p:cNvPr id="3" name="Content Placeholder 2">
            <a:extLst>
              <a:ext uri="{FF2B5EF4-FFF2-40B4-BE49-F238E27FC236}">
                <a16:creationId xmlns:a16="http://schemas.microsoft.com/office/drawing/2014/main" id="{6A6AF4C9-DE43-473B-B0D9-025A6BBB1AE4}"/>
              </a:ext>
            </a:extLst>
          </p:cNvPr>
          <p:cNvSpPr>
            <a:spLocks noGrp="1"/>
          </p:cNvSpPr>
          <p:nvPr>
            <p:ph idx="1"/>
          </p:nvPr>
        </p:nvSpPr>
        <p:spPr/>
        <p:txBody>
          <a:bodyPr>
            <a:normAutofit fontScale="92500" lnSpcReduction="10000"/>
          </a:bodyPr>
          <a:lstStyle/>
          <a:p>
            <a:pPr marL="0" indent="0">
              <a:buNone/>
            </a:pPr>
            <a:r>
              <a:rPr lang="en-US" dirty="0"/>
              <a:t>Per Northwest Power Pool EIM Study (public data)</a:t>
            </a:r>
          </a:p>
          <a:p>
            <a:pPr marL="457200" indent="-457200">
              <a:buFont typeface="+mj-lt"/>
              <a:buAutoNum type="arabicPeriod"/>
            </a:pPr>
            <a:r>
              <a:rPr lang="en-US" b="1" dirty="0"/>
              <a:t>Each BA has to hold and provide balancing reserves specified in the study on existing (or new) resources </a:t>
            </a:r>
          </a:p>
          <a:p>
            <a:pPr lvl="1"/>
            <a:r>
              <a:rPr lang="en-US" dirty="0"/>
              <a:t>Consistent with assumptions for AURORA</a:t>
            </a:r>
          </a:p>
          <a:p>
            <a:pPr lvl="1"/>
            <a:r>
              <a:rPr lang="en-US" dirty="0"/>
              <a:t>Fidelity on a monthly basis for hour of day</a:t>
            </a:r>
          </a:p>
          <a:p>
            <a:pPr marL="457200" indent="-457200">
              <a:buFont typeface="+mj-lt"/>
              <a:buAutoNum type="arabicPeriod"/>
            </a:pPr>
            <a:r>
              <a:rPr lang="en-US" b="1" dirty="0">
                <a:solidFill>
                  <a:srgbClr val="FF0000"/>
                </a:solidFill>
              </a:rPr>
              <a:t>No balancing reserve sharing between BAs</a:t>
            </a:r>
          </a:p>
          <a:p>
            <a:pPr lvl="1"/>
            <a:r>
              <a:rPr lang="en-US" dirty="0"/>
              <a:t>Very conservative considering all entities would be in EIM and holding all the reserves from the NWPP EIM study should ensure sufficiency</a:t>
            </a:r>
          </a:p>
          <a:p>
            <a:pPr lvl="1"/>
            <a:r>
              <a:rPr lang="en-US" dirty="0"/>
              <a:t>Since the model </a:t>
            </a:r>
            <a:r>
              <a:rPr lang="en-US" dirty="0">
                <a:solidFill>
                  <a:srgbClr val="FF0000"/>
                </a:solidFill>
              </a:rPr>
              <a:t>does not currently reserve transmission for reserves </a:t>
            </a:r>
            <a:r>
              <a:rPr lang="en-US" dirty="0"/>
              <a:t>there was some congestion/reserve provision adequacy issues for utilities with remote resources (SCL, PGE, PSE, PAC) that would not happen in operations (per modern transmission scheduling practices).</a:t>
            </a:r>
          </a:p>
          <a:p>
            <a:pPr marL="457200" indent="-457200">
              <a:buFont typeface="+mj-lt"/>
              <a:buAutoNum type="arabicPeriod"/>
            </a:pPr>
            <a:endParaRPr lang="en-US" dirty="0"/>
          </a:p>
          <a:p>
            <a:pPr marL="457200" indent="-457200">
              <a:buFont typeface="+mj-lt"/>
              <a:buAutoNum type="arabicPeriod"/>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EC1405F-82C2-4AFE-BBC7-0FD1D3A305C8}"/>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40023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C48A1-5746-4DA3-873B-8ED0353A337E}"/>
              </a:ext>
            </a:extLst>
          </p:cNvPr>
          <p:cNvSpPr>
            <a:spLocks noGrp="1"/>
          </p:cNvSpPr>
          <p:nvPr>
            <p:ph type="title"/>
          </p:nvPr>
        </p:nvSpPr>
        <p:spPr>
          <a:xfrm>
            <a:off x="628649" y="365126"/>
            <a:ext cx="8225639" cy="1311481"/>
          </a:xfrm>
        </p:spPr>
        <p:txBody>
          <a:bodyPr>
            <a:normAutofit fontScale="90000"/>
          </a:bodyPr>
          <a:lstStyle/>
          <a:p>
            <a:r>
              <a:rPr lang="en-US" sz="2400" u="sng" dirty="0"/>
              <a:t>Example</a:t>
            </a:r>
            <a:r>
              <a:rPr lang="en-US" sz="2400" dirty="0"/>
              <a:t>: On Sept 2</a:t>
            </a:r>
            <a:r>
              <a:rPr lang="en-US" sz="2400" baseline="30000" dirty="0"/>
              <a:t>nd</a:t>
            </a:r>
            <a:r>
              <a:rPr lang="en-US" sz="2400" dirty="0"/>
              <a:t>, at 8 am, there is a small deficit in Seattle. The region is long in aggregate and could have covered the deficit with contingency reserves but this is still considered an adequacy event for planning purposes. Why?</a:t>
            </a:r>
          </a:p>
        </p:txBody>
      </p:sp>
      <p:pic>
        <p:nvPicPr>
          <p:cNvPr id="5" name="Content Placeholder 4">
            <a:extLst>
              <a:ext uri="{FF2B5EF4-FFF2-40B4-BE49-F238E27FC236}">
                <a16:creationId xmlns:a16="http://schemas.microsoft.com/office/drawing/2014/main" id="{B03E2A80-E445-46CD-98EA-16679AE43C39}"/>
              </a:ext>
            </a:extLst>
          </p:cNvPr>
          <p:cNvPicPr>
            <a:picLocks noGrp="1" noChangeAspect="1"/>
          </p:cNvPicPr>
          <p:nvPr>
            <p:ph idx="1"/>
          </p:nvPr>
        </p:nvPicPr>
        <p:blipFill>
          <a:blip r:embed="rId2"/>
          <a:stretch>
            <a:fillRect/>
          </a:stretch>
        </p:blipFill>
        <p:spPr>
          <a:xfrm>
            <a:off x="1091434" y="1825625"/>
            <a:ext cx="6961131" cy="4351338"/>
          </a:xfrm>
          <a:prstGeom prst="rect">
            <a:avLst/>
          </a:prstGeom>
        </p:spPr>
      </p:pic>
      <p:sp>
        <p:nvSpPr>
          <p:cNvPr id="4" name="Slide Number Placeholder 3">
            <a:extLst>
              <a:ext uri="{FF2B5EF4-FFF2-40B4-BE49-F238E27FC236}">
                <a16:creationId xmlns:a16="http://schemas.microsoft.com/office/drawing/2014/main" id="{1B1E296F-C4CF-46EE-B937-222DBA83D41D}"/>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22101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6E2EC-AAF6-42C9-959E-C27C397D05CA}"/>
              </a:ext>
            </a:extLst>
          </p:cNvPr>
          <p:cNvSpPr>
            <a:spLocks noGrp="1"/>
          </p:cNvSpPr>
          <p:nvPr>
            <p:ph type="title"/>
          </p:nvPr>
        </p:nvSpPr>
        <p:spPr/>
        <p:txBody>
          <a:bodyPr/>
          <a:lstStyle/>
          <a:p>
            <a:r>
              <a:rPr lang="en-US" dirty="0"/>
              <a:t>Baseline Needs Assessment Summary</a:t>
            </a:r>
          </a:p>
        </p:txBody>
      </p:sp>
      <p:sp>
        <p:nvSpPr>
          <p:cNvPr id="3" name="Content Placeholder 2">
            <a:extLst>
              <a:ext uri="{FF2B5EF4-FFF2-40B4-BE49-F238E27FC236}">
                <a16:creationId xmlns:a16="http://schemas.microsoft.com/office/drawing/2014/main" id="{2BA5BD76-91F8-4CAB-A796-DD710DD6DFA3}"/>
              </a:ext>
            </a:extLst>
          </p:cNvPr>
          <p:cNvSpPr>
            <a:spLocks noGrp="1"/>
          </p:cNvSpPr>
          <p:nvPr>
            <p:ph idx="1"/>
          </p:nvPr>
        </p:nvSpPr>
        <p:spPr/>
        <p:txBody>
          <a:bodyPr/>
          <a:lstStyle/>
          <a:p>
            <a:r>
              <a:rPr lang="en-US" dirty="0"/>
              <a:t>Region has significant needs in the action plan time frame with the most needs in the winter.</a:t>
            </a:r>
          </a:p>
          <a:p>
            <a:r>
              <a:rPr lang="en-US" dirty="0"/>
              <a:t>The market has low priced power in every season in the middle of the day and NW hydro system is effective at utilizing it to meet needs.</a:t>
            </a:r>
          </a:p>
          <a:p>
            <a:r>
              <a:rPr lang="en-US" dirty="0"/>
              <a:t>Conservation continues to work in tandem with the hydro system well to address adequacy issues, however many other resources do as well</a:t>
            </a:r>
          </a:p>
          <a:p>
            <a:r>
              <a:rPr lang="en-US" dirty="0"/>
              <a:t>Summer peak needs seem to be more challenging to meet than winter peak needs with the current </a:t>
            </a:r>
            <a:r>
              <a:rPr lang="en-US"/>
              <a:t>market economics.</a:t>
            </a:r>
            <a:endParaRPr lang="en-US" dirty="0"/>
          </a:p>
        </p:txBody>
      </p:sp>
      <p:sp>
        <p:nvSpPr>
          <p:cNvPr id="4" name="Slide Number Placeholder 3">
            <a:extLst>
              <a:ext uri="{FF2B5EF4-FFF2-40B4-BE49-F238E27FC236}">
                <a16:creationId xmlns:a16="http://schemas.microsoft.com/office/drawing/2014/main" id="{AB9A88A2-EB8D-43CB-AA7E-1BB90CB22FE3}"/>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215410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C48A1-5746-4DA3-873B-8ED0353A337E}"/>
              </a:ext>
            </a:extLst>
          </p:cNvPr>
          <p:cNvSpPr>
            <a:spLocks noGrp="1"/>
          </p:cNvSpPr>
          <p:nvPr>
            <p:ph type="title"/>
          </p:nvPr>
        </p:nvSpPr>
        <p:spPr>
          <a:xfrm>
            <a:off x="628649" y="365126"/>
            <a:ext cx="8225639" cy="1311481"/>
          </a:xfrm>
        </p:spPr>
        <p:txBody>
          <a:bodyPr>
            <a:normAutofit fontScale="90000"/>
          </a:bodyPr>
          <a:lstStyle/>
          <a:p>
            <a:r>
              <a:rPr lang="en-US" sz="2400" dirty="0"/>
              <a:t>While theoretically this could still be an issue, in the model this is happening because firm transmission is not scheduled for reserve provision.  In practice, the transmission likely would have been scheduled…</a:t>
            </a:r>
          </a:p>
        </p:txBody>
      </p:sp>
      <p:pic>
        <p:nvPicPr>
          <p:cNvPr id="5" name="Content Placeholder 4">
            <a:extLst>
              <a:ext uri="{FF2B5EF4-FFF2-40B4-BE49-F238E27FC236}">
                <a16:creationId xmlns:a16="http://schemas.microsoft.com/office/drawing/2014/main" id="{B03E2A80-E445-46CD-98EA-16679AE43C39}"/>
              </a:ext>
            </a:extLst>
          </p:cNvPr>
          <p:cNvPicPr>
            <a:picLocks noGrp="1" noChangeAspect="1"/>
          </p:cNvPicPr>
          <p:nvPr>
            <p:ph idx="1"/>
          </p:nvPr>
        </p:nvPicPr>
        <p:blipFill>
          <a:blip r:embed="rId2"/>
          <a:stretch>
            <a:fillRect/>
          </a:stretch>
        </p:blipFill>
        <p:spPr>
          <a:xfrm>
            <a:off x="1091434" y="1825625"/>
            <a:ext cx="6961131" cy="4351338"/>
          </a:xfrm>
          <a:prstGeom prst="rect">
            <a:avLst/>
          </a:prstGeom>
        </p:spPr>
      </p:pic>
      <p:sp>
        <p:nvSpPr>
          <p:cNvPr id="4" name="Slide Number Placeholder 3">
            <a:extLst>
              <a:ext uri="{FF2B5EF4-FFF2-40B4-BE49-F238E27FC236}">
                <a16:creationId xmlns:a16="http://schemas.microsoft.com/office/drawing/2014/main" id="{1B1E296F-C4CF-46EE-B937-222DBA83D41D}"/>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40332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87BE0-E70E-4EC1-8548-1C6197B4BF7B}"/>
              </a:ext>
            </a:extLst>
          </p:cNvPr>
          <p:cNvSpPr>
            <a:spLocks noGrp="1"/>
          </p:cNvSpPr>
          <p:nvPr>
            <p:ph type="title"/>
          </p:nvPr>
        </p:nvSpPr>
        <p:spPr/>
        <p:txBody>
          <a:bodyPr/>
          <a:lstStyle/>
          <a:p>
            <a:r>
              <a:rPr lang="en-US" dirty="0"/>
              <a:t>Fuel Accounting for All Resources</a:t>
            </a:r>
          </a:p>
        </p:txBody>
      </p:sp>
      <p:sp>
        <p:nvSpPr>
          <p:cNvPr id="3" name="Content Placeholder 2">
            <a:extLst>
              <a:ext uri="{FF2B5EF4-FFF2-40B4-BE49-F238E27FC236}">
                <a16:creationId xmlns:a16="http://schemas.microsoft.com/office/drawing/2014/main" id="{A3742CEA-7BEB-474E-A29D-456E045282D6}"/>
              </a:ext>
            </a:extLst>
          </p:cNvPr>
          <p:cNvSpPr>
            <a:spLocks noGrp="1"/>
          </p:cNvSpPr>
          <p:nvPr>
            <p:ph idx="1"/>
          </p:nvPr>
        </p:nvSpPr>
        <p:spPr/>
        <p:txBody>
          <a:bodyPr>
            <a:normAutofit fontScale="92500" lnSpcReduction="20000"/>
          </a:bodyPr>
          <a:lstStyle/>
          <a:p>
            <a:pPr marL="0" indent="0">
              <a:buNone/>
            </a:pPr>
            <a:r>
              <a:rPr lang="en-US" u="sng" dirty="0"/>
              <a:t>Reserve Provision</a:t>
            </a:r>
          </a:p>
          <a:p>
            <a:pPr marL="457200" indent="-457200">
              <a:buFont typeface="+mj-lt"/>
              <a:buAutoNum type="arabicPeriod"/>
            </a:pPr>
            <a:r>
              <a:rPr lang="en-US" b="1" dirty="0"/>
              <a:t>All resources must have fuel available to provide reserves</a:t>
            </a:r>
          </a:p>
          <a:p>
            <a:pPr lvl="1"/>
            <a:r>
              <a:rPr lang="en-US" dirty="0"/>
              <a:t>Energy limited resources (Hydro, demand response, batteries and pumped storage)</a:t>
            </a:r>
          </a:p>
          <a:p>
            <a:pPr lvl="1"/>
            <a:r>
              <a:rPr lang="en-US" dirty="0"/>
              <a:t>Variable availability fuel resources (Wind, solar and hydro)</a:t>
            </a:r>
          </a:p>
          <a:p>
            <a:pPr lvl="1"/>
            <a:r>
              <a:rPr lang="en-US" dirty="0"/>
              <a:t>On call fuel resources with limits (most gas resources)</a:t>
            </a:r>
          </a:p>
          <a:p>
            <a:pPr lvl="1"/>
            <a:r>
              <a:rPr lang="en-US" dirty="0"/>
              <a:t>On call fuel resources with no limits (some gas and coal resources)</a:t>
            </a:r>
          </a:p>
          <a:p>
            <a:pPr marL="457200" indent="-457200">
              <a:buFont typeface="+mj-lt"/>
              <a:buAutoNum type="arabicPeriod"/>
            </a:pPr>
            <a:r>
              <a:rPr lang="en-US" b="1" dirty="0"/>
              <a:t>Future value of stored fuel</a:t>
            </a:r>
          </a:p>
          <a:p>
            <a:pPr lvl="1"/>
            <a:r>
              <a:rPr lang="en-US" dirty="0"/>
              <a:t>Hydro (also pumped storage and batteries to an extent)</a:t>
            </a:r>
          </a:p>
          <a:p>
            <a:pPr marL="457200" indent="-457200">
              <a:buFont typeface="+mj-lt"/>
              <a:buAutoNum type="arabicPeriod"/>
            </a:pPr>
            <a:r>
              <a:rPr lang="en-US" b="1" dirty="0">
                <a:solidFill>
                  <a:srgbClr val="FF0000"/>
                </a:solidFill>
              </a:rPr>
              <a:t>Conservative assumption on gas fueling flexibility </a:t>
            </a:r>
          </a:p>
          <a:p>
            <a:pPr lvl="1"/>
            <a:r>
              <a:rPr lang="en-US" dirty="0"/>
              <a:t>Draft and pack limits at 3% with exception of plants with access to storage (eastside gas likely has more flexibility)</a:t>
            </a:r>
          </a:p>
          <a:p>
            <a:pPr lvl="1"/>
            <a:r>
              <a:rPr lang="en-US" dirty="0"/>
              <a:t>One nomination assumed per day (5 nomination windows)</a:t>
            </a:r>
          </a:p>
        </p:txBody>
      </p:sp>
      <p:sp>
        <p:nvSpPr>
          <p:cNvPr id="4" name="Slide Number Placeholder 3">
            <a:extLst>
              <a:ext uri="{FF2B5EF4-FFF2-40B4-BE49-F238E27FC236}">
                <a16:creationId xmlns:a16="http://schemas.microsoft.com/office/drawing/2014/main" id="{9D8EEFB9-33E1-404E-9BFA-B76613B02A91}"/>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67126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21F73-10BC-4BE5-9A35-F4346B176E41}"/>
              </a:ext>
            </a:extLst>
          </p:cNvPr>
          <p:cNvSpPr>
            <a:spLocks noGrp="1"/>
          </p:cNvSpPr>
          <p:nvPr>
            <p:ph type="title"/>
          </p:nvPr>
        </p:nvSpPr>
        <p:spPr/>
        <p:txBody>
          <a:bodyPr/>
          <a:lstStyle/>
          <a:p>
            <a:r>
              <a:rPr lang="en-US" dirty="0"/>
              <a:t>SAAC and Stakeholder Feedback</a:t>
            </a:r>
          </a:p>
        </p:txBody>
      </p:sp>
      <p:sp>
        <p:nvSpPr>
          <p:cNvPr id="3" name="Content Placeholder 2">
            <a:extLst>
              <a:ext uri="{FF2B5EF4-FFF2-40B4-BE49-F238E27FC236}">
                <a16:creationId xmlns:a16="http://schemas.microsoft.com/office/drawing/2014/main" id="{DE8B08B8-E0F1-4C97-8921-6F98559747C1}"/>
              </a:ext>
            </a:extLst>
          </p:cNvPr>
          <p:cNvSpPr>
            <a:spLocks noGrp="1"/>
          </p:cNvSpPr>
          <p:nvPr>
            <p:ph idx="1"/>
          </p:nvPr>
        </p:nvSpPr>
        <p:spPr/>
        <p:txBody>
          <a:bodyPr>
            <a:normAutofit lnSpcReduction="10000"/>
          </a:bodyPr>
          <a:lstStyle/>
          <a:p>
            <a:r>
              <a:rPr lang="en-US" dirty="0"/>
              <a:t>Concern about market effects on adequacy</a:t>
            </a:r>
          </a:p>
          <a:p>
            <a:pPr lvl="1"/>
            <a:r>
              <a:rPr lang="en-US" dirty="0"/>
              <a:t>Market reliance limits are effectively mitigating much of these concerns and are definitely responsible for more adequacy events in the simulations</a:t>
            </a:r>
          </a:p>
          <a:p>
            <a:pPr lvl="1"/>
            <a:r>
              <a:rPr lang="en-US" dirty="0"/>
              <a:t>Testing of different market conditions is a planned part of scenario work especially the scenario focused on market reliance and organized markets</a:t>
            </a:r>
          </a:p>
          <a:p>
            <a:r>
              <a:rPr lang="en-US" dirty="0"/>
              <a:t>Some forecast error based events are reasonable, should there be so many?</a:t>
            </a:r>
          </a:p>
          <a:p>
            <a:pPr lvl="1"/>
            <a:r>
              <a:rPr lang="en-US" dirty="0"/>
              <a:t>Staff implemented two changes since that time that significantly reduced the forecast error related outages</a:t>
            </a:r>
          </a:p>
          <a:p>
            <a:pPr lvl="2"/>
            <a:r>
              <a:rPr lang="en-US" dirty="0"/>
              <a:t>Allow balancing reserve sharing (as is current practice in the EIM) to address transmission reserve issue</a:t>
            </a:r>
          </a:p>
          <a:p>
            <a:pPr lvl="2"/>
            <a:r>
              <a:rPr lang="en-US" dirty="0"/>
              <a:t>Allow eastside gas plants to vary more significantly off gas nomination schedule</a:t>
            </a:r>
          </a:p>
          <a:p>
            <a:pPr lvl="2"/>
            <a:endParaRPr lang="en-US" dirty="0"/>
          </a:p>
          <a:p>
            <a:pPr lvl="2"/>
            <a:endParaRPr lang="en-US" dirty="0"/>
          </a:p>
          <a:p>
            <a:pPr lvl="2"/>
            <a:endParaRPr lang="en-US" dirty="0"/>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2D06884C-8F7B-426D-A005-7866361C32FF}"/>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42156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E4DBB-99D5-4446-A751-2F3D1545531C}"/>
              </a:ext>
            </a:extLst>
          </p:cNvPr>
          <p:cNvSpPr>
            <a:spLocks noGrp="1"/>
          </p:cNvSpPr>
          <p:nvPr>
            <p:ph type="title"/>
          </p:nvPr>
        </p:nvSpPr>
        <p:spPr/>
        <p:txBody>
          <a:bodyPr/>
          <a:lstStyle/>
          <a:p>
            <a:r>
              <a:rPr lang="en-US" dirty="0"/>
              <a:t>Changes in Methodology per Staff Observations and SAAC Feedback</a:t>
            </a:r>
          </a:p>
        </p:txBody>
      </p:sp>
      <p:graphicFrame>
        <p:nvGraphicFramePr>
          <p:cNvPr id="7" name="Content Placeholder 6">
            <a:extLst>
              <a:ext uri="{FF2B5EF4-FFF2-40B4-BE49-F238E27FC236}">
                <a16:creationId xmlns:a16="http://schemas.microsoft.com/office/drawing/2014/main" id="{7DFC6267-1A0E-4B25-BD32-3C6B0911AF73}"/>
              </a:ext>
            </a:extLst>
          </p:cNvPr>
          <p:cNvGraphicFramePr>
            <a:graphicFrameLocks noGrp="1"/>
          </p:cNvGraphicFramePr>
          <p:nvPr>
            <p:ph idx="1"/>
            <p:extLst>
              <p:ext uri="{D42A27DB-BD31-4B8C-83A1-F6EECF244321}">
                <p14:modId xmlns:p14="http://schemas.microsoft.com/office/powerpoint/2010/main" val="136566659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B40E13B6-4556-4844-9039-B0094FE21B7E}"/>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
        <p:nvSpPr>
          <p:cNvPr id="6" name="TextBox 5">
            <a:extLst>
              <a:ext uri="{FF2B5EF4-FFF2-40B4-BE49-F238E27FC236}">
                <a16:creationId xmlns:a16="http://schemas.microsoft.com/office/drawing/2014/main" id="{361A9EF3-827F-4B06-BF49-9EDC536D2713}"/>
              </a:ext>
            </a:extLst>
          </p:cNvPr>
          <p:cNvSpPr txBox="1"/>
          <p:nvPr/>
        </p:nvSpPr>
        <p:spPr>
          <a:xfrm>
            <a:off x="6038661" y="4936780"/>
            <a:ext cx="2996698" cy="1754326"/>
          </a:xfrm>
          <a:prstGeom prst="rect">
            <a:avLst/>
          </a:prstGeom>
          <a:solidFill>
            <a:schemeClr val="bg1"/>
          </a:solidFill>
          <a:ln>
            <a:solidFill>
              <a:srgbClr val="C00000"/>
            </a:solidFill>
          </a:ln>
        </p:spPr>
        <p:txBody>
          <a:bodyPr wrap="square" rtlCol="0">
            <a:spAutoFit/>
          </a:bodyPr>
          <a:lstStyle/>
          <a:p>
            <a:pPr marL="342900" indent="-342900">
              <a:buFont typeface="+mj-lt"/>
              <a:buAutoNum type="arabicPeriod"/>
            </a:pPr>
            <a:r>
              <a:rPr lang="en-US" dirty="0">
                <a:solidFill>
                  <a:srgbClr val="C00000"/>
                </a:solidFill>
                <a:latin typeface="Britannic Bold" panose="020B0604020202020204" pitchFamily="34" charset="0"/>
              </a:rPr>
              <a:t>Increased load to similar magnitude   highest load future in RPM</a:t>
            </a:r>
          </a:p>
          <a:p>
            <a:pPr marL="342900" indent="-342900">
              <a:buFont typeface="+mj-lt"/>
              <a:buAutoNum type="arabicPeriod"/>
            </a:pPr>
            <a:r>
              <a:rPr lang="en-US" dirty="0">
                <a:solidFill>
                  <a:srgbClr val="C00000"/>
                </a:solidFill>
                <a:latin typeface="Britannic Bold" panose="020B0604020202020204" pitchFamily="34" charset="0"/>
              </a:rPr>
              <a:t>Retired all coal in region by 2031</a:t>
            </a:r>
          </a:p>
        </p:txBody>
      </p:sp>
      <p:sp>
        <p:nvSpPr>
          <p:cNvPr id="3" name="Arrow: Down 2">
            <a:extLst>
              <a:ext uri="{FF2B5EF4-FFF2-40B4-BE49-F238E27FC236}">
                <a16:creationId xmlns:a16="http://schemas.microsoft.com/office/drawing/2014/main" id="{DD8EC9E2-1EA6-476A-A876-180762E7ECB4}"/>
              </a:ext>
            </a:extLst>
          </p:cNvPr>
          <p:cNvSpPr/>
          <p:nvPr/>
        </p:nvSpPr>
        <p:spPr>
          <a:xfrm rot="10800000">
            <a:off x="7537010" y="4624869"/>
            <a:ext cx="235390" cy="24444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04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AB3B2-78C5-4BEF-BFAF-13CEEA304F80}"/>
              </a:ext>
            </a:extLst>
          </p:cNvPr>
          <p:cNvSpPr>
            <a:spLocks noGrp="1"/>
          </p:cNvSpPr>
          <p:nvPr>
            <p:ph type="title"/>
          </p:nvPr>
        </p:nvSpPr>
        <p:spPr/>
        <p:txBody>
          <a:bodyPr/>
          <a:lstStyle/>
          <a:p>
            <a:r>
              <a:rPr lang="en-US" dirty="0"/>
              <a:t>Adequacy Reserve Margin Results</a:t>
            </a:r>
          </a:p>
        </p:txBody>
      </p:sp>
      <p:sp>
        <p:nvSpPr>
          <p:cNvPr id="3" name="Text Placeholder 2">
            <a:extLst>
              <a:ext uri="{FF2B5EF4-FFF2-40B4-BE49-F238E27FC236}">
                <a16:creationId xmlns:a16="http://schemas.microsoft.com/office/drawing/2014/main" id="{D51AB3B6-C63E-40FF-96B4-595DFA0BDEA8}"/>
              </a:ext>
            </a:extLst>
          </p:cNvPr>
          <p:cNvSpPr>
            <a:spLocks noGrp="1"/>
          </p:cNvSpPr>
          <p:nvPr>
            <p:ph type="body" idx="1"/>
          </p:nvPr>
        </p:nvSpPr>
        <p:spPr/>
        <p:txBody>
          <a:bodyPr/>
          <a:lstStyle/>
          <a:p>
            <a:r>
              <a:rPr lang="en-US" dirty="0"/>
              <a:t>Defining the need…</a:t>
            </a:r>
          </a:p>
        </p:txBody>
      </p:sp>
    </p:spTree>
    <p:extLst>
      <p:ext uri="{BB962C8B-B14F-4D97-AF65-F5344CB8AC3E}">
        <p14:creationId xmlns:p14="http://schemas.microsoft.com/office/powerpoint/2010/main" val="2144393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63D723E-FBBC-4504-B163-8009639B89B6}"/>
                  </a:ext>
                </a:extLst>
              </p:cNvPr>
              <p:cNvSpPr>
                <a:spLocks noGrp="1"/>
              </p:cNvSpPr>
              <p:nvPr>
                <p:ph idx="1"/>
              </p:nvPr>
            </p:nvSpPr>
            <p:spPr>
              <a:xfrm>
                <a:off x="628650" y="1825625"/>
                <a:ext cx="7220704" cy="4351338"/>
              </a:xfrm>
            </p:spPr>
            <p:txBody>
              <a:bodyPr>
                <a:normAutofit fontScale="85000" lnSpcReduction="10000"/>
              </a:bodyPr>
              <a:lstStyle/>
              <a:p>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𝐴𝑅𝑀</m:t>
                        </m:r>
                      </m:e>
                      <m:sub>
                        <m:r>
                          <a:rPr lang="en-US" b="0" i="1" dirty="0" smtClean="0">
                            <a:latin typeface="Cambria Math" panose="02040503050406030204" pitchFamily="18" charset="0"/>
                          </a:rPr>
                          <m:t>𝐶</m:t>
                        </m:r>
                      </m:sub>
                    </m:sSub>
                    <m:r>
                      <a:rPr lang="en-US" b="0"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a:latin typeface="Cambria Math" panose="02040503050406030204" pitchFamily="18" charset="0"/>
                          </a:rPr>
                          <m:t>(</m:t>
                        </m:r>
                        <m:r>
                          <a:rPr lang="en-US" i="1" dirty="0">
                            <a:latin typeface="Cambria Math" panose="02040503050406030204" pitchFamily="18" charset="0"/>
                          </a:rPr>
                          <m:t>𝐸𝑥𝑖𝑠𝑡𝑖𝑛𝑔</m:t>
                        </m:r>
                        <m:r>
                          <a:rPr lang="en-US" i="1" dirty="0" smtClean="0">
                            <a:latin typeface="Cambria Math" panose="02040503050406030204" pitchFamily="18" charset="0"/>
                          </a:rPr>
                          <m:t> </m:t>
                        </m:r>
                        <m:r>
                          <a:rPr lang="en-US" i="1" dirty="0">
                            <a:latin typeface="Cambria Math" panose="02040503050406030204" pitchFamily="18" charset="0"/>
                          </a:rPr>
                          <m:t>𝑅𝑒𝑠𝑜𝑢𝑟𝑐𝑒</m:t>
                        </m:r>
                        <m:r>
                          <a:rPr lang="en-US" i="1" dirty="0" smtClean="0">
                            <a:latin typeface="Cambria Math" panose="02040503050406030204" pitchFamily="18" charset="0"/>
                          </a:rPr>
                          <m:t> </m:t>
                        </m:r>
                        <m:r>
                          <a:rPr lang="en-US" i="1" dirty="0">
                            <a:latin typeface="Cambria Math" panose="02040503050406030204" pitchFamily="18" charset="0"/>
                          </a:rPr>
                          <m:t>𝑃𝑒𝑎𝑘</m:t>
                        </m:r>
                        <m:r>
                          <a:rPr lang="en-US" i="1" dirty="0" smtClean="0">
                            <a:latin typeface="Cambria Math" panose="02040503050406030204" pitchFamily="18" charset="0"/>
                          </a:rPr>
                          <m:t> </m:t>
                        </m:r>
                        <m:r>
                          <a:rPr lang="en-US" i="1" dirty="0">
                            <a:latin typeface="Cambria Math" panose="02040503050406030204" pitchFamily="18" charset="0"/>
                          </a:rPr>
                          <m:t>𝐶𝑎𝑝𝑎𝑏𝑖𝑙𝑖𝑡𝑦</m:t>
                        </m:r>
                        <m:r>
                          <a:rPr lang="en-US" b="0" i="1" dirty="0" smtClean="0">
                            <a:latin typeface="Cambria Math" panose="02040503050406030204" pitchFamily="18" charset="0"/>
                          </a:rPr>
                          <m:t>+</m:t>
                        </m:r>
                        <m:sSub>
                          <m:sSubPr>
                            <m:ctrlPr>
                              <a:rPr lang="en-US" b="1" i="1" dirty="0" smtClean="0">
                                <a:solidFill>
                                  <a:srgbClr val="FF0000"/>
                                </a:solidFill>
                                <a:latin typeface="Cambria Math" panose="02040503050406030204" pitchFamily="18" charset="0"/>
                              </a:rPr>
                            </m:ctrlPr>
                          </m:sSubPr>
                          <m:e>
                            <m:r>
                              <a:rPr lang="en-US" b="1" i="1" dirty="0" smtClean="0">
                                <a:solidFill>
                                  <a:srgbClr val="FF0000"/>
                                </a:solidFill>
                                <a:latin typeface="Cambria Math" panose="02040503050406030204" pitchFamily="18" charset="0"/>
                              </a:rPr>
                              <m:t>𝑿</m:t>
                            </m:r>
                          </m:e>
                          <m:sub>
                            <m:r>
                              <a:rPr lang="en-US" b="1" i="1" dirty="0" smtClean="0">
                                <a:solidFill>
                                  <a:srgbClr val="FF0000"/>
                                </a:solidFill>
                                <a:latin typeface="Cambria Math" panose="02040503050406030204" pitchFamily="18" charset="0"/>
                              </a:rPr>
                              <m:t>𝑪</m:t>
                            </m:r>
                          </m:sub>
                        </m:sSub>
                        <m:r>
                          <a:rPr lang="en-US" i="1" dirty="0">
                            <a:latin typeface="Cambria Math" panose="02040503050406030204" pitchFamily="18" charset="0"/>
                          </a:rPr>
                          <m:t>–</m:t>
                        </m:r>
                        <m:r>
                          <a:rPr lang="en-US" i="1" dirty="0" smtClean="0">
                            <a:latin typeface="Cambria Math" panose="02040503050406030204" pitchFamily="18" charset="0"/>
                          </a:rPr>
                          <m:t> </m:t>
                        </m:r>
                        <m:r>
                          <a:rPr lang="en-US" i="1" dirty="0">
                            <a:latin typeface="Cambria Math" panose="02040503050406030204" pitchFamily="18" charset="0"/>
                          </a:rPr>
                          <m:t>𝑃𝑒𝑎𝑘</m:t>
                        </m:r>
                        <m:r>
                          <a:rPr lang="en-US" i="1" dirty="0" smtClean="0">
                            <a:latin typeface="Cambria Math" panose="02040503050406030204" pitchFamily="18" charset="0"/>
                          </a:rPr>
                          <m:t> </m:t>
                        </m:r>
                        <m:r>
                          <a:rPr lang="en-US" i="1" dirty="0">
                            <a:latin typeface="Cambria Math" panose="02040503050406030204" pitchFamily="18" charset="0"/>
                          </a:rPr>
                          <m:t>𝐿𝑜𝑎𝑑</m:t>
                        </m:r>
                        <m:r>
                          <a:rPr lang="en-US" i="1" dirty="0">
                            <a:latin typeface="Cambria Math" panose="02040503050406030204" pitchFamily="18" charset="0"/>
                          </a:rPr>
                          <m:t>)</m:t>
                        </m:r>
                      </m:num>
                      <m:den>
                        <m:r>
                          <a:rPr lang="en-US" b="0" i="1" dirty="0" smtClean="0">
                            <a:latin typeface="Cambria Math" panose="02040503050406030204" pitchFamily="18" charset="0"/>
                          </a:rPr>
                          <m:t>𝑃𝑒𝑎𝑘</m:t>
                        </m:r>
                        <m:r>
                          <a:rPr lang="en-US" b="0" i="1" dirty="0" smtClean="0">
                            <a:latin typeface="Cambria Math" panose="02040503050406030204" pitchFamily="18" charset="0"/>
                          </a:rPr>
                          <m:t> </m:t>
                        </m:r>
                        <m:r>
                          <a:rPr lang="en-US" b="0" i="1" dirty="0" smtClean="0">
                            <a:latin typeface="Cambria Math" panose="02040503050406030204" pitchFamily="18" charset="0"/>
                          </a:rPr>
                          <m:t>𝐿𝑜𝑎𝑑</m:t>
                        </m:r>
                      </m:den>
                    </m:f>
                  </m:oMath>
                </a14:m>
                <a:endParaRPr lang="en-US" dirty="0"/>
              </a:p>
              <a:p>
                <a:endParaRPr lang="en-US" dirty="0"/>
              </a:p>
              <a:p>
                <a14:m>
                  <m:oMath xmlns:m="http://schemas.openxmlformats.org/officeDocument/2006/math">
                    <m:sSub>
                      <m:sSubPr>
                        <m:ctrlPr>
                          <a:rPr lang="en-US" b="1" i="1" dirty="0" smtClean="0">
                            <a:solidFill>
                              <a:srgbClr val="FF0000"/>
                            </a:solidFill>
                            <a:latin typeface="Cambria Math" panose="02040503050406030204" pitchFamily="18" charset="0"/>
                          </a:rPr>
                        </m:ctrlPr>
                      </m:sSubPr>
                      <m:e>
                        <m:r>
                          <a:rPr lang="en-US" b="1" i="1" dirty="0">
                            <a:solidFill>
                              <a:srgbClr val="FF0000"/>
                            </a:solidFill>
                            <a:latin typeface="Cambria Math" panose="02040503050406030204" pitchFamily="18" charset="0"/>
                          </a:rPr>
                          <m:t>𝑿</m:t>
                        </m:r>
                      </m:e>
                      <m:sub>
                        <m:r>
                          <a:rPr lang="en-US" b="1" i="1" dirty="0">
                            <a:solidFill>
                              <a:srgbClr val="FF0000"/>
                            </a:solidFill>
                            <a:latin typeface="Cambria Math" panose="02040503050406030204" pitchFamily="18" charset="0"/>
                          </a:rPr>
                          <m:t>𝑪</m:t>
                        </m:r>
                      </m:sub>
                    </m:sSub>
                  </m:oMath>
                </a14:m>
                <a:r>
                  <a:rPr lang="en-US" dirty="0"/>
                  <a:t> is the </a:t>
                </a:r>
                <a:r>
                  <a:rPr lang="en-US" dirty="0">
                    <a:solidFill>
                      <a:srgbClr val="00B050"/>
                    </a:solidFill>
                  </a:rPr>
                  <a:t>maximum amount of hourly need in a quarter </a:t>
                </a:r>
                <a:r>
                  <a:rPr lang="en-US" dirty="0"/>
                  <a:t>that, if met, would eliminate all peak shortages in 95% of the simulations</a:t>
                </a:r>
              </a:p>
              <a:p>
                <a:endParaRPr lang="en-US" dirty="0"/>
              </a:p>
              <a:p>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𝐴𝑅𝑀</m:t>
                        </m:r>
                      </m:e>
                      <m:sub>
                        <m:r>
                          <a:rPr lang="en-US" b="0" i="1" dirty="0" smtClean="0">
                            <a:latin typeface="Cambria Math" panose="02040503050406030204" pitchFamily="18" charset="0"/>
                          </a:rPr>
                          <m:t>𝐸</m:t>
                        </m:r>
                      </m:sub>
                    </m:sSub>
                    <m:r>
                      <a:rPr lang="en-US" i="1" dirty="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m:t>
                        </m:r>
                        <m:r>
                          <a:rPr lang="en-US" i="1" dirty="0">
                            <a:latin typeface="Cambria Math" panose="02040503050406030204" pitchFamily="18" charset="0"/>
                          </a:rPr>
                          <m:t>𝐸𝑥𝑖𝑠𝑡𝑖𝑛𝑔</m:t>
                        </m:r>
                        <m:r>
                          <a:rPr lang="en-US" i="1" dirty="0" smtClean="0">
                            <a:latin typeface="Cambria Math" panose="02040503050406030204" pitchFamily="18" charset="0"/>
                          </a:rPr>
                          <m:t> </m:t>
                        </m:r>
                        <m:r>
                          <a:rPr lang="en-US" i="1" dirty="0">
                            <a:latin typeface="Cambria Math" panose="02040503050406030204" pitchFamily="18" charset="0"/>
                          </a:rPr>
                          <m:t>𝑅𝑒𝑠𝑜𝑢𝑟𝑐𝑒</m:t>
                        </m:r>
                        <m:r>
                          <a:rPr lang="en-US" i="1" dirty="0" smtClean="0">
                            <a:latin typeface="Cambria Math" panose="02040503050406030204" pitchFamily="18" charset="0"/>
                          </a:rPr>
                          <m:t> </m:t>
                        </m:r>
                        <m:r>
                          <a:rPr lang="en-US" b="0" i="1" dirty="0" smtClean="0">
                            <a:latin typeface="Cambria Math" panose="02040503050406030204" pitchFamily="18" charset="0"/>
                          </a:rPr>
                          <m:t>𝐴𝑣𝑒𝑟𝑎𝑔𝑒</m:t>
                        </m:r>
                        <m:r>
                          <a:rPr lang="en-US" b="0" i="1" dirty="0" smtClean="0">
                            <a:latin typeface="Cambria Math" panose="02040503050406030204" pitchFamily="18" charset="0"/>
                          </a:rPr>
                          <m:t> </m:t>
                        </m:r>
                        <m:r>
                          <a:rPr lang="en-US" b="0" i="1" dirty="0" smtClean="0">
                            <a:latin typeface="Cambria Math" panose="02040503050406030204" pitchFamily="18" charset="0"/>
                          </a:rPr>
                          <m:t>𝐸𝑛𝑒𝑟𝑔𝑦</m:t>
                        </m:r>
                        <m:r>
                          <a:rPr lang="en-US" i="1" dirty="0">
                            <a:latin typeface="Cambria Math" panose="02040503050406030204" pitchFamily="18" charset="0"/>
                          </a:rPr>
                          <m:t>+</m:t>
                        </m:r>
                        <m:sSub>
                          <m:sSubPr>
                            <m:ctrlPr>
                              <a:rPr lang="en-US" b="1" i="1" dirty="0" smtClean="0">
                                <a:solidFill>
                                  <a:srgbClr val="FF0000"/>
                                </a:solidFill>
                                <a:latin typeface="Cambria Math" panose="02040503050406030204" pitchFamily="18" charset="0"/>
                              </a:rPr>
                            </m:ctrlPr>
                          </m:sSubPr>
                          <m:e>
                            <m:r>
                              <a:rPr lang="en-US" b="1" i="1" dirty="0">
                                <a:solidFill>
                                  <a:srgbClr val="FF0000"/>
                                </a:solidFill>
                                <a:latin typeface="Cambria Math" panose="02040503050406030204" pitchFamily="18" charset="0"/>
                              </a:rPr>
                              <m:t>𝑿</m:t>
                            </m:r>
                          </m:e>
                          <m:sub>
                            <m:r>
                              <a:rPr lang="en-US" b="1" i="1" dirty="0" smtClean="0">
                                <a:solidFill>
                                  <a:srgbClr val="FF0000"/>
                                </a:solidFill>
                                <a:latin typeface="Cambria Math" panose="02040503050406030204" pitchFamily="18" charset="0"/>
                              </a:rPr>
                              <m:t>𝑬</m:t>
                            </m:r>
                          </m:sub>
                        </m:sSub>
                        <m:r>
                          <a:rPr lang="en-US" i="1" dirty="0">
                            <a:latin typeface="Cambria Math" panose="02040503050406030204" pitchFamily="18" charset="0"/>
                          </a:rPr>
                          <m:t>–</m:t>
                        </m:r>
                        <m:r>
                          <a:rPr lang="en-US" b="0" i="1" dirty="0" smtClean="0">
                            <a:latin typeface="Cambria Math" panose="02040503050406030204" pitchFamily="18" charset="0"/>
                          </a:rPr>
                          <m:t>𝐴𝑣𝑒𝑟𝑎𝑔𝑒</m:t>
                        </m:r>
                        <m:r>
                          <a:rPr lang="en-US" i="1" dirty="0" smtClean="0">
                            <a:latin typeface="Cambria Math" panose="02040503050406030204" pitchFamily="18" charset="0"/>
                          </a:rPr>
                          <m:t> </m:t>
                        </m:r>
                        <m:r>
                          <a:rPr lang="en-US" i="1" dirty="0">
                            <a:latin typeface="Cambria Math" panose="02040503050406030204" pitchFamily="18" charset="0"/>
                          </a:rPr>
                          <m:t>𝐿𝑜𝑎𝑑</m:t>
                        </m:r>
                        <m:r>
                          <a:rPr lang="en-US" i="1" dirty="0">
                            <a:latin typeface="Cambria Math" panose="02040503050406030204" pitchFamily="18" charset="0"/>
                          </a:rPr>
                          <m:t>)</m:t>
                        </m:r>
                      </m:num>
                      <m:den>
                        <m:r>
                          <a:rPr lang="en-US" b="0" i="1" dirty="0" smtClean="0">
                            <a:latin typeface="Cambria Math" panose="02040503050406030204" pitchFamily="18" charset="0"/>
                          </a:rPr>
                          <m:t>𝐴𝑣𝑒𝑟𝑎𝑔𝑒</m:t>
                        </m:r>
                        <m:r>
                          <a:rPr lang="en-US" i="1" dirty="0" smtClean="0">
                            <a:latin typeface="Cambria Math" panose="02040503050406030204" pitchFamily="18" charset="0"/>
                          </a:rPr>
                          <m:t> </m:t>
                        </m:r>
                        <m:r>
                          <a:rPr lang="en-US" i="1" dirty="0">
                            <a:latin typeface="Cambria Math" panose="02040503050406030204" pitchFamily="18" charset="0"/>
                          </a:rPr>
                          <m:t>𝐿𝑜𝑎𝑑</m:t>
                        </m:r>
                      </m:den>
                    </m:f>
                  </m:oMath>
                </a14:m>
                <a:endParaRPr lang="en-US" dirty="0"/>
              </a:p>
              <a:p>
                <a14:m>
                  <m:oMath xmlns:m="http://schemas.openxmlformats.org/officeDocument/2006/math">
                    <m:sSub>
                      <m:sSubPr>
                        <m:ctrlPr>
                          <a:rPr lang="en-US" b="1" i="1" dirty="0" smtClean="0">
                            <a:solidFill>
                              <a:srgbClr val="FF0000"/>
                            </a:solidFill>
                            <a:latin typeface="Cambria Math" panose="02040503050406030204" pitchFamily="18" charset="0"/>
                          </a:rPr>
                        </m:ctrlPr>
                      </m:sSubPr>
                      <m:e>
                        <m:r>
                          <a:rPr lang="en-US" b="1" i="1" dirty="0">
                            <a:solidFill>
                              <a:srgbClr val="FF0000"/>
                            </a:solidFill>
                            <a:latin typeface="Cambria Math" panose="02040503050406030204" pitchFamily="18" charset="0"/>
                          </a:rPr>
                          <m:t>𝑿</m:t>
                        </m:r>
                      </m:e>
                      <m:sub>
                        <m:r>
                          <a:rPr lang="en-US" b="1" i="1" dirty="0" smtClean="0">
                            <a:solidFill>
                              <a:srgbClr val="FF0000"/>
                            </a:solidFill>
                            <a:latin typeface="Cambria Math" panose="02040503050406030204" pitchFamily="18" charset="0"/>
                          </a:rPr>
                          <m:t>𝑬</m:t>
                        </m:r>
                      </m:sub>
                    </m:sSub>
                  </m:oMath>
                </a14:m>
                <a:r>
                  <a:rPr lang="en-US" dirty="0"/>
                  <a:t> is the </a:t>
                </a:r>
                <a:r>
                  <a:rPr lang="en-US" dirty="0">
                    <a:solidFill>
                      <a:srgbClr val="00B050"/>
                    </a:solidFill>
                  </a:rPr>
                  <a:t>amount energy in a quarter</a:t>
                </a:r>
                <a:r>
                  <a:rPr lang="en-US" dirty="0"/>
                  <a:t> that would eliminate all energy shortages in 95% of the simulations</a:t>
                </a:r>
              </a:p>
              <a:p>
                <a:pPr marL="0" indent="0">
                  <a:buNone/>
                </a:pPr>
                <a:r>
                  <a:rPr lang="en-US" dirty="0"/>
                  <a:t>Note that these calculations allow the 5% adequacy criteria to be translated into something like a “planning reserve margin.”</a:t>
                </a:r>
              </a:p>
            </p:txBody>
          </p:sp>
        </mc:Choice>
        <mc:Fallback>
          <p:sp>
            <p:nvSpPr>
              <p:cNvPr id="3" name="Content Placeholder 2">
                <a:extLst>
                  <a:ext uri="{FF2B5EF4-FFF2-40B4-BE49-F238E27FC236}">
                    <a16:creationId xmlns:a16="http://schemas.microsoft.com/office/drawing/2014/main" id="{863D723E-FBBC-4504-B163-8009639B89B6}"/>
                  </a:ext>
                </a:extLst>
              </p:cNvPr>
              <p:cNvSpPr>
                <a:spLocks noGrp="1" noRot="1" noChangeAspect="1" noMove="1" noResize="1" noEditPoints="1" noAdjustHandles="1" noChangeArrowheads="1" noChangeShapeType="1" noTextEdit="1"/>
              </p:cNvSpPr>
              <p:nvPr>
                <p:ph idx="1"/>
              </p:nvPr>
            </p:nvSpPr>
            <p:spPr>
              <a:xfrm>
                <a:off x="628650" y="1825625"/>
                <a:ext cx="7220704" cy="4351338"/>
              </a:xfrm>
              <a:blipFill>
                <a:blip r:embed="rId2"/>
                <a:stretch>
                  <a:fillRect l="-844" r="-1013"/>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AB21B12A-2F19-44A3-AD5E-C79890045A3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92531" y="3123447"/>
            <a:ext cx="1751881" cy="1464397"/>
          </a:xfrm>
          <a:prstGeom prst="rect">
            <a:avLst/>
          </a:prstGeom>
        </p:spPr>
      </p:pic>
      <p:sp>
        <p:nvSpPr>
          <p:cNvPr id="2" name="Title 1">
            <a:extLst>
              <a:ext uri="{FF2B5EF4-FFF2-40B4-BE49-F238E27FC236}">
                <a16:creationId xmlns:a16="http://schemas.microsoft.com/office/drawing/2014/main" id="{D93ED383-192B-49FD-B8A8-96FE6DDA8257}"/>
              </a:ext>
            </a:extLst>
          </p:cNvPr>
          <p:cNvSpPr>
            <a:spLocks noGrp="1"/>
          </p:cNvSpPr>
          <p:nvPr>
            <p:ph type="title"/>
          </p:nvPr>
        </p:nvSpPr>
        <p:spPr>
          <a:xfrm>
            <a:off x="628650" y="365126"/>
            <a:ext cx="5702878" cy="1325563"/>
          </a:xfrm>
        </p:spPr>
        <p:txBody>
          <a:bodyPr>
            <a:normAutofit fontScale="90000"/>
          </a:bodyPr>
          <a:lstStyle/>
          <a:p>
            <a:r>
              <a:rPr lang="en-US" u="sng" dirty="0"/>
              <a:t>Review:</a:t>
            </a:r>
            <a:r>
              <a:rPr lang="en-US" dirty="0"/>
              <a:t> Calculation of Adequacy Reserve Margins</a:t>
            </a:r>
          </a:p>
        </p:txBody>
      </p:sp>
      <p:sp>
        <p:nvSpPr>
          <p:cNvPr id="4" name="Slide Number Placeholder 3">
            <a:extLst>
              <a:ext uri="{FF2B5EF4-FFF2-40B4-BE49-F238E27FC236}">
                <a16:creationId xmlns:a16="http://schemas.microsoft.com/office/drawing/2014/main" id="{D9DF39CD-828F-4FC2-A757-21FCB8C6BF56}"/>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25</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pic>
        <p:nvPicPr>
          <p:cNvPr id="11" name="Picture 10">
            <a:extLst>
              <a:ext uri="{FF2B5EF4-FFF2-40B4-BE49-F238E27FC236}">
                <a16:creationId xmlns:a16="http://schemas.microsoft.com/office/drawing/2014/main" id="{4715BEFA-5F61-42B2-BA75-1C720B86655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711771" y="502681"/>
            <a:ext cx="2100904" cy="1050452"/>
          </a:xfrm>
          <a:prstGeom prst="rect">
            <a:avLst/>
          </a:prstGeom>
        </p:spPr>
      </p:pic>
    </p:spTree>
    <p:extLst>
      <p:ext uri="{BB962C8B-B14F-4D97-AF65-F5344CB8AC3E}">
        <p14:creationId xmlns:p14="http://schemas.microsoft.com/office/powerpoint/2010/main" val="156275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6EB72-C4BE-4B96-89F9-6A0FFF780D00}"/>
              </a:ext>
            </a:extLst>
          </p:cNvPr>
          <p:cNvSpPr>
            <a:spLocks noGrp="1"/>
          </p:cNvSpPr>
          <p:nvPr>
            <p:ph type="title"/>
          </p:nvPr>
        </p:nvSpPr>
        <p:spPr>
          <a:xfrm>
            <a:off x="457200" y="136526"/>
            <a:ext cx="8229600" cy="1498202"/>
          </a:xfrm>
        </p:spPr>
        <p:txBody>
          <a:bodyPr>
            <a:normAutofit fontScale="90000"/>
          </a:bodyPr>
          <a:lstStyle/>
          <a:p>
            <a:r>
              <a:rPr lang="en-US" dirty="0"/>
              <a:t>Effects of New Features on LOLP: Redeveloped GENESYS versus Classic GENESYS</a:t>
            </a:r>
          </a:p>
        </p:txBody>
      </p:sp>
      <p:sp>
        <p:nvSpPr>
          <p:cNvPr id="3" name="Content Placeholder 2">
            <a:extLst>
              <a:ext uri="{FF2B5EF4-FFF2-40B4-BE49-F238E27FC236}">
                <a16:creationId xmlns:a16="http://schemas.microsoft.com/office/drawing/2014/main" id="{0A119E79-6C6B-4D07-9FAB-CD05248F96AA}"/>
              </a:ext>
            </a:extLst>
          </p:cNvPr>
          <p:cNvSpPr>
            <a:spLocks noGrp="1"/>
          </p:cNvSpPr>
          <p:nvPr>
            <p:ph idx="1"/>
          </p:nvPr>
        </p:nvSpPr>
        <p:spPr>
          <a:xfrm>
            <a:off x="457200" y="1771652"/>
            <a:ext cx="5066145" cy="3982604"/>
          </a:xfrm>
        </p:spPr>
        <p:txBody>
          <a:bodyPr>
            <a:normAutofit fontScale="92500" lnSpcReduction="20000"/>
          </a:bodyPr>
          <a:lstStyle/>
          <a:p>
            <a:pPr marL="342900" indent="-342900">
              <a:buFont typeface="+mj-lt"/>
              <a:buAutoNum type="arabicPeriod"/>
            </a:pPr>
            <a:r>
              <a:rPr lang="en-US" sz="1800" dirty="0"/>
              <a:t>Out-of-region market supply </a:t>
            </a:r>
            <a:r>
              <a:rPr lang="en-US" sz="1700" b="1" dirty="0">
                <a:solidFill>
                  <a:srgbClr val="00B050"/>
                </a:solidFill>
              </a:rPr>
              <a:t>Decrease</a:t>
            </a:r>
            <a:br>
              <a:rPr lang="en-US" sz="1425" dirty="0"/>
            </a:br>
            <a:r>
              <a:rPr lang="en-US" sz="1425" dirty="0"/>
              <a:t>if supply is limited to classic GENESYS assumptions (due to dynamic vs. prescribed hourly availability)       </a:t>
            </a:r>
            <a:endParaRPr lang="en-US" sz="1425" b="1" dirty="0"/>
          </a:p>
          <a:p>
            <a:pPr marL="342900" indent="-342900">
              <a:buFont typeface="+mj-lt"/>
              <a:buAutoNum type="arabicPeriod"/>
            </a:pPr>
            <a:r>
              <a:rPr lang="en-US" sz="1800" dirty="0"/>
              <a:t>Plant specific hourly hydro simulation: </a:t>
            </a:r>
            <a:r>
              <a:rPr lang="en-US" sz="1800" b="1" dirty="0">
                <a:solidFill>
                  <a:schemeClr val="accent1"/>
                </a:solidFill>
              </a:rPr>
              <a:t>Increase</a:t>
            </a:r>
            <a:br>
              <a:rPr lang="en-US" sz="1800" dirty="0"/>
            </a:br>
            <a:r>
              <a:rPr lang="en-US" sz="1425" dirty="0"/>
              <a:t>New model has more hourly operating constraints, but classic model sustained peaking may be conservative </a:t>
            </a:r>
          </a:p>
          <a:p>
            <a:pPr marL="342900" indent="-342900">
              <a:buFont typeface="+mj-lt"/>
              <a:buAutoNum type="arabicPeriod"/>
            </a:pPr>
            <a:r>
              <a:rPr lang="en-US" sz="1800" dirty="0"/>
              <a:t>Multiple NW nodes: </a:t>
            </a:r>
            <a:r>
              <a:rPr lang="en-US" sz="1800" b="1" dirty="0">
                <a:solidFill>
                  <a:srgbClr val="FF0000"/>
                </a:solidFill>
              </a:rPr>
              <a:t>Increase</a:t>
            </a:r>
            <a:r>
              <a:rPr lang="en-US" sz="1800" dirty="0"/>
              <a:t> </a:t>
            </a:r>
            <a:br>
              <a:rPr lang="en-US" sz="1800" dirty="0"/>
            </a:br>
            <a:r>
              <a:rPr lang="en-US" sz="1425" dirty="0"/>
              <a:t>Classic GENESYS only models 2 NW nodes</a:t>
            </a:r>
          </a:p>
          <a:p>
            <a:pPr marL="342900" indent="-342900">
              <a:buFont typeface="+mj-lt"/>
              <a:buAutoNum type="arabicPeriod"/>
            </a:pPr>
            <a:r>
              <a:rPr lang="en-US" sz="1800" dirty="0"/>
              <a:t>Unit commitment: </a:t>
            </a:r>
            <a:r>
              <a:rPr lang="en-US" sz="1800" b="1" dirty="0">
                <a:solidFill>
                  <a:srgbClr val="FF0000"/>
                </a:solidFill>
              </a:rPr>
              <a:t>Increase</a:t>
            </a:r>
            <a:br>
              <a:rPr lang="en-US" sz="1800" dirty="0"/>
            </a:br>
            <a:r>
              <a:rPr lang="en-US" sz="1425" dirty="0"/>
              <a:t>Classic GENESYS has very limited unit commitment logic </a:t>
            </a:r>
          </a:p>
          <a:p>
            <a:pPr marL="342900" indent="-342900">
              <a:buFont typeface="+mj-lt"/>
              <a:buAutoNum type="arabicPeriod"/>
            </a:pPr>
            <a:r>
              <a:rPr lang="en-US" sz="1800" dirty="0"/>
              <a:t>Dynamic balancing reserves: </a:t>
            </a:r>
            <a:r>
              <a:rPr lang="en-US" sz="1800" b="1" dirty="0">
                <a:solidFill>
                  <a:srgbClr val="FF0000"/>
                </a:solidFill>
              </a:rPr>
              <a:t>Increase </a:t>
            </a:r>
            <a:br>
              <a:rPr lang="en-US" sz="1800" dirty="0"/>
            </a:br>
            <a:r>
              <a:rPr lang="en-US" sz="1425" dirty="0"/>
              <a:t>Classic GENESYS only includes a fixed allocation of hydro reserves and no thermal reserves</a:t>
            </a:r>
          </a:p>
          <a:p>
            <a:pPr marL="342900" indent="-342900">
              <a:buFont typeface="+mj-lt"/>
              <a:buAutoNum type="arabicPeriod"/>
            </a:pPr>
            <a:r>
              <a:rPr lang="en-US" sz="1800" dirty="0"/>
              <a:t>Forecast error: </a:t>
            </a:r>
            <a:r>
              <a:rPr lang="en-US" sz="1800" b="1" dirty="0">
                <a:solidFill>
                  <a:srgbClr val="FF0000"/>
                </a:solidFill>
              </a:rPr>
              <a:t>Increase</a:t>
            </a:r>
            <a:r>
              <a:rPr lang="en-US" sz="1800" dirty="0"/>
              <a:t> </a:t>
            </a:r>
            <a:br>
              <a:rPr lang="en-US" sz="1800" dirty="0"/>
            </a:br>
            <a:r>
              <a:rPr lang="en-US" sz="1425" dirty="0"/>
              <a:t>Classic GENESYS does not model forecasting error</a:t>
            </a:r>
          </a:p>
          <a:p>
            <a:pPr marL="342900" indent="-342900">
              <a:buFont typeface="+mj-lt"/>
              <a:buAutoNum type="arabicPeriod"/>
            </a:pPr>
            <a:r>
              <a:rPr lang="en-US" sz="1800" dirty="0"/>
              <a:t>Optimization: </a:t>
            </a:r>
            <a:r>
              <a:rPr lang="en-US" sz="1800" b="1" dirty="0">
                <a:solidFill>
                  <a:srgbClr val="00B050"/>
                </a:solidFill>
              </a:rPr>
              <a:t>Decrease</a:t>
            </a:r>
            <a:r>
              <a:rPr lang="en-US" sz="1800" b="1" dirty="0">
                <a:solidFill>
                  <a:srgbClr val="0070C0"/>
                </a:solidFill>
              </a:rPr>
              <a:t> </a:t>
            </a:r>
            <a:r>
              <a:rPr lang="en-US" sz="1800" dirty="0"/>
              <a:t> </a:t>
            </a:r>
            <a:br>
              <a:rPr lang="en-US" sz="1800" dirty="0"/>
            </a:br>
            <a:r>
              <a:rPr lang="en-US" sz="1425" u="sng" dirty="0"/>
              <a:t>All else being equal</a:t>
            </a:r>
            <a:r>
              <a:rPr lang="en-US" sz="1425" dirty="0"/>
              <a:t>, this should lower LOLP in order to reduce curtailment costs   </a:t>
            </a:r>
          </a:p>
        </p:txBody>
      </p:sp>
      <p:sp>
        <p:nvSpPr>
          <p:cNvPr id="4" name="Slide Number Placeholder 3">
            <a:extLst>
              <a:ext uri="{FF2B5EF4-FFF2-40B4-BE49-F238E27FC236}">
                <a16:creationId xmlns:a16="http://schemas.microsoft.com/office/drawing/2014/main" id="{B214492C-5420-40FD-9744-CFE7BB68801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DBD78C-FC3F-4F9C-8F3F-B5727820889D}" type="slidenum">
              <a:rPr lang="en-US" smtClean="0"/>
              <a:pPr/>
              <a:t>26</a:t>
            </a:fld>
            <a:endParaRPr lang="en-US" dirty="0"/>
          </a:p>
        </p:txBody>
      </p:sp>
      <p:sp>
        <p:nvSpPr>
          <p:cNvPr id="6" name="Arrow: Right 5">
            <a:extLst>
              <a:ext uri="{FF2B5EF4-FFF2-40B4-BE49-F238E27FC236}">
                <a16:creationId xmlns:a16="http://schemas.microsoft.com/office/drawing/2014/main" id="{6300716E-5005-4DFE-9ED2-3B309AD60D2F}"/>
              </a:ext>
            </a:extLst>
          </p:cNvPr>
          <p:cNvSpPr/>
          <p:nvPr/>
        </p:nvSpPr>
        <p:spPr>
          <a:xfrm rot="10800000">
            <a:off x="4814814" y="4613419"/>
            <a:ext cx="503987" cy="3462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F424F03-0041-4039-9511-629A8FE6354D}"/>
              </a:ext>
            </a:extLst>
          </p:cNvPr>
          <p:cNvSpPr txBox="1"/>
          <p:nvPr/>
        </p:nvSpPr>
        <p:spPr>
          <a:xfrm>
            <a:off x="5926538" y="3911330"/>
            <a:ext cx="2977316" cy="2031325"/>
          </a:xfrm>
          <a:prstGeom prst="rect">
            <a:avLst/>
          </a:prstGeom>
          <a:noFill/>
          <a:ln w="38100">
            <a:solidFill>
              <a:schemeClr val="tx1"/>
            </a:solidFill>
          </a:ln>
        </p:spPr>
        <p:txBody>
          <a:bodyPr wrap="square" rtlCol="0">
            <a:spAutoFit/>
          </a:bodyPr>
          <a:lstStyle/>
          <a:p>
            <a:r>
              <a:rPr lang="en-US" dirty="0">
                <a:solidFill>
                  <a:schemeClr val="accent1"/>
                </a:solidFill>
              </a:rPr>
              <a:t>Forecast error and unit commitment are still associated with deficit issues in around 40% of the games in 2023 but far fewer events within the games.</a:t>
            </a:r>
          </a:p>
        </p:txBody>
      </p:sp>
      <p:graphicFrame>
        <p:nvGraphicFramePr>
          <p:cNvPr id="8" name="Table 8">
            <a:extLst>
              <a:ext uri="{FF2B5EF4-FFF2-40B4-BE49-F238E27FC236}">
                <a16:creationId xmlns:a16="http://schemas.microsoft.com/office/drawing/2014/main" id="{2BE95125-F5DF-4796-90FB-1CCA680C9A1A}"/>
              </a:ext>
            </a:extLst>
          </p:cNvPr>
          <p:cNvGraphicFramePr>
            <a:graphicFrameLocks noGrp="1"/>
          </p:cNvGraphicFramePr>
          <p:nvPr>
            <p:extLst>
              <p:ext uri="{D42A27DB-BD31-4B8C-83A1-F6EECF244321}">
                <p14:modId xmlns:p14="http://schemas.microsoft.com/office/powerpoint/2010/main" val="4290312190"/>
              </p:ext>
            </p:extLst>
          </p:nvPr>
        </p:nvGraphicFramePr>
        <p:xfrm>
          <a:off x="5618244" y="1823330"/>
          <a:ext cx="3380367" cy="1010920"/>
        </p:xfrm>
        <a:graphic>
          <a:graphicData uri="http://schemas.openxmlformats.org/drawingml/2006/table">
            <a:tbl>
              <a:tblPr firstRow="1" bandRow="1">
                <a:tableStyleId>{00A15C55-8517-42AA-B614-E9B94910E393}</a:tableStyleId>
              </a:tblPr>
              <a:tblGrid>
                <a:gridCol w="801720">
                  <a:extLst>
                    <a:ext uri="{9D8B030D-6E8A-4147-A177-3AD203B41FA5}">
                      <a16:colId xmlns:a16="http://schemas.microsoft.com/office/drawing/2014/main" val="345749202"/>
                    </a:ext>
                  </a:extLst>
                </a:gridCol>
                <a:gridCol w="814256">
                  <a:extLst>
                    <a:ext uri="{9D8B030D-6E8A-4147-A177-3AD203B41FA5}">
                      <a16:colId xmlns:a16="http://schemas.microsoft.com/office/drawing/2014/main" val="1336659825"/>
                    </a:ext>
                  </a:extLst>
                </a:gridCol>
                <a:gridCol w="814256">
                  <a:extLst>
                    <a:ext uri="{9D8B030D-6E8A-4147-A177-3AD203B41FA5}">
                      <a16:colId xmlns:a16="http://schemas.microsoft.com/office/drawing/2014/main" val="2292779243"/>
                    </a:ext>
                  </a:extLst>
                </a:gridCol>
                <a:gridCol w="950135">
                  <a:extLst>
                    <a:ext uri="{9D8B030D-6E8A-4147-A177-3AD203B41FA5}">
                      <a16:colId xmlns:a16="http://schemas.microsoft.com/office/drawing/2014/main" val="3691611808"/>
                    </a:ext>
                  </a:extLst>
                </a:gridCol>
              </a:tblGrid>
              <a:tr h="370840">
                <a:tc>
                  <a:txBody>
                    <a:bodyPr/>
                    <a:lstStyle/>
                    <a:p>
                      <a:r>
                        <a:rPr lang="en-US" dirty="0"/>
                        <a:t>2023 LOLP</a:t>
                      </a:r>
                    </a:p>
                  </a:txBody>
                  <a:tcPr/>
                </a:tc>
                <a:tc>
                  <a:txBody>
                    <a:bodyPr/>
                    <a:lstStyle/>
                    <a:p>
                      <a:r>
                        <a:rPr lang="en-US" dirty="0"/>
                        <a:t>2025 LOLP</a:t>
                      </a:r>
                    </a:p>
                  </a:txBody>
                  <a:tcPr>
                    <a:solidFill>
                      <a:srgbClr val="00B0F0"/>
                    </a:solidFill>
                  </a:tcPr>
                </a:tc>
                <a:tc>
                  <a:txBody>
                    <a:bodyPr/>
                    <a:lstStyle/>
                    <a:p>
                      <a:r>
                        <a:rPr lang="en-US" dirty="0"/>
                        <a:t>2027 LOLP</a:t>
                      </a:r>
                    </a:p>
                  </a:txBody>
                  <a:tcPr/>
                </a:tc>
                <a:tc>
                  <a:txBody>
                    <a:bodyPr/>
                    <a:lstStyle/>
                    <a:p>
                      <a:r>
                        <a:rPr lang="en-US" dirty="0"/>
                        <a:t>2031 LOLP</a:t>
                      </a:r>
                    </a:p>
                  </a:txBody>
                  <a:tcPr/>
                </a:tc>
                <a:extLst>
                  <a:ext uri="{0D108BD9-81ED-4DB2-BD59-A6C34878D82A}">
                    <a16:rowId xmlns:a16="http://schemas.microsoft.com/office/drawing/2014/main" val="904802429"/>
                  </a:ext>
                </a:extLst>
              </a:tr>
              <a:tr h="370840">
                <a:tc>
                  <a:txBody>
                    <a:bodyPr/>
                    <a:lstStyle/>
                    <a:p>
                      <a:r>
                        <a:rPr lang="en-US" dirty="0"/>
                        <a:t>32%</a:t>
                      </a:r>
                    </a:p>
                  </a:txBody>
                  <a:tcPr/>
                </a:tc>
                <a:tc>
                  <a:txBody>
                    <a:bodyPr/>
                    <a:lstStyle/>
                    <a:p>
                      <a:r>
                        <a:rPr lang="en-US" dirty="0">
                          <a:solidFill>
                            <a:schemeClr val="tx1">
                              <a:lumMod val="65000"/>
                              <a:lumOff val="35000"/>
                            </a:schemeClr>
                          </a:solidFill>
                        </a:rPr>
                        <a:t>27%</a:t>
                      </a:r>
                    </a:p>
                  </a:txBody>
                  <a:tcPr>
                    <a:solidFill>
                      <a:srgbClr val="00B0F0"/>
                    </a:solidFill>
                  </a:tcPr>
                </a:tc>
                <a:tc>
                  <a:txBody>
                    <a:bodyPr/>
                    <a:lstStyle/>
                    <a:p>
                      <a:r>
                        <a:rPr lang="en-US" dirty="0"/>
                        <a:t>1%</a:t>
                      </a:r>
                    </a:p>
                  </a:txBody>
                  <a:tcPr/>
                </a:tc>
                <a:tc>
                  <a:txBody>
                    <a:bodyPr/>
                    <a:lstStyle/>
                    <a:p>
                      <a:r>
                        <a:rPr lang="en-US" dirty="0"/>
                        <a:t>3%</a:t>
                      </a:r>
                    </a:p>
                  </a:txBody>
                  <a:tcPr/>
                </a:tc>
                <a:extLst>
                  <a:ext uri="{0D108BD9-81ED-4DB2-BD59-A6C34878D82A}">
                    <a16:rowId xmlns:a16="http://schemas.microsoft.com/office/drawing/2014/main" val="252093194"/>
                  </a:ext>
                </a:extLst>
              </a:tr>
            </a:tbl>
          </a:graphicData>
        </a:graphic>
      </p:graphicFrame>
      <p:sp>
        <p:nvSpPr>
          <p:cNvPr id="10" name="Arrow: Right 9">
            <a:extLst>
              <a:ext uri="{FF2B5EF4-FFF2-40B4-BE49-F238E27FC236}">
                <a16:creationId xmlns:a16="http://schemas.microsoft.com/office/drawing/2014/main" id="{3443D9E3-B8FE-437C-9DF9-CAC8FCF6482E}"/>
              </a:ext>
            </a:extLst>
          </p:cNvPr>
          <p:cNvSpPr/>
          <p:nvPr/>
        </p:nvSpPr>
        <p:spPr>
          <a:xfrm rot="12727339">
            <a:off x="6874759" y="2929416"/>
            <a:ext cx="387927" cy="2837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A44AE62-9118-4C40-83C6-AAF5B504B2D8}"/>
              </a:ext>
            </a:extLst>
          </p:cNvPr>
          <p:cNvSpPr txBox="1"/>
          <p:nvPr/>
        </p:nvSpPr>
        <p:spPr>
          <a:xfrm>
            <a:off x="6308436" y="3276160"/>
            <a:ext cx="2835564" cy="369332"/>
          </a:xfrm>
          <a:prstGeom prst="rect">
            <a:avLst/>
          </a:prstGeom>
          <a:noFill/>
        </p:spPr>
        <p:txBody>
          <a:bodyPr wrap="square" rtlCol="0">
            <a:spAutoFit/>
          </a:bodyPr>
          <a:lstStyle/>
          <a:p>
            <a:r>
              <a:rPr lang="en-US" dirty="0">
                <a:solidFill>
                  <a:srgbClr val="0070C0"/>
                </a:solidFill>
              </a:rPr>
              <a:t>Classic GENESYS result</a:t>
            </a:r>
          </a:p>
        </p:txBody>
      </p:sp>
      <p:sp>
        <p:nvSpPr>
          <p:cNvPr id="12" name="Arrow: Right 11">
            <a:extLst>
              <a:ext uri="{FF2B5EF4-FFF2-40B4-BE49-F238E27FC236}">
                <a16:creationId xmlns:a16="http://schemas.microsoft.com/office/drawing/2014/main" id="{1F0C59A1-3EC8-4A25-A9ED-6B0E7FD2771E}"/>
              </a:ext>
            </a:extLst>
          </p:cNvPr>
          <p:cNvSpPr/>
          <p:nvPr/>
        </p:nvSpPr>
        <p:spPr>
          <a:xfrm rot="11940849">
            <a:off x="5222876" y="3823499"/>
            <a:ext cx="503987" cy="3462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8569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D512-2961-49EE-AFAB-593F93DA6939}"/>
              </a:ext>
            </a:extLst>
          </p:cNvPr>
          <p:cNvSpPr>
            <a:spLocks noGrp="1"/>
          </p:cNvSpPr>
          <p:nvPr>
            <p:ph type="title"/>
          </p:nvPr>
        </p:nvSpPr>
        <p:spPr>
          <a:xfrm>
            <a:off x="628650" y="365127"/>
            <a:ext cx="7886700" cy="876974"/>
          </a:xfrm>
        </p:spPr>
        <p:txBody>
          <a:bodyPr>
            <a:normAutofit fontScale="90000"/>
          </a:bodyPr>
          <a:lstStyle/>
          <a:p>
            <a:r>
              <a:rPr lang="en-US" dirty="0"/>
              <a:t>Summary of Adequacy Reserve Margin Results</a:t>
            </a:r>
          </a:p>
        </p:txBody>
      </p:sp>
      <p:sp>
        <p:nvSpPr>
          <p:cNvPr id="3" name="Content Placeholder 2">
            <a:extLst>
              <a:ext uri="{FF2B5EF4-FFF2-40B4-BE49-F238E27FC236}">
                <a16:creationId xmlns:a16="http://schemas.microsoft.com/office/drawing/2014/main" id="{ACBA811B-21F9-430B-832E-F61AA54C0618}"/>
              </a:ext>
            </a:extLst>
          </p:cNvPr>
          <p:cNvSpPr>
            <a:spLocks noGrp="1"/>
          </p:cNvSpPr>
          <p:nvPr>
            <p:ph idx="1"/>
          </p:nvPr>
        </p:nvSpPr>
        <p:spPr>
          <a:xfrm>
            <a:off x="628650" y="1566250"/>
            <a:ext cx="5998487" cy="876973"/>
          </a:xfrm>
        </p:spPr>
        <p:txBody>
          <a:bodyPr>
            <a:normAutofit fontScale="92500" lnSpcReduction="20000"/>
          </a:bodyPr>
          <a:lstStyle/>
          <a:p>
            <a:r>
              <a:rPr lang="en-US" dirty="0"/>
              <a:t>Required reserve margin to meet a 5% LOLP standard decreases over time on a peak and energy basis.</a:t>
            </a:r>
          </a:p>
          <a:p>
            <a:endParaRPr lang="en-US" dirty="0"/>
          </a:p>
        </p:txBody>
      </p:sp>
      <p:sp>
        <p:nvSpPr>
          <p:cNvPr id="4" name="Slide Number Placeholder 3">
            <a:extLst>
              <a:ext uri="{FF2B5EF4-FFF2-40B4-BE49-F238E27FC236}">
                <a16:creationId xmlns:a16="http://schemas.microsoft.com/office/drawing/2014/main" id="{05DE4083-15E3-45D4-88A3-A642E2B2065D}"/>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
        <p:nvSpPr>
          <p:cNvPr id="7" name="TextBox 6">
            <a:extLst>
              <a:ext uri="{FF2B5EF4-FFF2-40B4-BE49-F238E27FC236}">
                <a16:creationId xmlns:a16="http://schemas.microsoft.com/office/drawing/2014/main" id="{34A2C6F0-6BA8-4237-A03B-23BA36D96721}"/>
              </a:ext>
            </a:extLst>
          </p:cNvPr>
          <p:cNvSpPr txBox="1"/>
          <p:nvPr/>
        </p:nvSpPr>
        <p:spPr>
          <a:xfrm>
            <a:off x="6781834" y="948690"/>
            <a:ext cx="2360727" cy="5909310"/>
          </a:xfrm>
          <a:prstGeom prst="rect">
            <a:avLst/>
          </a:prstGeom>
          <a:solidFill>
            <a:schemeClr val="bg2"/>
          </a:solidFill>
          <a:ln w="28575">
            <a:solidFill>
              <a:schemeClr val="tx1"/>
            </a:solidFill>
          </a:ln>
        </p:spPr>
        <p:txBody>
          <a:bodyPr wrap="square" rtlCol="0">
            <a:spAutoFit/>
          </a:bodyPr>
          <a:lstStyle/>
          <a:p>
            <a:r>
              <a:rPr lang="en-US" u="sng" dirty="0">
                <a:solidFill>
                  <a:schemeClr val="accent1">
                    <a:lumMod val="50000"/>
                  </a:schemeClr>
                </a:solidFill>
              </a:rPr>
              <a:t>Observation:</a:t>
            </a:r>
          </a:p>
          <a:p>
            <a:r>
              <a:rPr lang="en-US" dirty="0">
                <a:solidFill>
                  <a:schemeClr val="accent1">
                    <a:lumMod val="50000"/>
                  </a:schemeClr>
                </a:solidFill>
              </a:rPr>
              <a:t>System is becoming more adequate without adding resources!</a:t>
            </a:r>
          </a:p>
          <a:p>
            <a:pPr marL="342900" indent="-342900">
              <a:buFont typeface="+mj-lt"/>
              <a:buAutoNum type="arabicPeriod"/>
            </a:pPr>
            <a:endParaRPr lang="en-US" dirty="0">
              <a:solidFill>
                <a:schemeClr val="accent1">
                  <a:lumMod val="50000"/>
                </a:schemeClr>
              </a:solidFill>
            </a:endParaRPr>
          </a:p>
          <a:p>
            <a:r>
              <a:rPr lang="en-US" u="sng" dirty="0"/>
              <a:t>Why?</a:t>
            </a:r>
          </a:p>
          <a:p>
            <a:r>
              <a:rPr lang="en-US" dirty="0"/>
              <a:t>Many low variable cost renewables built in WECC to meet policies and replace retired resources.</a:t>
            </a:r>
          </a:p>
          <a:p>
            <a:pPr marL="342900" indent="-342900">
              <a:buFont typeface="+mj-lt"/>
              <a:buAutoNum type="arabicPeriod"/>
            </a:pPr>
            <a:endParaRPr lang="en-US" dirty="0"/>
          </a:p>
          <a:p>
            <a:r>
              <a:rPr lang="en-US" dirty="0"/>
              <a:t>Even with limited market reliance, NW hydro is well positioned to utilize available surplus to relieve adequacy issues</a:t>
            </a:r>
          </a:p>
        </p:txBody>
      </p:sp>
      <p:pic>
        <p:nvPicPr>
          <p:cNvPr id="6" name="Picture 5">
            <a:extLst>
              <a:ext uri="{FF2B5EF4-FFF2-40B4-BE49-F238E27FC236}">
                <a16:creationId xmlns:a16="http://schemas.microsoft.com/office/drawing/2014/main" id="{A2C8A606-968E-40D7-AA7A-A4E0FBBC2817}"/>
              </a:ext>
            </a:extLst>
          </p:cNvPr>
          <p:cNvPicPr>
            <a:picLocks noChangeAspect="1"/>
          </p:cNvPicPr>
          <p:nvPr/>
        </p:nvPicPr>
        <p:blipFill>
          <a:blip r:embed="rId2"/>
          <a:stretch>
            <a:fillRect/>
          </a:stretch>
        </p:blipFill>
        <p:spPr>
          <a:xfrm>
            <a:off x="134180" y="2540985"/>
            <a:ext cx="6649093" cy="4243275"/>
          </a:xfrm>
          <a:prstGeom prst="rect">
            <a:avLst/>
          </a:prstGeom>
        </p:spPr>
      </p:pic>
    </p:spTree>
    <p:extLst>
      <p:ext uri="{BB962C8B-B14F-4D97-AF65-F5344CB8AC3E}">
        <p14:creationId xmlns:p14="http://schemas.microsoft.com/office/powerpoint/2010/main" val="2340030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F8B2F7-A8F5-4867-8201-C3F35014C8A8}"/>
              </a:ext>
            </a:extLst>
          </p:cNvPr>
          <p:cNvPicPr>
            <a:picLocks noChangeAspect="1"/>
          </p:cNvPicPr>
          <p:nvPr/>
        </p:nvPicPr>
        <p:blipFill>
          <a:blip r:embed="rId2"/>
          <a:stretch>
            <a:fillRect/>
          </a:stretch>
        </p:blipFill>
        <p:spPr>
          <a:xfrm>
            <a:off x="542362" y="733049"/>
            <a:ext cx="8059275" cy="5391902"/>
          </a:xfrm>
          <a:prstGeom prst="rect">
            <a:avLst/>
          </a:prstGeom>
        </p:spPr>
      </p:pic>
      <p:sp>
        <p:nvSpPr>
          <p:cNvPr id="4" name="Slide Number Placeholder 3">
            <a:extLst>
              <a:ext uri="{FF2B5EF4-FFF2-40B4-BE49-F238E27FC236}">
                <a16:creationId xmlns:a16="http://schemas.microsoft.com/office/drawing/2014/main" id="{92CFD432-F307-41DA-A9BC-6544A8B33E0D}"/>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28</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
        <p:nvSpPr>
          <p:cNvPr id="10" name="TextBox 9">
            <a:extLst>
              <a:ext uri="{FF2B5EF4-FFF2-40B4-BE49-F238E27FC236}">
                <a16:creationId xmlns:a16="http://schemas.microsoft.com/office/drawing/2014/main" id="{7AD48B86-944D-4889-801E-F8DA871F90D5}"/>
              </a:ext>
            </a:extLst>
          </p:cNvPr>
          <p:cNvSpPr txBox="1"/>
          <p:nvPr/>
        </p:nvSpPr>
        <p:spPr>
          <a:xfrm>
            <a:off x="2787398" y="2705083"/>
            <a:ext cx="5306400" cy="1569660"/>
          </a:xfrm>
          <a:prstGeom prst="rect">
            <a:avLst/>
          </a:prstGeom>
          <a:solidFill>
            <a:schemeClr val="bg2"/>
          </a:solidFill>
          <a:ln w="38100">
            <a:solidFill>
              <a:schemeClr val="tx1"/>
            </a:solidFill>
          </a:ln>
        </p:spPr>
        <p:txBody>
          <a:bodyPr wrap="square" rtlCol="0">
            <a:spAutoFit/>
          </a:bodyPr>
          <a:lstStyle/>
          <a:p>
            <a:r>
              <a:rPr lang="en-US" sz="2400" dirty="0">
                <a:solidFill>
                  <a:schemeClr val="accent1">
                    <a:lumMod val="50000"/>
                  </a:schemeClr>
                </a:solidFill>
              </a:rPr>
              <a:t>Increasing lower priced WECC market supply by end of action plan time period leads to less adequacy issues.</a:t>
            </a:r>
          </a:p>
        </p:txBody>
      </p:sp>
      <p:sp>
        <p:nvSpPr>
          <p:cNvPr id="14" name="Arrow: Right 13">
            <a:extLst>
              <a:ext uri="{FF2B5EF4-FFF2-40B4-BE49-F238E27FC236}">
                <a16:creationId xmlns:a16="http://schemas.microsoft.com/office/drawing/2014/main" id="{7B12AC5A-116B-4AF5-A168-B135EFD0F53B}"/>
              </a:ext>
            </a:extLst>
          </p:cNvPr>
          <p:cNvSpPr/>
          <p:nvPr/>
        </p:nvSpPr>
        <p:spPr>
          <a:xfrm rot="10372453">
            <a:off x="1586556" y="1382741"/>
            <a:ext cx="843307" cy="554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B2F69CE-29E0-431E-AF82-ED5DD2C2B550}"/>
              </a:ext>
            </a:extLst>
          </p:cNvPr>
          <p:cNvSpPr txBox="1"/>
          <p:nvPr/>
        </p:nvSpPr>
        <p:spPr>
          <a:xfrm>
            <a:off x="2787398" y="1332575"/>
            <a:ext cx="2438400" cy="923330"/>
          </a:xfrm>
          <a:prstGeom prst="rect">
            <a:avLst/>
          </a:prstGeom>
          <a:solidFill>
            <a:schemeClr val="bg1"/>
          </a:solidFill>
          <a:ln w="28575">
            <a:solidFill>
              <a:schemeClr val="tx1"/>
            </a:solidFill>
          </a:ln>
        </p:spPr>
        <p:txBody>
          <a:bodyPr wrap="square" rtlCol="0">
            <a:spAutoFit/>
          </a:bodyPr>
          <a:lstStyle/>
          <a:p>
            <a:r>
              <a:rPr lang="en-US" dirty="0"/>
              <a:t>Large peak adequacy issues in 2023 (primarily winter)</a:t>
            </a:r>
          </a:p>
        </p:txBody>
      </p:sp>
    </p:spTree>
    <p:extLst>
      <p:ext uri="{BB962C8B-B14F-4D97-AF65-F5344CB8AC3E}">
        <p14:creationId xmlns:p14="http://schemas.microsoft.com/office/powerpoint/2010/main" val="95716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1FE1C-50A6-4FDB-BA6A-F2C95C5DE3C3}"/>
              </a:ext>
            </a:extLst>
          </p:cNvPr>
          <p:cNvSpPr>
            <a:spLocks noGrp="1"/>
          </p:cNvSpPr>
          <p:nvPr>
            <p:ph type="title"/>
          </p:nvPr>
        </p:nvSpPr>
        <p:spPr/>
        <p:txBody>
          <a:bodyPr/>
          <a:lstStyle/>
          <a:p>
            <a:r>
              <a:rPr lang="en-US" dirty="0"/>
              <a:t>ARM Results Summary</a:t>
            </a:r>
          </a:p>
        </p:txBody>
      </p:sp>
      <p:sp>
        <p:nvSpPr>
          <p:cNvPr id="3" name="Content Placeholder 2">
            <a:extLst>
              <a:ext uri="{FF2B5EF4-FFF2-40B4-BE49-F238E27FC236}">
                <a16:creationId xmlns:a16="http://schemas.microsoft.com/office/drawing/2014/main" id="{194D764C-865F-4F08-B0A2-273F1A9B0E1D}"/>
              </a:ext>
            </a:extLst>
          </p:cNvPr>
          <p:cNvSpPr>
            <a:spLocks noGrp="1"/>
          </p:cNvSpPr>
          <p:nvPr>
            <p:ph idx="1"/>
          </p:nvPr>
        </p:nvSpPr>
        <p:spPr/>
        <p:txBody>
          <a:bodyPr>
            <a:normAutofit lnSpcReduction="10000"/>
          </a:bodyPr>
          <a:lstStyle/>
          <a:p>
            <a:pPr marL="0" indent="0">
              <a:buNone/>
            </a:pPr>
            <a:r>
              <a:rPr lang="en-US" u="sng" dirty="0"/>
              <a:t>High Level Purpose</a:t>
            </a:r>
          </a:p>
          <a:p>
            <a:pPr marL="0" indent="0">
              <a:buNone/>
            </a:pPr>
            <a:r>
              <a:rPr lang="en-US" dirty="0"/>
              <a:t>The RPM uses the ARM results to translate the Council’s adequacy requirement of 5% into peak capacity and energy needs the regional portfolio must meet to be adequate.</a:t>
            </a:r>
          </a:p>
          <a:p>
            <a:pPr marL="0" indent="0">
              <a:buNone/>
            </a:pPr>
            <a:r>
              <a:rPr lang="en-US" u="sng" dirty="0"/>
              <a:t>Observations</a:t>
            </a:r>
          </a:p>
          <a:p>
            <a:r>
              <a:rPr lang="en-US" dirty="0"/>
              <a:t>Significant adequacy issues due to forecast error, unit commitment issues and more detailed operational considerations.</a:t>
            </a:r>
          </a:p>
          <a:p>
            <a:r>
              <a:rPr lang="en-US" dirty="0"/>
              <a:t>Adequacy issues decrease over time due to increase in inexpensive external market supply even though </a:t>
            </a:r>
            <a:r>
              <a:rPr lang="en-US" i="1" dirty="0"/>
              <a:t>net</a:t>
            </a:r>
            <a:r>
              <a:rPr lang="en-US" dirty="0"/>
              <a:t> market reliance limit is held constant.</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5BE81B1-957C-415C-9C35-C5DEF199F03A}"/>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29</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459327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3AC8-E380-44A2-BA47-7FFFE7A39D3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3FEFE9D5-A7AE-4787-9B48-7A5F8BD00969}"/>
              </a:ext>
            </a:extLst>
          </p:cNvPr>
          <p:cNvSpPr>
            <a:spLocks noGrp="1"/>
          </p:cNvSpPr>
          <p:nvPr>
            <p:ph idx="1"/>
          </p:nvPr>
        </p:nvSpPr>
        <p:spPr>
          <a:xfrm>
            <a:off x="628650" y="1825625"/>
            <a:ext cx="8135104" cy="4351338"/>
          </a:xfrm>
        </p:spPr>
        <p:txBody>
          <a:bodyPr/>
          <a:lstStyle/>
          <a:p>
            <a:pPr marL="914400" lvl="1" indent="-457200">
              <a:buFont typeface="+mj-lt"/>
              <a:buAutoNum type="arabicPeriod"/>
            </a:pPr>
            <a:r>
              <a:rPr lang="en-US" b="1" dirty="0"/>
              <a:t>Review the Role of the Needs Assessment in Picking a Resource Strategy</a:t>
            </a:r>
          </a:p>
          <a:p>
            <a:pPr marL="914400" lvl="1" indent="-457200">
              <a:buFont typeface="+mj-lt"/>
              <a:buAutoNum type="arabicPeriod"/>
            </a:pPr>
            <a:endParaRPr lang="en-US" b="1" dirty="0"/>
          </a:p>
          <a:p>
            <a:pPr marL="914400" lvl="1" indent="-457200">
              <a:buFont typeface="+mj-lt"/>
              <a:buAutoNum type="arabicPeriod"/>
            </a:pPr>
            <a:r>
              <a:rPr lang="en-US" b="1" dirty="0"/>
              <a:t>Determine Regional Needs</a:t>
            </a:r>
          </a:p>
          <a:p>
            <a:pPr lvl="2"/>
            <a:r>
              <a:rPr lang="en-US" dirty="0"/>
              <a:t>Assumptions for 2023, 2027 and 2031</a:t>
            </a:r>
          </a:p>
          <a:p>
            <a:pPr lvl="2"/>
            <a:r>
              <a:rPr lang="en-US" dirty="0"/>
              <a:t>Adequacy Reserve Margin results</a:t>
            </a:r>
          </a:p>
          <a:p>
            <a:pPr marL="914400" lvl="2" indent="0">
              <a:buNone/>
            </a:pPr>
            <a:endParaRPr lang="en-US" dirty="0"/>
          </a:p>
          <a:p>
            <a:pPr marL="914400" lvl="1" indent="-457200">
              <a:buFont typeface="+mj-lt"/>
              <a:buAutoNum type="arabicPeriod"/>
            </a:pPr>
            <a:r>
              <a:rPr lang="en-US" b="1" dirty="0"/>
              <a:t>Determine How Different Resources Meet Those Needs</a:t>
            </a:r>
          </a:p>
          <a:p>
            <a:pPr lvl="2"/>
            <a:r>
              <a:rPr lang="en-US" dirty="0"/>
              <a:t>Assumptions for 2031 studies</a:t>
            </a:r>
          </a:p>
          <a:p>
            <a:pPr lvl="2"/>
            <a:r>
              <a:rPr lang="en-US" dirty="0"/>
              <a:t>Associated System Capacity Contribution results </a:t>
            </a:r>
          </a:p>
          <a:p>
            <a:pPr lvl="2"/>
            <a:endParaRPr lang="en-US" dirty="0"/>
          </a:p>
          <a:p>
            <a:pPr lvl="2"/>
            <a:endParaRPr lang="en-US" dirty="0"/>
          </a:p>
        </p:txBody>
      </p:sp>
      <p:sp>
        <p:nvSpPr>
          <p:cNvPr id="4" name="Slide Number Placeholder 3">
            <a:extLst>
              <a:ext uri="{FF2B5EF4-FFF2-40B4-BE49-F238E27FC236}">
                <a16:creationId xmlns:a16="http://schemas.microsoft.com/office/drawing/2014/main" id="{F3FDBFB3-3447-4BE4-9D47-F3CF92071847}"/>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34945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AB3B2-78C5-4BEF-BFAF-13CEEA304F80}"/>
              </a:ext>
            </a:extLst>
          </p:cNvPr>
          <p:cNvSpPr>
            <a:spLocks noGrp="1"/>
          </p:cNvSpPr>
          <p:nvPr>
            <p:ph type="title"/>
          </p:nvPr>
        </p:nvSpPr>
        <p:spPr/>
        <p:txBody>
          <a:bodyPr/>
          <a:lstStyle/>
          <a:p>
            <a:r>
              <a:rPr lang="en-US" dirty="0"/>
              <a:t>Capacity Contribution Results</a:t>
            </a:r>
          </a:p>
        </p:txBody>
      </p:sp>
      <p:sp>
        <p:nvSpPr>
          <p:cNvPr id="3" name="Text Placeholder 2">
            <a:extLst>
              <a:ext uri="{FF2B5EF4-FFF2-40B4-BE49-F238E27FC236}">
                <a16:creationId xmlns:a16="http://schemas.microsoft.com/office/drawing/2014/main" id="{D51AB3B6-C63E-40FF-96B4-595DFA0BDEA8}"/>
              </a:ext>
            </a:extLst>
          </p:cNvPr>
          <p:cNvSpPr>
            <a:spLocks noGrp="1"/>
          </p:cNvSpPr>
          <p:nvPr>
            <p:ph type="body" idx="1"/>
          </p:nvPr>
        </p:nvSpPr>
        <p:spPr/>
        <p:txBody>
          <a:bodyPr/>
          <a:lstStyle/>
          <a:p>
            <a:r>
              <a:rPr lang="en-US" dirty="0"/>
              <a:t>After a bunch of caveats… the amount of peak needs met by changing the regional portfolio</a:t>
            </a:r>
          </a:p>
        </p:txBody>
      </p:sp>
    </p:spTree>
    <p:extLst>
      <p:ext uri="{BB962C8B-B14F-4D97-AF65-F5344CB8AC3E}">
        <p14:creationId xmlns:p14="http://schemas.microsoft.com/office/powerpoint/2010/main" val="1940562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189F6-299E-4E6F-BA9B-85BB3CFDF4BE}"/>
              </a:ext>
            </a:extLst>
          </p:cNvPr>
          <p:cNvSpPr>
            <a:spLocks noGrp="1"/>
          </p:cNvSpPr>
          <p:nvPr>
            <p:ph type="title"/>
          </p:nvPr>
        </p:nvSpPr>
        <p:spPr/>
        <p:txBody>
          <a:bodyPr>
            <a:normAutofit/>
          </a:bodyPr>
          <a:lstStyle/>
          <a:p>
            <a:r>
              <a:rPr lang="en-US" dirty="0"/>
              <a:t>Associated System Capacity Contribution (ASCC) Purpose</a:t>
            </a:r>
          </a:p>
        </p:txBody>
      </p:sp>
      <p:sp>
        <p:nvSpPr>
          <p:cNvPr id="3" name="Content Placeholder 2">
            <a:extLst>
              <a:ext uri="{FF2B5EF4-FFF2-40B4-BE49-F238E27FC236}">
                <a16:creationId xmlns:a16="http://schemas.microsoft.com/office/drawing/2014/main" id="{C7475B4B-8545-4871-81CF-0698AA03ADB5}"/>
              </a:ext>
            </a:extLst>
          </p:cNvPr>
          <p:cNvSpPr>
            <a:spLocks noGrp="1"/>
          </p:cNvSpPr>
          <p:nvPr>
            <p:ph idx="1"/>
          </p:nvPr>
        </p:nvSpPr>
        <p:spPr>
          <a:xfrm>
            <a:off x="628650" y="1825625"/>
            <a:ext cx="5484417" cy="4351338"/>
          </a:xfrm>
        </p:spPr>
        <p:txBody>
          <a:bodyPr>
            <a:normAutofit fontScale="92500" lnSpcReduction="20000"/>
          </a:bodyPr>
          <a:lstStyle/>
          <a:p>
            <a:r>
              <a:rPr lang="en-US" b="1" dirty="0">
                <a:solidFill>
                  <a:srgbClr val="FF0000"/>
                </a:solidFill>
              </a:rPr>
              <a:t>Is not </a:t>
            </a:r>
            <a:r>
              <a:rPr lang="en-US" dirty="0"/>
              <a:t>a “capacity factor”</a:t>
            </a:r>
          </a:p>
          <a:p>
            <a:r>
              <a:rPr lang="en-US" b="1" dirty="0">
                <a:solidFill>
                  <a:srgbClr val="FF0000"/>
                </a:solidFill>
              </a:rPr>
              <a:t>Is not </a:t>
            </a:r>
            <a:r>
              <a:rPr lang="en-US" dirty="0"/>
              <a:t>a “effective load carrying capability”</a:t>
            </a:r>
          </a:p>
          <a:p>
            <a:r>
              <a:rPr lang="en-US" b="1" dirty="0">
                <a:solidFill>
                  <a:srgbClr val="00B050"/>
                </a:solidFill>
              </a:rPr>
              <a:t>Is</a:t>
            </a:r>
            <a:r>
              <a:rPr lang="en-US" dirty="0"/>
              <a:t> the capacity contribution associated with adding a particular portfolio of new resources in context of the existing system.</a:t>
            </a:r>
          </a:p>
          <a:p>
            <a:pPr lvl="1"/>
            <a:r>
              <a:rPr lang="en-US" dirty="0"/>
              <a:t>Like the ARM is just a way to turn the 5% LOLP adequacy criteria into a quarterly need</a:t>
            </a:r>
          </a:p>
          <a:p>
            <a:pPr lvl="1"/>
            <a:r>
              <a:rPr lang="en-US" dirty="0"/>
              <a:t>The ASCC is just a way to get a portfolio of resources expected capacity contribution in terms of how many of those quarterly needs it can address specific to how the RPM considers peak adequacy.</a:t>
            </a:r>
          </a:p>
          <a:p>
            <a:pPr lvl="1"/>
            <a:r>
              <a:rPr lang="en-US" dirty="0"/>
              <a:t>The ASCC is specific to the regional footprint and portfolio</a:t>
            </a:r>
          </a:p>
          <a:p>
            <a:pPr lvl="1"/>
            <a:endParaRPr lang="en-US" dirty="0"/>
          </a:p>
        </p:txBody>
      </p:sp>
      <p:sp>
        <p:nvSpPr>
          <p:cNvPr id="4" name="Slide Number Placeholder 3">
            <a:extLst>
              <a:ext uri="{FF2B5EF4-FFF2-40B4-BE49-F238E27FC236}">
                <a16:creationId xmlns:a16="http://schemas.microsoft.com/office/drawing/2014/main" id="{A0809A63-8E28-43D4-8003-2DBCA0B26B74}"/>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31</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43D5FA1F-42F6-4C91-AD60-C5628AE58D6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13067" y="1690689"/>
            <a:ext cx="1795519" cy="1198392"/>
          </a:xfrm>
          <a:prstGeom prst="rect">
            <a:avLst/>
          </a:prstGeom>
        </p:spPr>
      </p:pic>
      <p:sp>
        <p:nvSpPr>
          <p:cNvPr id="7" name="Arrow: Right 6">
            <a:extLst>
              <a:ext uri="{FF2B5EF4-FFF2-40B4-BE49-F238E27FC236}">
                <a16:creationId xmlns:a16="http://schemas.microsoft.com/office/drawing/2014/main" id="{6545AF43-2F77-4492-9C70-2B754DCD0E58}"/>
              </a:ext>
            </a:extLst>
          </p:cNvPr>
          <p:cNvSpPr/>
          <p:nvPr/>
        </p:nvSpPr>
        <p:spPr>
          <a:xfrm rot="10800000">
            <a:off x="6113067" y="4486375"/>
            <a:ext cx="758757" cy="680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08C32E0-2C3C-488D-A903-784B7FA1AB6D}"/>
              </a:ext>
            </a:extLst>
          </p:cNvPr>
          <p:cNvSpPr txBox="1"/>
          <p:nvPr/>
        </p:nvSpPr>
        <p:spPr>
          <a:xfrm>
            <a:off x="7010825" y="3124131"/>
            <a:ext cx="1977531" cy="2308324"/>
          </a:xfrm>
          <a:prstGeom prst="rect">
            <a:avLst/>
          </a:prstGeom>
          <a:noFill/>
          <a:ln w="38100">
            <a:solidFill>
              <a:schemeClr val="tx1"/>
            </a:solidFill>
          </a:ln>
        </p:spPr>
        <p:txBody>
          <a:bodyPr wrap="square" rtlCol="0">
            <a:spAutoFit/>
          </a:bodyPr>
          <a:lstStyle/>
          <a:p>
            <a:r>
              <a:rPr lang="en-US" sz="2400" b="1" dirty="0">
                <a:solidFill>
                  <a:schemeClr val="accent3">
                    <a:lumMod val="75000"/>
                  </a:schemeClr>
                </a:solidFill>
              </a:rPr>
              <a:t>These numbers only mean something in context of the RPM </a:t>
            </a:r>
          </a:p>
        </p:txBody>
      </p:sp>
    </p:spTree>
    <p:extLst>
      <p:ext uri="{BB962C8B-B14F-4D97-AF65-F5344CB8AC3E}">
        <p14:creationId xmlns:p14="http://schemas.microsoft.com/office/powerpoint/2010/main" val="238872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8">
                                            <p:txEl>
                                              <p:pRg st="0" end="0"/>
                                            </p:txEl>
                                          </p:spTgt>
                                        </p:tgtEl>
                                        <p:attrNameLst>
                                          <p:attrName>style.color</p:attrName>
                                        </p:attrNameLst>
                                      </p:cBhvr>
                                      <p:to>
                                        <a:srgbClr val="0070C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8ABF5-BC62-46E1-B710-D1160A24D969}"/>
              </a:ext>
            </a:extLst>
          </p:cNvPr>
          <p:cNvSpPr>
            <a:spLocks noGrp="1"/>
          </p:cNvSpPr>
          <p:nvPr>
            <p:ph type="title"/>
          </p:nvPr>
        </p:nvSpPr>
        <p:spPr/>
        <p:txBody>
          <a:bodyPr/>
          <a:lstStyle/>
          <a:p>
            <a:r>
              <a:rPr lang="en-US" dirty="0"/>
              <a:t>Pup Quiz!</a:t>
            </a:r>
          </a:p>
        </p:txBody>
      </p:sp>
      <p:sp>
        <p:nvSpPr>
          <p:cNvPr id="4" name="Slide Number Placeholder 3">
            <a:extLst>
              <a:ext uri="{FF2B5EF4-FFF2-40B4-BE49-F238E27FC236}">
                <a16:creationId xmlns:a16="http://schemas.microsoft.com/office/drawing/2014/main" id="{4E78B33E-169B-4A55-BCA9-8E2C72343284}"/>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32</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pic>
        <p:nvPicPr>
          <p:cNvPr id="14" name="Content Placeholder 13">
            <a:extLst>
              <a:ext uri="{FF2B5EF4-FFF2-40B4-BE49-F238E27FC236}">
                <a16:creationId xmlns:a16="http://schemas.microsoft.com/office/drawing/2014/main" id="{E9CCE30E-E6B8-470B-AC16-78196209B60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1374" y="3336587"/>
            <a:ext cx="3517360" cy="2198350"/>
          </a:xfrm>
        </p:spPr>
      </p:pic>
      <p:sp>
        <p:nvSpPr>
          <p:cNvPr id="15" name="TextBox 14">
            <a:extLst>
              <a:ext uri="{FF2B5EF4-FFF2-40B4-BE49-F238E27FC236}">
                <a16:creationId xmlns:a16="http://schemas.microsoft.com/office/drawing/2014/main" id="{0EC6F94F-CDFD-42F5-8505-C005436ED5F0}"/>
              </a:ext>
            </a:extLst>
          </p:cNvPr>
          <p:cNvSpPr txBox="1"/>
          <p:nvPr/>
        </p:nvSpPr>
        <p:spPr>
          <a:xfrm>
            <a:off x="1851714" y="5649149"/>
            <a:ext cx="2197019" cy="369332"/>
          </a:xfrm>
          <a:prstGeom prst="rect">
            <a:avLst/>
          </a:prstGeom>
          <a:noFill/>
        </p:spPr>
        <p:txBody>
          <a:bodyPr wrap="square" rtlCol="0">
            <a:spAutoFit/>
          </a:bodyPr>
          <a:lstStyle/>
          <a:p>
            <a:r>
              <a:rPr lang="en-US" sz="900" dirty="0">
                <a:hlinkClick r:id="rId3" tooltip="http://animaljamspirit.blogspot.com/2014/08/vine-anklet-kimbara-printable-paper-toys.html"/>
              </a:rPr>
              <a:t>This Photo</a:t>
            </a:r>
            <a:r>
              <a:rPr lang="en-US" sz="900" dirty="0"/>
              <a:t> by Unknown Author is licensed under </a:t>
            </a:r>
            <a:r>
              <a:rPr lang="en-US" sz="900" dirty="0">
                <a:hlinkClick r:id="rId4" tooltip="https://creativecommons.org/licenses/by/3.0/"/>
              </a:rPr>
              <a:t>CC BY</a:t>
            </a:r>
            <a:endParaRPr lang="en-US" sz="900" dirty="0"/>
          </a:p>
        </p:txBody>
      </p:sp>
      <p:sp>
        <p:nvSpPr>
          <p:cNvPr id="17" name="TextBox 16">
            <a:extLst>
              <a:ext uri="{FF2B5EF4-FFF2-40B4-BE49-F238E27FC236}">
                <a16:creationId xmlns:a16="http://schemas.microsoft.com/office/drawing/2014/main" id="{2075A909-574F-4DDD-8FE3-67EA0C81741A}"/>
              </a:ext>
            </a:extLst>
          </p:cNvPr>
          <p:cNvSpPr txBox="1"/>
          <p:nvPr/>
        </p:nvSpPr>
        <p:spPr>
          <a:xfrm>
            <a:off x="527128" y="1690689"/>
            <a:ext cx="3517360" cy="1200329"/>
          </a:xfrm>
          <a:prstGeom prst="rect">
            <a:avLst/>
          </a:prstGeom>
          <a:noFill/>
        </p:spPr>
        <p:txBody>
          <a:bodyPr wrap="square" rtlCol="0">
            <a:spAutoFit/>
          </a:bodyPr>
          <a:lstStyle/>
          <a:p>
            <a:r>
              <a:rPr lang="en-US" dirty="0"/>
              <a:t>Should I use the Council’s ASCC numbers as a proxy for capacity factor or ELCC for my own portfolio?</a:t>
            </a:r>
          </a:p>
        </p:txBody>
      </p:sp>
      <p:pic>
        <p:nvPicPr>
          <p:cNvPr id="19" name="Picture 18">
            <a:extLst>
              <a:ext uri="{FF2B5EF4-FFF2-40B4-BE49-F238E27FC236}">
                <a16:creationId xmlns:a16="http://schemas.microsoft.com/office/drawing/2014/main" id="{24F7F042-D083-4236-9420-C1FDB7CBBD9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482643" y="1729025"/>
            <a:ext cx="2108688" cy="3161489"/>
          </a:xfrm>
          <a:prstGeom prst="rect">
            <a:avLst/>
          </a:prstGeom>
        </p:spPr>
      </p:pic>
      <p:sp>
        <p:nvSpPr>
          <p:cNvPr id="20" name="TextBox 19">
            <a:extLst>
              <a:ext uri="{FF2B5EF4-FFF2-40B4-BE49-F238E27FC236}">
                <a16:creationId xmlns:a16="http://schemas.microsoft.com/office/drawing/2014/main" id="{CEA958CB-1136-4A45-9414-6EE31A96B35A}"/>
              </a:ext>
            </a:extLst>
          </p:cNvPr>
          <p:cNvSpPr txBox="1"/>
          <p:nvPr/>
        </p:nvSpPr>
        <p:spPr>
          <a:xfrm>
            <a:off x="5482643" y="4941173"/>
            <a:ext cx="1945533" cy="369332"/>
          </a:xfrm>
          <a:prstGeom prst="rect">
            <a:avLst/>
          </a:prstGeom>
          <a:noFill/>
        </p:spPr>
        <p:txBody>
          <a:bodyPr wrap="square" rtlCol="0">
            <a:spAutoFit/>
          </a:bodyPr>
          <a:lstStyle/>
          <a:p>
            <a:r>
              <a:rPr lang="en-US" sz="900" dirty="0">
                <a:hlinkClick r:id="rId6" tooltip="http://www.flickr.com/photos/tambako/6343385914/"/>
              </a:rPr>
              <a:t>This Photo</a:t>
            </a:r>
            <a:r>
              <a:rPr lang="en-US" sz="900" dirty="0"/>
              <a:t> by Unknown Author is licensed under </a:t>
            </a:r>
            <a:r>
              <a:rPr lang="en-US" sz="900" dirty="0">
                <a:hlinkClick r:id="rId7" tooltip="https://creativecommons.org/licenses/by-nd/3.0/"/>
              </a:rPr>
              <a:t>CC BY-ND</a:t>
            </a:r>
            <a:endParaRPr lang="en-US" sz="900" dirty="0"/>
          </a:p>
        </p:txBody>
      </p:sp>
      <p:sp>
        <p:nvSpPr>
          <p:cNvPr id="21" name="TextBox 20">
            <a:extLst>
              <a:ext uri="{FF2B5EF4-FFF2-40B4-BE49-F238E27FC236}">
                <a16:creationId xmlns:a16="http://schemas.microsoft.com/office/drawing/2014/main" id="{7862FB9B-BF15-4AF4-A628-4B52FCC4D09E}"/>
              </a:ext>
            </a:extLst>
          </p:cNvPr>
          <p:cNvSpPr txBox="1"/>
          <p:nvPr/>
        </p:nvSpPr>
        <p:spPr>
          <a:xfrm>
            <a:off x="6553802" y="4081819"/>
            <a:ext cx="1037529" cy="707886"/>
          </a:xfrm>
          <a:prstGeom prst="rect">
            <a:avLst/>
          </a:prstGeom>
          <a:noFill/>
        </p:spPr>
        <p:txBody>
          <a:bodyPr wrap="square" rtlCol="0">
            <a:spAutoFit/>
          </a:bodyPr>
          <a:lstStyle/>
          <a:p>
            <a:r>
              <a:rPr lang="en-US" sz="4000" dirty="0">
                <a:solidFill>
                  <a:srgbClr val="C00000"/>
                </a:solidFill>
              </a:rPr>
              <a:t>NO!</a:t>
            </a:r>
          </a:p>
        </p:txBody>
      </p:sp>
      <p:sp>
        <p:nvSpPr>
          <p:cNvPr id="3" name="TextBox 2">
            <a:extLst>
              <a:ext uri="{FF2B5EF4-FFF2-40B4-BE49-F238E27FC236}">
                <a16:creationId xmlns:a16="http://schemas.microsoft.com/office/drawing/2014/main" id="{9FE0C772-6BD3-4340-9125-1158762FFAD1}"/>
              </a:ext>
            </a:extLst>
          </p:cNvPr>
          <p:cNvSpPr txBox="1"/>
          <p:nvPr/>
        </p:nvSpPr>
        <p:spPr>
          <a:xfrm>
            <a:off x="5386811" y="5260355"/>
            <a:ext cx="3591820" cy="1477328"/>
          </a:xfrm>
          <a:prstGeom prst="rect">
            <a:avLst/>
          </a:prstGeom>
          <a:solidFill>
            <a:schemeClr val="bg1"/>
          </a:solidFill>
          <a:ln>
            <a:solidFill>
              <a:schemeClr val="tx1"/>
            </a:solidFill>
          </a:ln>
        </p:spPr>
        <p:txBody>
          <a:bodyPr wrap="square" rtlCol="0">
            <a:spAutoFit/>
          </a:bodyPr>
          <a:lstStyle/>
          <a:p>
            <a:r>
              <a:rPr lang="en-US" dirty="0">
                <a:solidFill>
                  <a:srgbClr val="C00000"/>
                </a:solidFill>
              </a:rPr>
              <a:t>Associated System Capacity Contribution is designed </a:t>
            </a:r>
            <a:r>
              <a:rPr lang="en-US" b="1" dirty="0">
                <a:solidFill>
                  <a:srgbClr val="C00000"/>
                </a:solidFill>
              </a:rPr>
              <a:t>specifically</a:t>
            </a:r>
            <a:r>
              <a:rPr lang="en-US" dirty="0">
                <a:solidFill>
                  <a:srgbClr val="C00000"/>
                </a:solidFill>
              </a:rPr>
              <a:t> for use in the RPM tuned to the regional or BPA footprint</a:t>
            </a:r>
          </a:p>
        </p:txBody>
      </p:sp>
    </p:spTree>
    <p:extLst>
      <p:ext uri="{BB962C8B-B14F-4D97-AF65-F5344CB8AC3E}">
        <p14:creationId xmlns:p14="http://schemas.microsoft.com/office/powerpoint/2010/main" val="30867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B33CC-0918-4F36-83C7-7A510D800492}"/>
              </a:ext>
            </a:extLst>
          </p:cNvPr>
          <p:cNvSpPr>
            <a:spLocks noGrp="1"/>
          </p:cNvSpPr>
          <p:nvPr>
            <p:ph type="title"/>
          </p:nvPr>
        </p:nvSpPr>
        <p:spPr>
          <a:xfrm>
            <a:off x="162962" y="365126"/>
            <a:ext cx="8781862" cy="1325563"/>
          </a:xfrm>
        </p:spPr>
        <p:txBody>
          <a:bodyPr>
            <a:normAutofit fontScale="90000"/>
          </a:bodyPr>
          <a:lstStyle/>
          <a:p>
            <a:r>
              <a:rPr lang="en-US" dirty="0"/>
              <a:t>Associated System Capacity Contribution – </a:t>
            </a:r>
            <a:r>
              <a:rPr lang="en-US" i="1" dirty="0"/>
              <a:t>A Project Management Tool</a:t>
            </a:r>
          </a:p>
        </p:txBody>
      </p:sp>
      <p:sp>
        <p:nvSpPr>
          <p:cNvPr id="3" name="Content Placeholder 2">
            <a:extLst>
              <a:ext uri="{FF2B5EF4-FFF2-40B4-BE49-F238E27FC236}">
                <a16:creationId xmlns:a16="http://schemas.microsoft.com/office/drawing/2014/main" id="{D70F56D5-DEE7-44D9-98ED-6164C8C8BBDC}"/>
              </a:ext>
            </a:extLst>
          </p:cNvPr>
          <p:cNvSpPr>
            <a:spLocks noGrp="1"/>
          </p:cNvSpPr>
          <p:nvPr>
            <p:ph idx="1"/>
          </p:nvPr>
        </p:nvSpPr>
        <p:spPr>
          <a:xfrm>
            <a:off x="628650" y="1825625"/>
            <a:ext cx="6197663" cy="4351338"/>
          </a:xfrm>
        </p:spPr>
        <p:txBody>
          <a:bodyPr>
            <a:normAutofit fontScale="85000" lnSpcReduction="20000"/>
          </a:bodyPr>
          <a:lstStyle/>
          <a:p>
            <a:r>
              <a:rPr lang="en-US" dirty="0"/>
              <a:t>Without lots of iterative hourly studies we can take complicated operational aspects of a set of resources or resource types and convert those into a simple peak capacity contribution indexed by the amount of resource added.</a:t>
            </a:r>
          </a:p>
          <a:p>
            <a:pPr lvl="1"/>
            <a:r>
              <a:rPr lang="en-US" dirty="0"/>
              <a:t>Even so, it took over 100 hours of staff/contractor time and significant cloud computing budget just to execute and process the results from 11,610 simulations.</a:t>
            </a:r>
          </a:p>
          <a:p>
            <a:r>
              <a:rPr lang="en-US" dirty="0"/>
              <a:t>Allows RPM to be focused on testing policy scenarios over many futures and not take weeks to complete one run.</a:t>
            </a:r>
          </a:p>
          <a:p>
            <a:r>
              <a:rPr lang="en-US" dirty="0"/>
              <a:t>A few notes:</a:t>
            </a:r>
          </a:p>
          <a:p>
            <a:pPr marL="914400" lvl="1" indent="-457200">
              <a:buFont typeface="+mj-lt"/>
              <a:buAutoNum type="arabicPeriod"/>
            </a:pPr>
            <a:r>
              <a:rPr lang="en-US" dirty="0"/>
              <a:t>It would be calculated differently if we did not use LOLP as our adequacy metric</a:t>
            </a:r>
          </a:p>
          <a:p>
            <a:pPr marL="914400" lvl="1" indent="-457200">
              <a:buFont typeface="+mj-lt"/>
              <a:buAutoNum type="arabicPeriod"/>
            </a:pPr>
            <a:r>
              <a:rPr lang="en-US" dirty="0"/>
              <a:t>It is calculated differently per the assumptions in the model used to estimate it.</a:t>
            </a:r>
          </a:p>
          <a:p>
            <a:pPr lvl="2"/>
            <a:r>
              <a:rPr lang="en-US" dirty="0">
                <a:solidFill>
                  <a:srgbClr val="C00000"/>
                </a:solidFill>
              </a:rPr>
              <a:t>Market economics and reliance key assumptions, but market reliance limits significantly limit effect of market economics.</a:t>
            </a:r>
          </a:p>
          <a:p>
            <a:pPr marL="0" indent="0">
              <a:buNone/>
            </a:pPr>
            <a:endParaRPr lang="en-US" dirty="0"/>
          </a:p>
        </p:txBody>
      </p:sp>
      <p:sp>
        <p:nvSpPr>
          <p:cNvPr id="4" name="Slide Number Placeholder 3">
            <a:extLst>
              <a:ext uri="{FF2B5EF4-FFF2-40B4-BE49-F238E27FC236}">
                <a16:creationId xmlns:a16="http://schemas.microsoft.com/office/drawing/2014/main" id="{8988F012-CF43-4E77-A6A1-6DE2F3DAF29B}"/>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33</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74E80506-F590-491E-851F-93C6F2468BA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89210" y="1690689"/>
            <a:ext cx="1691803" cy="2195465"/>
          </a:xfrm>
          <a:prstGeom prst="rect">
            <a:avLst/>
          </a:prstGeom>
        </p:spPr>
      </p:pic>
      <p:pic>
        <p:nvPicPr>
          <p:cNvPr id="9" name="Picture 8">
            <a:extLst>
              <a:ext uri="{FF2B5EF4-FFF2-40B4-BE49-F238E27FC236}">
                <a16:creationId xmlns:a16="http://schemas.microsoft.com/office/drawing/2014/main" id="{BF2D3136-EEF9-4565-9E6D-011F821ADE2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153241" y="4096572"/>
            <a:ext cx="1527772" cy="1145829"/>
          </a:xfrm>
          <a:prstGeom prst="rect">
            <a:avLst/>
          </a:prstGeom>
        </p:spPr>
      </p:pic>
      <p:sp>
        <p:nvSpPr>
          <p:cNvPr id="10" name="TextBox 9">
            <a:extLst>
              <a:ext uri="{FF2B5EF4-FFF2-40B4-BE49-F238E27FC236}">
                <a16:creationId xmlns:a16="http://schemas.microsoft.com/office/drawing/2014/main" id="{9CDCDB8C-0C24-48D4-B289-B3B091F453E9}"/>
              </a:ext>
            </a:extLst>
          </p:cNvPr>
          <p:cNvSpPr txBox="1"/>
          <p:nvPr/>
        </p:nvSpPr>
        <p:spPr>
          <a:xfrm>
            <a:off x="7153241" y="5380672"/>
            <a:ext cx="1918073" cy="369332"/>
          </a:xfrm>
          <a:prstGeom prst="rect">
            <a:avLst/>
          </a:prstGeom>
          <a:noFill/>
        </p:spPr>
        <p:txBody>
          <a:bodyPr wrap="square" rtlCol="0">
            <a:spAutoFit/>
          </a:bodyPr>
          <a:lstStyle/>
          <a:p>
            <a:r>
              <a:rPr lang="en-US" sz="900">
                <a:hlinkClick r:id="rId5" tooltip="https://pokerfuse.com/news/poker-room-news/26554-us-player-wins-1-million-guaranteed-online-poker-tournament"/>
              </a:rPr>
              <a:t>This Photo</a:t>
            </a:r>
            <a:r>
              <a:rPr lang="en-US" sz="900"/>
              <a:t> by Unknown Author is licensed under </a:t>
            </a:r>
            <a:r>
              <a:rPr lang="en-US" sz="900">
                <a:hlinkClick r:id="rId6" tooltip="https://creativecommons.org/licenses/by-sa/3.0/"/>
              </a:rPr>
              <a:t>CC BY-SA</a:t>
            </a:r>
            <a:endParaRPr lang="en-US" sz="900"/>
          </a:p>
        </p:txBody>
      </p:sp>
    </p:spTree>
    <p:extLst>
      <p:ext uri="{BB962C8B-B14F-4D97-AF65-F5344CB8AC3E}">
        <p14:creationId xmlns:p14="http://schemas.microsoft.com/office/powerpoint/2010/main" val="1708864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05E3A-82F0-4BF2-94C8-B2D588663D91}"/>
              </a:ext>
            </a:extLst>
          </p:cNvPr>
          <p:cNvSpPr>
            <a:spLocks noGrp="1"/>
          </p:cNvSpPr>
          <p:nvPr>
            <p:ph type="title"/>
          </p:nvPr>
        </p:nvSpPr>
        <p:spPr/>
        <p:txBody>
          <a:bodyPr/>
          <a:lstStyle/>
          <a:p>
            <a:r>
              <a:rPr lang="en-US" dirty="0"/>
              <a:t>Assumptions</a:t>
            </a:r>
          </a:p>
        </p:txBody>
      </p:sp>
      <p:sp>
        <p:nvSpPr>
          <p:cNvPr id="3" name="Content Placeholder 2">
            <a:extLst>
              <a:ext uri="{FF2B5EF4-FFF2-40B4-BE49-F238E27FC236}">
                <a16:creationId xmlns:a16="http://schemas.microsoft.com/office/drawing/2014/main" id="{562EAD0B-93CD-44DB-98A1-F59B840BE173}"/>
              </a:ext>
            </a:extLst>
          </p:cNvPr>
          <p:cNvSpPr>
            <a:spLocks noGrp="1"/>
          </p:cNvSpPr>
          <p:nvPr>
            <p:ph idx="1"/>
          </p:nvPr>
        </p:nvSpPr>
        <p:spPr>
          <a:xfrm>
            <a:off x="905346" y="1825625"/>
            <a:ext cx="7610003" cy="4351338"/>
          </a:xfrm>
        </p:spPr>
        <p:txBody>
          <a:bodyPr>
            <a:normAutofit fontScale="92500"/>
          </a:bodyPr>
          <a:lstStyle/>
          <a:p>
            <a:pPr marL="0" indent="0">
              <a:buNone/>
            </a:pPr>
            <a:r>
              <a:rPr lang="en-US" b="1" dirty="0"/>
              <a:t>This run is designed to be representative of the  capacity contribution and work with as many scenarios as possible.</a:t>
            </a:r>
            <a:endParaRPr lang="en-US" dirty="0"/>
          </a:p>
          <a:p>
            <a:r>
              <a:rPr lang="en-US" dirty="0"/>
              <a:t>Similar to 2031 ARM simulation (with two exceptions)</a:t>
            </a:r>
          </a:p>
          <a:p>
            <a:pPr marL="914400" lvl="1" indent="-457200">
              <a:buFont typeface="+mj-lt"/>
              <a:buAutoNum type="arabicPeriod"/>
            </a:pPr>
            <a:r>
              <a:rPr lang="en-US" dirty="0"/>
              <a:t>All regional coal units retired</a:t>
            </a:r>
          </a:p>
          <a:p>
            <a:pPr marL="914400" lvl="1" indent="-457200">
              <a:buFont typeface="+mj-lt"/>
              <a:buAutoNum type="arabicPeriod"/>
            </a:pPr>
            <a:r>
              <a:rPr lang="en-US" dirty="0"/>
              <a:t>Regional load increased by 8%, which is similar in magnitude to the highest 2031 load future in the RPM</a:t>
            </a:r>
          </a:p>
          <a:p>
            <a:pPr marL="914400" lvl="1" indent="-457200">
              <a:buFont typeface="+mj-lt"/>
              <a:buAutoNum type="arabicPeriod"/>
            </a:pPr>
            <a:r>
              <a:rPr lang="en-US" dirty="0"/>
              <a:t>Examine 30 different hydro conditions and temperature years with 3 different associated wind conditions. </a:t>
            </a:r>
          </a:p>
          <a:p>
            <a:r>
              <a:rPr lang="en-US" dirty="0"/>
              <a:t>Recall both the ARM and ASCC are really just metrics we use to pass information to the RPM to ensure that when we check a resource strategy that it meets the Council adequacy standard of 5% LOLP.</a:t>
            </a:r>
          </a:p>
        </p:txBody>
      </p:sp>
      <p:sp>
        <p:nvSpPr>
          <p:cNvPr id="4" name="Slide Number Placeholder 3">
            <a:extLst>
              <a:ext uri="{FF2B5EF4-FFF2-40B4-BE49-F238E27FC236}">
                <a16:creationId xmlns:a16="http://schemas.microsoft.com/office/drawing/2014/main" id="{35618666-C9C1-4513-8739-C8A33AE8231E}"/>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34</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93052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10863-7B95-4905-BE8E-4F0857A0EE2A}"/>
              </a:ext>
            </a:extLst>
          </p:cNvPr>
          <p:cNvSpPr>
            <a:spLocks noGrp="1"/>
          </p:cNvSpPr>
          <p:nvPr>
            <p:ph type="title"/>
          </p:nvPr>
        </p:nvSpPr>
        <p:spPr>
          <a:xfrm>
            <a:off x="628650" y="365126"/>
            <a:ext cx="7221571" cy="335265"/>
          </a:xfrm>
        </p:spPr>
        <p:txBody>
          <a:bodyPr>
            <a:normAutofit fontScale="90000"/>
          </a:bodyPr>
          <a:lstStyle/>
          <a:p>
            <a:r>
              <a:rPr lang="en-US" dirty="0"/>
              <a:t>Resource Types and Amounts  Tested in the ASCC Array</a:t>
            </a:r>
          </a:p>
        </p:txBody>
      </p:sp>
      <p:sp>
        <p:nvSpPr>
          <p:cNvPr id="3" name="Content Placeholder 2">
            <a:extLst>
              <a:ext uri="{FF2B5EF4-FFF2-40B4-BE49-F238E27FC236}">
                <a16:creationId xmlns:a16="http://schemas.microsoft.com/office/drawing/2014/main" id="{81FDB15D-C49F-4C52-9810-154804D4F4B1}"/>
              </a:ext>
            </a:extLst>
          </p:cNvPr>
          <p:cNvSpPr>
            <a:spLocks noGrp="1"/>
          </p:cNvSpPr>
          <p:nvPr>
            <p:ph idx="1"/>
          </p:nvPr>
        </p:nvSpPr>
        <p:spPr>
          <a:xfrm>
            <a:off x="330740" y="1179561"/>
            <a:ext cx="8245438" cy="5036413"/>
          </a:xfrm>
        </p:spPr>
        <p:txBody>
          <a:bodyPr>
            <a:normAutofit fontScale="85000" lnSpcReduction="10000"/>
          </a:bodyPr>
          <a:lstStyle/>
          <a:p>
            <a:r>
              <a:rPr lang="en-US" dirty="0"/>
              <a:t>Staff ran all 128 combinations of these resource type amounts. Each combination has 4 quarterly ASCC values.</a:t>
            </a:r>
          </a:p>
          <a:p>
            <a:pPr marL="914400" lvl="1" indent="-457200">
              <a:buFont typeface="+mj-lt"/>
              <a:buAutoNum type="arabicPeriod"/>
            </a:pPr>
            <a:r>
              <a:rPr lang="en-US" b="1" dirty="0"/>
              <a:t>0 MW </a:t>
            </a:r>
            <a:r>
              <a:rPr lang="en-US" dirty="0"/>
              <a:t>and</a:t>
            </a:r>
            <a:r>
              <a:rPr lang="en-US" b="1" dirty="0"/>
              <a:t> 2750 MW Thermal </a:t>
            </a:r>
          </a:p>
          <a:p>
            <a:pPr lvl="2"/>
            <a:r>
              <a:rPr lang="en-US" dirty="0">
                <a:solidFill>
                  <a:srgbClr val="0070C0"/>
                </a:solidFill>
              </a:rPr>
              <a:t>modeled as 2 CCCT and 4 SCCT on the east side of the region (also modeling proxy for existing coal)</a:t>
            </a:r>
          </a:p>
          <a:p>
            <a:pPr marL="914400" lvl="1" indent="-457200">
              <a:buFont typeface="+mj-lt"/>
              <a:buAutoNum type="arabicPeriod"/>
            </a:pPr>
            <a:r>
              <a:rPr lang="en-US" b="1" dirty="0"/>
              <a:t>0 MW </a:t>
            </a:r>
            <a:r>
              <a:rPr lang="en-US" dirty="0"/>
              <a:t>and</a:t>
            </a:r>
            <a:r>
              <a:rPr lang="en-US" b="1" dirty="0"/>
              <a:t> 3000 MW Short Duration Energy Limited Resources</a:t>
            </a:r>
            <a:r>
              <a:rPr lang="en-US" dirty="0"/>
              <a:t> </a:t>
            </a:r>
          </a:p>
          <a:p>
            <a:pPr lvl="2"/>
            <a:r>
              <a:rPr lang="en-US" dirty="0">
                <a:solidFill>
                  <a:srgbClr val="0070C0"/>
                </a:solidFill>
              </a:rPr>
              <a:t>modeled as 300 MW, 4 hour batteries in 10 different BAs</a:t>
            </a:r>
          </a:p>
          <a:p>
            <a:pPr marL="914400" lvl="1" indent="-457200">
              <a:buFont typeface="+mj-lt"/>
              <a:buAutoNum type="arabicPeriod"/>
            </a:pPr>
            <a:r>
              <a:rPr lang="en-US" b="1" dirty="0"/>
              <a:t>0 MW </a:t>
            </a:r>
            <a:r>
              <a:rPr lang="en-US" dirty="0"/>
              <a:t>and </a:t>
            </a:r>
            <a:r>
              <a:rPr lang="en-US" b="1" dirty="0"/>
              <a:t>2000 MW Long Duration Energy Limited Resources </a:t>
            </a:r>
          </a:p>
          <a:p>
            <a:pPr lvl="2"/>
            <a:r>
              <a:rPr lang="en-US" dirty="0">
                <a:solidFill>
                  <a:srgbClr val="0070C0"/>
                </a:solidFill>
              </a:rPr>
              <a:t>modeled as three 8 hour pumped storage plants (one 1200 MW and two 400 MW)</a:t>
            </a:r>
          </a:p>
          <a:p>
            <a:pPr marL="914400" lvl="1" indent="-457200">
              <a:buFont typeface="+mj-lt"/>
              <a:buAutoNum type="arabicPeriod"/>
            </a:pPr>
            <a:r>
              <a:rPr lang="en-US" b="1" dirty="0"/>
              <a:t>300 </a:t>
            </a:r>
            <a:r>
              <a:rPr lang="en-US" b="1" dirty="0" err="1"/>
              <a:t>aMW</a:t>
            </a:r>
            <a:r>
              <a:rPr lang="en-US" b="1" dirty="0"/>
              <a:t> </a:t>
            </a:r>
            <a:r>
              <a:rPr lang="en-US" dirty="0"/>
              <a:t>and</a:t>
            </a:r>
            <a:r>
              <a:rPr lang="en-US" b="1" dirty="0"/>
              <a:t> 3500 </a:t>
            </a:r>
            <a:r>
              <a:rPr lang="en-US" b="1" dirty="0" err="1"/>
              <a:t>aMW</a:t>
            </a:r>
            <a:r>
              <a:rPr lang="en-US" b="1" dirty="0"/>
              <a:t> EE</a:t>
            </a:r>
          </a:p>
          <a:p>
            <a:pPr lvl="2"/>
            <a:r>
              <a:rPr lang="en-US" dirty="0">
                <a:solidFill>
                  <a:srgbClr val="0070C0"/>
                </a:solidFill>
              </a:rPr>
              <a:t>modeled as a proportional reduction in load in every BA in the region with hourly shapes appropriate to the first few and almost all the bins of EE, respectively</a:t>
            </a:r>
          </a:p>
          <a:p>
            <a:pPr marL="914400" lvl="1" indent="-457200">
              <a:buFont typeface="+mj-lt"/>
              <a:buAutoNum type="arabicPeriod"/>
            </a:pPr>
            <a:r>
              <a:rPr lang="en-US" b="1" dirty="0"/>
              <a:t>0 MW </a:t>
            </a:r>
            <a:r>
              <a:rPr lang="en-US" dirty="0"/>
              <a:t>and</a:t>
            </a:r>
            <a:r>
              <a:rPr lang="en-US" b="1" dirty="0"/>
              <a:t> 5000 MW Solar</a:t>
            </a:r>
            <a:r>
              <a:rPr lang="en-US" dirty="0"/>
              <a:t>  </a:t>
            </a:r>
          </a:p>
          <a:p>
            <a:pPr lvl="2"/>
            <a:r>
              <a:rPr lang="en-US" dirty="0">
                <a:solidFill>
                  <a:srgbClr val="0070C0"/>
                </a:solidFill>
              </a:rPr>
              <a:t>modeled as five 1000 MW east side solar plants</a:t>
            </a:r>
          </a:p>
          <a:p>
            <a:pPr marL="914400" lvl="1" indent="-457200">
              <a:buFont typeface="+mj-lt"/>
              <a:buAutoNum type="arabicPeriod"/>
            </a:pPr>
            <a:r>
              <a:rPr lang="en-US" b="1" dirty="0"/>
              <a:t>0 MW </a:t>
            </a:r>
            <a:r>
              <a:rPr lang="en-US" dirty="0"/>
              <a:t>and</a:t>
            </a:r>
            <a:r>
              <a:rPr lang="en-US" b="1" dirty="0"/>
              <a:t> 6000 MW Montana and SE WA Wind </a:t>
            </a:r>
          </a:p>
          <a:p>
            <a:pPr lvl="2"/>
            <a:r>
              <a:rPr lang="en-US" dirty="0">
                <a:solidFill>
                  <a:srgbClr val="0070C0"/>
                </a:solidFill>
              </a:rPr>
              <a:t>modeled as a one ASCC resource type and two 1500 MW plants.</a:t>
            </a:r>
          </a:p>
          <a:p>
            <a:pPr marL="914400" lvl="1" indent="-457200">
              <a:buFont typeface="+mj-lt"/>
              <a:buAutoNum type="arabicPeriod"/>
            </a:pPr>
            <a:r>
              <a:rPr lang="en-US" b="1" dirty="0"/>
              <a:t>0 MW </a:t>
            </a:r>
            <a:r>
              <a:rPr lang="en-US" dirty="0"/>
              <a:t>and</a:t>
            </a:r>
            <a:r>
              <a:rPr lang="en-US" b="1" dirty="0"/>
              <a:t> 1900 MW Gorge Wind</a:t>
            </a:r>
          </a:p>
          <a:p>
            <a:pPr marL="914400" lvl="1" indent="-457200">
              <a:buFont typeface="+mj-lt"/>
              <a:buAutoNum type="arabicPeriod"/>
            </a:pPr>
            <a:endParaRPr lang="en-US" dirty="0"/>
          </a:p>
          <a:p>
            <a:pPr marL="914400" lvl="1" indent="-457200">
              <a:buFont typeface="+mj-lt"/>
              <a:buAutoNum type="arabicPeriod"/>
            </a:pPr>
            <a:endParaRPr lang="en-US" b="1" dirty="0"/>
          </a:p>
        </p:txBody>
      </p:sp>
      <p:sp>
        <p:nvSpPr>
          <p:cNvPr id="4" name="Slide Number Placeholder 3">
            <a:extLst>
              <a:ext uri="{FF2B5EF4-FFF2-40B4-BE49-F238E27FC236}">
                <a16:creationId xmlns:a16="http://schemas.microsoft.com/office/drawing/2014/main" id="{86377A71-91D6-4859-9C5D-61669D4CC151}"/>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35</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49703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283DA-94B0-4C9F-BCF8-5ABE5A531483}"/>
              </a:ext>
            </a:extLst>
          </p:cNvPr>
          <p:cNvSpPr>
            <a:spLocks noGrp="1"/>
          </p:cNvSpPr>
          <p:nvPr>
            <p:ph type="title"/>
          </p:nvPr>
        </p:nvSpPr>
        <p:spPr/>
        <p:txBody>
          <a:bodyPr/>
          <a:lstStyle/>
          <a:p>
            <a:r>
              <a:rPr lang="en-US" dirty="0"/>
              <a:t>Use of the ASCC Array in the RPM</a:t>
            </a:r>
          </a:p>
        </p:txBody>
      </p:sp>
      <p:sp>
        <p:nvSpPr>
          <p:cNvPr id="3" name="Content Placeholder 2">
            <a:extLst>
              <a:ext uri="{FF2B5EF4-FFF2-40B4-BE49-F238E27FC236}">
                <a16:creationId xmlns:a16="http://schemas.microsoft.com/office/drawing/2014/main" id="{A237A30B-081B-4BF9-BC5B-141B7238FA42}"/>
              </a:ext>
            </a:extLst>
          </p:cNvPr>
          <p:cNvSpPr>
            <a:spLocks noGrp="1"/>
          </p:cNvSpPr>
          <p:nvPr>
            <p:ph idx="1"/>
          </p:nvPr>
        </p:nvSpPr>
        <p:spPr/>
        <p:txBody>
          <a:bodyPr/>
          <a:lstStyle/>
          <a:p>
            <a:r>
              <a:rPr lang="en-US" dirty="0"/>
              <a:t>The 128 different discrete combinations of resource portfolios are entered into the RPM.</a:t>
            </a:r>
          </a:p>
          <a:p>
            <a:r>
              <a:rPr lang="en-US" dirty="0"/>
              <a:t> A multilinear interpolation is used to allow the RPM approximate the capacity contribution of any new resource build in the RPM.</a:t>
            </a:r>
          </a:p>
          <a:p>
            <a:r>
              <a:rPr lang="en-US" dirty="0"/>
              <a:t>Thus, no matter what resource strategy is in the RPM, the RPM uses the ASCC array to see how much it reduces peak needs.</a:t>
            </a:r>
          </a:p>
        </p:txBody>
      </p:sp>
      <p:sp>
        <p:nvSpPr>
          <p:cNvPr id="4" name="Slide Number Placeholder 3">
            <a:extLst>
              <a:ext uri="{FF2B5EF4-FFF2-40B4-BE49-F238E27FC236}">
                <a16:creationId xmlns:a16="http://schemas.microsoft.com/office/drawing/2014/main" id="{AF993CFF-8CF2-4907-8378-79D4A4C4F724}"/>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36</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64920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3B643-B0F9-4A61-A6B1-08BD2D13F58A}"/>
              </a:ext>
            </a:extLst>
          </p:cNvPr>
          <p:cNvSpPr>
            <a:spLocks noGrp="1"/>
          </p:cNvSpPr>
          <p:nvPr>
            <p:ph type="title"/>
          </p:nvPr>
        </p:nvSpPr>
        <p:spPr>
          <a:xfrm>
            <a:off x="0" y="325851"/>
            <a:ext cx="9080626" cy="1245041"/>
          </a:xfrm>
        </p:spPr>
        <p:txBody>
          <a:bodyPr>
            <a:normAutofit/>
          </a:bodyPr>
          <a:lstStyle/>
          <a:p>
            <a:r>
              <a:rPr lang="en-US" dirty="0"/>
              <a:t>Modified ASCC Methodology – </a:t>
            </a:r>
            <a:br>
              <a:rPr lang="en-US" dirty="0"/>
            </a:br>
            <a:r>
              <a:rPr lang="en-US" dirty="0"/>
              <a:t>Using two sets of GENESYS simulations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0EB1145-8B40-48F9-89E3-592176A09341}"/>
                  </a:ext>
                </a:extLst>
              </p:cNvPr>
              <p:cNvSpPr>
                <a:spLocks noGrp="1"/>
              </p:cNvSpPr>
              <p:nvPr>
                <p:ph idx="1"/>
              </p:nvPr>
            </p:nvSpPr>
            <p:spPr>
              <a:xfrm>
                <a:off x="628650" y="1825625"/>
                <a:ext cx="6034700" cy="4351338"/>
              </a:xfrm>
            </p:spPr>
            <p:txBody>
              <a:bodyPr>
                <a:normAutofit fontScale="70000" lnSpcReduction="20000"/>
              </a:bodyPr>
              <a:lstStyle/>
              <a:p>
                <a:pPr marL="457200" indent="-457200">
                  <a:buFont typeface="+mj-lt"/>
                  <a:buAutoNum type="arabicPeriod"/>
                </a:pPr>
                <a:r>
                  <a:rPr lang="en-US" dirty="0"/>
                  <a:t>Base run maximum deficits by game </a:t>
                </a:r>
                <a:r>
                  <a:rPr lang="en-US" i="1" dirty="0"/>
                  <a:t>g</a:t>
                </a:r>
                <a:r>
                  <a:rPr lang="en-US" dirty="0"/>
                  <a:t> and quarter </a:t>
                </a:r>
                <a:r>
                  <a:rPr lang="en-US" i="1" dirty="0"/>
                  <a:t>q</a:t>
                </a: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𝑀𝑎𝑥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i="1">
                                  <a:latin typeface="Cambria Math" panose="02040503050406030204" pitchFamily="18" charset="0"/>
                                </a:rPr>
                                <m:t>𝐷𝑒𝑓𝑖𝑐𝑖𝑡𝑠</m:t>
                              </m:r>
                            </m:e>
                            <m:sup>
                              <m:r>
                                <a:rPr lang="en-US" b="0" i="1" smtClean="0">
                                  <a:latin typeface="Cambria Math" panose="02040503050406030204" pitchFamily="18" charset="0"/>
                                </a:rPr>
                                <m:t>𝐵𝑎𝑠𝑒</m:t>
                              </m:r>
                            </m:sup>
                          </m:sSup>
                          <m:r>
                            <a:rPr lang="en-US" b="0" i="1" smtClean="0">
                              <a:latin typeface="Cambria Math" panose="02040503050406030204" pitchFamily="18" charset="0"/>
                            </a:rPr>
                            <m:t>)</m:t>
                          </m:r>
                        </m:e>
                        <m:sub>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𝑞</m:t>
                          </m:r>
                        </m:sub>
                      </m:sSub>
                    </m:oMath>
                  </m:oMathPara>
                </a14:m>
                <a:endParaRPr lang="en-US" dirty="0"/>
              </a:p>
              <a:p>
                <a:pPr marL="0" indent="0">
                  <a:buNone/>
                </a:pPr>
                <a:endParaRPr lang="en-US" dirty="0"/>
              </a:p>
              <a:p>
                <a:pPr marL="457200" indent="-457200">
                  <a:buFont typeface="+mj-lt"/>
                  <a:buAutoNum type="arabicPeriod" startAt="2"/>
                </a:pPr>
                <a:r>
                  <a:rPr lang="en-US" dirty="0"/>
                  <a:t>Run with capacity added maximum deficits by game </a:t>
                </a:r>
                <a:r>
                  <a:rPr lang="en-US" i="1" dirty="0"/>
                  <a:t>g</a:t>
                </a:r>
                <a:r>
                  <a:rPr lang="en-US" dirty="0"/>
                  <a:t> and quarter </a:t>
                </a:r>
                <a:r>
                  <a:rPr lang="en-US" i="1" dirty="0"/>
                  <a:t>q</a:t>
                </a:r>
                <a:r>
                  <a:rPr lang="en-US" dirty="0"/>
                  <a:t> </a:t>
                </a: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𝑀𝑎𝑥</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𝐷𝑒𝑓𝑖𝑐𝑖𝑡𝑠</m:t>
                              </m:r>
                            </m:e>
                            <m:sup>
                              <m:r>
                                <a:rPr lang="en-US" b="0" i="1" smtClean="0">
                                  <a:latin typeface="Cambria Math" panose="02040503050406030204" pitchFamily="18" charset="0"/>
                                </a:rPr>
                                <m:t>𝑅𝑒𝑠𝑜𝑢𝑟𝑐𝑒𝐴𝑑𝑑</m:t>
                              </m:r>
                            </m:sup>
                          </m:sSup>
                          <m:r>
                            <a:rPr lang="en-US" i="1">
                              <a:latin typeface="Cambria Math" panose="02040503050406030204" pitchFamily="18" charset="0"/>
                            </a:rPr>
                            <m:t>)</m:t>
                          </m:r>
                        </m:e>
                        <m:sub>
                          <m:r>
                            <a:rPr lang="en-US" i="1">
                              <a:latin typeface="Cambria Math" panose="02040503050406030204" pitchFamily="18" charset="0"/>
                            </a:rPr>
                            <m:t>𝑔</m:t>
                          </m:r>
                          <m:r>
                            <a:rPr lang="en-US" i="1">
                              <a:latin typeface="Cambria Math" panose="02040503050406030204" pitchFamily="18" charset="0"/>
                            </a:rPr>
                            <m:t>,</m:t>
                          </m:r>
                          <m:r>
                            <a:rPr lang="en-US" i="1">
                              <a:latin typeface="Cambria Math" panose="02040503050406030204" pitchFamily="18" charset="0"/>
                            </a:rPr>
                            <m:t>𝑞</m:t>
                          </m:r>
                        </m:sub>
                      </m:sSub>
                    </m:oMath>
                  </m:oMathPara>
                </a14:m>
                <a:endParaRPr lang="en-US" dirty="0"/>
              </a:p>
              <a:p>
                <a:pPr marL="0" indent="0">
                  <a:buNone/>
                </a:pPr>
                <a:endParaRPr lang="en-US" dirty="0"/>
              </a:p>
              <a:p>
                <a:pPr marL="457200" indent="-457200">
                  <a:buFont typeface="+mj-lt"/>
                  <a:buAutoNum type="arabicPeriod" startAt="3"/>
                </a:pPr>
                <a:r>
                  <a:rPr lang="en-US" dirty="0"/>
                  <a:t>Calculate difference by game </a:t>
                </a:r>
                <a:r>
                  <a:rPr lang="en-US" i="1" dirty="0"/>
                  <a:t>g</a:t>
                </a:r>
                <a:r>
                  <a:rPr lang="en-US" dirty="0"/>
                  <a:t> and quarter </a:t>
                </a:r>
                <a:r>
                  <a:rPr lang="en-US" i="1" dirty="0"/>
                  <a:t>q</a:t>
                </a: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𝑞</m:t>
                                  </m:r>
                                </m:sub>
                              </m:sSub>
                              <m:r>
                                <a:rPr lang="en-US" b="0" i="1" smtClean="0">
                                  <a:latin typeface="Cambria Math" panose="02040503050406030204" pitchFamily="18" charset="0"/>
                                </a:rPr>
                                <m:t>=</m:t>
                              </m:r>
                              <m:r>
                                <a:rPr lang="en-US" i="1">
                                  <a:latin typeface="Cambria Math" panose="02040503050406030204" pitchFamily="18" charset="0"/>
                                </a:rPr>
                                <m:t>𝑀𝑎𝑥</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𝐷𝑒𝑓𝑖𝑐𝑖𝑡𝑠</m:t>
                                  </m:r>
                                </m:e>
                                <m:sup>
                                  <m:r>
                                    <a:rPr lang="en-US" i="1">
                                      <a:latin typeface="Cambria Math" panose="02040503050406030204" pitchFamily="18" charset="0"/>
                                    </a:rPr>
                                    <m:t>𝐵𝑎𝑠𝑒</m:t>
                                  </m:r>
                                </m:sup>
                              </m:sSup>
                              <m:r>
                                <a:rPr lang="en-US" i="1">
                                  <a:latin typeface="Cambria Math" panose="02040503050406030204" pitchFamily="18" charset="0"/>
                                </a:rPr>
                                <m:t>)</m:t>
                              </m:r>
                            </m:e>
                            <m:sub>
                              <m:r>
                                <a:rPr lang="en-US" i="1">
                                  <a:latin typeface="Cambria Math" panose="02040503050406030204" pitchFamily="18" charset="0"/>
                                </a:rPr>
                                <m:t>𝑔</m:t>
                              </m:r>
                              <m:r>
                                <a:rPr lang="en-US" i="1">
                                  <a:latin typeface="Cambria Math" panose="02040503050406030204" pitchFamily="18" charset="0"/>
                                </a:rPr>
                                <m:t>,</m:t>
                              </m:r>
                              <m:r>
                                <a:rPr lang="en-US" i="1">
                                  <a:latin typeface="Cambria Math" panose="02040503050406030204" pitchFamily="18" charset="0"/>
                                </a:rPr>
                                <m:t>𝑞</m:t>
                              </m:r>
                            </m:sub>
                          </m:sSub>
                          <m:r>
                            <a:rPr lang="en-US" b="0" i="1" smtClean="0">
                              <a:latin typeface="Cambria Math" panose="02040503050406030204" pitchFamily="18" charset="0"/>
                            </a:rPr>
                            <m:t>−</m:t>
                          </m:r>
                          <m:r>
                            <a:rPr lang="en-US" i="1">
                              <a:latin typeface="Cambria Math" panose="02040503050406030204" pitchFamily="18" charset="0"/>
                            </a:rPr>
                            <m:t>𝑀𝑎𝑥</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𝐷𝑒𝑓𝑖𝑐𝑖𝑡𝑠</m:t>
                              </m:r>
                            </m:e>
                            <m:sup>
                              <m:r>
                                <a:rPr lang="en-US" i="1">
                                  <a:latin typeface="Cambria Math" panose="02040503050406030204" pitchFamily="18" charset="0"/>
                                </a:rPr>
                                <m:t>𝑅𝑒𝑠𝑜𝑢𝑟𝑐𝑒𝐴𝑑𝑑</m:t>
                              </m:r>
                            </m:sup>
                          </m:sSup>
                          <m:r>
                            <a:rPr lang="en-US" i="1">
                              <a:latin typeface="Cambria Math" panose="02040503050406030204" pitchFamily="18" charset="0"/>
                            </a:rPr>
                            <m:t>)</m:t>
                          </m:r>
                        </m:e>
                        <m:sub>
                          <m:r>
                            <a:rPr lang="en-US" i="1">
                              <a:latin typeface="Cambria Math" panose="02040503050406030204" pitchFamily="18" charset="0"/>
                            </a:rPr>
                            <m:t>𝑔</m:t>
                          </m:r>
                          <m:r>
                            <a:rPr lang="en-US" i="1">
                              <a:latin typeface="Cambria Math" panose="02040503050406030204" pitchFamily="18" charset="0"/>
                            </a:rPr>
                            <m:t>,</m:t>
                          </m:r>
                          <m:r>
                            <a:rPr lang="en-US" i="1">
                              <a:latin typeface="Cambria Math" panose="02040503050406030204" pitchFamily="18" charset="0"/>
                            </a:rPr>
                            <m:t>𝑞</m:t>
                          </m:r>
                        </m:sub>
                      </m:sSub>
                    </m:oMath>
                  </m:oMathPara>
                </a14:m>
                <a:endParaRPr lang="en-US" dirty="0"/>
              </a:p>
              <a:p>
                <a:pPr marL="0" indent="0">
                  <a:buNone/>
                </a:pPr>
                <a:endParaRPr lang="en-US" dirty="0"/>
              </a:p>
              <a:p>
                <a:pPr marL="457200" indent="-457200">
                  <a:buFont typeface="+mj-lt"/>
                  <a:buAutoNum type="arabicPeriod" startAt="4"/>
                </a:pPr>
                <a:r>
                  <a:rPr lang="en-US" dirty="0"/>
                  <a:t>Take the expected value of those differences over all the games and divide by size of resource, </a:t>
                </a:r>
                <a:r>
                  <a:rPr lang="en-US" i="1" dirty="0"/>
                  <a:t>R</a:t>
                </a:r>
                <a:r>
                  <a:rPr lang="en-US" dirty="0"/>
                  <a:t>, gets selected in RPM</a:t>
                </a:r>
                <a:r>
                  <a:rPr lang="en-US" i="1" dirty="0">
                    <a:solidFill>
                      <a:schemeClr val="accent1"/>
                    </a:solidFill>
                  </a:rPr>
                  <a:t>*</a:t>
                </a:r>
              </a:p>
              <a:p>
                <a:pPr marL="0" indent="0">
                  <a:buNone/>
                </a:pPr>
                <a14:m>
                  <m:oMathPara xmlns:m="http://schemas.openxmlformats.org/officeDocument/2006/math">
                    <m:oMathParaPr>
                      <m:jc m:val="centerGroup"/>
                    </m:oMathParaPr>
                    <m:oMath xmlns:m="http://schemas.openxmlformats.org/officeDocument/2006/math">
                      <m:f>
                        <m:fPr>
                          <m:type m:val="skw"/>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𝐸</m:t>
                              </m:r>
                              <m:r>
                                <a:rPr lang="en-US" i="1">
                                  <a:latin typeface="Cambria Math" panose="02040503050406030204" pitchFamily="18" charset="0"/>
                                </a:rPr>
                                <m:t>(∆</m:t>
                              </m:r>
                            </m:e>
                            <m:sub>
                              <m:r>
                                <a:rPr lang="en-US" i="1">
                                  <a:latin typeface="Cambria Math" panose="02040503050406030204" pitchFamily="18" charset="0"/>
                                </a:rPr>
                                <m:t>𝑔</m:t>
                              </m:r>
                              <m:r>
                                <a:rPr lang="en-US" i="1">
                                  <a:latin typeface="Cambria Math" panose="02040503050406030204" pitchFamily="18" charset="0"/>
                                </a:rPr>
                                <m:t>,</m:t>
                              </m:r>
                              <m:r>
                                <a:rPr lang="en-US" i="1">
                                  <a:latin typeface="Cambria Math" panose="02040503050406030204" pitchFamily="18" charset="0"/>
                                </a:rPr>
                                <m:t>𝑞</m:t>
                              </m:r>
                            </m:sub>
                          </m:sSub>
                          <m:r>
                            <a:rPr lang="en-US" i="1">
                              <a:latin typeface="Cambria Math" panose="02040503050406030204" pitchFamily="18" charset="0"/>
                            </a:rPr>
                            <m:t>)</m:t>
                          </m:r>
                          <m:r>
                            <m:rPr>
                              <m:nor/>
                            </m:rPr>
                            <a:rPr lang="en-US" dirty="0"/>
                            <m:t> </m:t>
                          </m:r>
                        </m:num>
                        <m:den>
                          <m:r>
                            <a:rPr lang="en-US" b="0" i="1" smtClean="0">
                              <a:latin typeface="Cambria Math" panose="02040503050406030204" pitchFamily="18" charset="0"/>
                            </a:rPr>
                            <m:t>𝑅</m:t>
                          </m:r>
                        </m:den>
                      </m:f>
                    </m:oMath>
                  </m:oMathPara>
                </a14:m>
                <a:endParaRPr lang="en-US" dirty="0">
                  <a:solidFill>
                    <a:schemeClr val="accent1"/>
                  </a:solidFill>
                </a:endParaRPr>
              </a:p>
              <a:p>
                <a:pPr marL="0" indent="0">
                  <a:buNone/>
                </a:pPr>
                <a:r>
                  <a:rPr lang="en-US" dirty="0">
                    <a:solidFill>
                      <a:schemeClr val="accent1"/>
                    </a:solidFill>
                  </a:rPr>
                  <a:t>* Nameplate MWs for all but EE which is selected by </a:t>
                </a:r>
                <a:r>
                  <a:rPr lang="en-US" dirty="0" err="1">
                    <a:solidFill>
                      <a:schemeClr val="accent1"/>
                    </a:solidFill>
                  </a:rPr>
                  <a:t>aMW</a:t>
                </a:r>
                <a:endParaRPr lang="en-US" dirty="0">
                  <a:solidFill>
                    <a:schemeClr val="accent1"/>
                  </a:solidFill>
                </a:endParaRPr>
              </a:p>
            </p:txBody>
          </p:sp>
        </mc:Choice>
        <mc:Fallback xmlns="">
          <p:sp>
            <p:nvSpPr>
              <p:cNvPr id="3" name="Content Placeholder 2">
                <a:extLst>
                  <a:ext uri="{FF2B5EF4-FFF2-40B4-BE49-F238E27FC236}">
                    <a16:creationId xmlns:a16="http://schemas.microsoft.com/office/drawing/2014/main" id="{C0EB1145-8B40-48F9-89E3-592176A09341}"/>
                  </a:ext>
                </a:extLst>
              </p:cNvPr>
              <p:cNvSpPr>
                <a:spLocks noGrp="1" noRot="1" noChangeAspect="1" noMove="1" noResize="1" noEditPoints="1" noAdjustHandles="1" noChangeArrowheads="1" noChangeShapeType="1" noTextEdit="1"/>
              </p:cNvSpPr>
              <p:nvPr>
                <p:ph idx="1"/>
              </p:nvPr>
            </p:nvSpPr>
            <p:spPr>
              <a:xfrm>
                <a:off x="628650" y="1825625"/>
                <a:ext cx="6034700" cy="4351338"/>
              </a:xfrm>
              <a:blipFill>
                <a:blip r:embed="rId2"/>
                <a:stretch>
                  <a:fillRect l="-606" t="-2101" b="-518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B6C7235-2F86-4B1C-B791-49E0EDB3C29E}"/>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37</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
        <p:nvSpPr>
          <p:cNvPr id="5" name="TextBox 4">
            <a:extLst>
              <a:ext uri="{FF2B5EF4-FFF2-40B4-BE49-F238E27FC236}">
                <a16:creationId xmlns:a16="http://schemas.microsoft.com/office/drawing/2014/main" id="{5CE44C1B-23EC-401C-A59B-CC052840AF49}"/>
              </a:ext>
            </a:extLst>
          </p:cNvPr>
          <p:cNvSpPr txBox="1"/>
          <p:nvPr/>
        </p:nvSpPr>
        <p:spPr>
          <a:xfrm>
            <a:off x="6663350" y="1772008"/>
            <a:ext cx="1852000" cy="923330"/>
          </a:xfrm>
          <a:prstGeom prst="rect">
            <a:avLst/>
          </a:prstGeom>
          <a:noFill/>
        </p:spPr>
        <p:txBody>
          <a:bodyPr wrap="square" rtlCol="0">
            <a:spAutoFit/>
          </a:bodyPr>
          <a:lstStyle/>
          <a:p>
            <a:r>
              <a:rPr lang="en-US" dirty="0">
                <a:solidFill>
                  <a:srgbClr val="002060"/>
                </a:solidFill>
              </a:rPr>
              <a:t>Peak needs </a:t>
            </a:r>
            <a:r>
              <a:rPr lang="en-US" b="1" dirty="0">
                <a:solidFill>
                  <a:schemeClr val="accent4"/>
                </a:solidFill>
              </a:rPr>
              <a:t>before</a:t>
            </a:r>
            <a:r>
              <a:rPr lang="en-US" dirty="0">
                <a:solidFill>
                  <a:srgbClr val="002060"/>
                </a:solidFill>
              </a:rPr>
              <a:t> adding resources</a:t>
            </a:r>
          </a:p>
        </p:txBody>
      </p:sp>
      <p:sp>
        <p:nvSpPr>
          <p:cNvPr id="6" name="TextBox 5">
            <a:extLst>
              <a:ext uri="{FF2B5EF4-FFF2-40B4-BE49-F238E27FC236}">
                <a16:creationId xmlns:a16="http://schemas.microsoft.com/office/drawing/2014/main" id="{954074C3-4276-463F-96DE-7CB4D3E4451B}"/>
              </a:ext>
            </a:extLst>
          </p:cNvPr>
          <p:cNvSpPr txBox="1"/>
          <p:nvPr/>
        </p:nvSpPr>
        <p:spPr>
          <a:xfrm>
            <a:off x="6663350" y="2776657"/>
            <a:ext cx="1852000" cy="923330"/>
          </a:xfrm>
          <a:prstGeom prst="rect">
            <a:avLst/>
          </a:prstGeom>
          <a:noFill/>
        </p:spPr>
        <p:txBody>
          <a:bodyPr wrap="square" rtlCol="0">
            <a:spAutoFit/>
          </a:bodyPr>
          <a:lstStyle/>
          <a:p>
            <a:r>
              <a:rPr lang="en-US" dirty="0">
                <a:solidFill>
                  <a:srgbClr val="002060"/>
                </a:solidFill>
              </a:rPr>
              <a:t>Peak needs </a:t>
            </a:r>
            <a:r>
              <a:rPr lang="en-US" b="1" dirty="0">
                <a:solidFill>
                  <a:schemeClr val="accent4"/>
                </a:solidFill>
              </a:rPr>
              <a:t>after</a:t>
            </a:r>
            <a:r>
              <a:rPr lang="en-US" dirty="0">
                <a:solidFill>
                  <a:srgbClr val="002060"/>
                </a:solidFill>
              </a:rPr>
              <a:t> adding resources</a:t>
            </a:r>
          </a:p>
        </p:txBody>
      </p:sp>
      <p:sp>
        <p:nvSpPr>
          <p:cNvPr id="7" name="TextBox 6">
            <a:extLst>
              <a:ext uri="{FF2B5EF4-FFF2-40B4-BE49-F238E27FC236}">
                <a16:creationId xmlns:a16="http://schemas.microsoft.com/office/drawing/2014/main" id="{2DD81738-BA07-4E2C-A934-D6F34304452D}"/>
              </a:ext>
            </a:extLst>
          </p:cNvPr>
          <p:cNvSpPr txBox="1"/>
          <p:nvPr/>
        </p:nvSpPr>
        <p:spPr>
          <a:xfrm>
            <a:off x="6663350" y="3699987"/>
            <a:ext cx="1852000" cy="1200329"/>
          </a:xfrm>
          <a:prstGeom prst="rect">
            <a:avLst/>
          </a:prstGeom>
          <a:noFill/>
        </p:spPr>
        <p:txBody>
          <a:bodyPr wrap="square" rtlCol="0">
            <a:spAutoFit/>
          </a:bodyPr>
          <a:lstStyle/>
          <a:p>
            <a:r>
              <a:rPr lang="en-US" dirty="0">
                <a:solidFill>
                  <a:srgbClr val="002060"/>
                </a:solidFill>
              </a:rPr>
              <a:t>Peak needs </a:t>
            </a:r>
            <a:r>
              <a:rPr lang="en-US" b="1" dirty="0">
                <a:solidFill>
                  <a:schemeClr val="accent4"/>
                </a:solidFill>
              </a:rPr>
              <a:t>reduction by</a:t>
            </a:r>
            <a:r>
              <a:rPr lang="en-US" dirty="0">
                <a:solidFill>
                  <a:schemeClr val="accent4"/>
                </a:solidFill>
              </a:rPr>
              <a:t> </a:t>
            </a:r>
            <a:r>
              <a:rPr lang="en-US" dirty="0">
                <a:solidFill>
                  <a:srgbClr val="002060"/>
                </a:solidFill>
              </a:rPr>
              <a:t>adding resources</a:t>
            </a:r>
          </a:p>
        </p:txBody>
      </p:sp>
      <p:sp>
        <p:nvSpPr>
          <p:cNvPr id="8" name="Rectangle 7">
            <a:extLst>
              <a:ext uri="{FF2B5EF4-FFF2-40B4-BE49-F238E27FC236}">
                <a16:creationId xmlns:a16="http://schemas.microsoft.com/office/drawing/2014/main" id="{A7E04911-7626-4B3B-B93B-335BA2909D52}"/>
              </a:ext>
            </a:extLst>
          </p:cNvPr>
          <p:cNvSpPr/>
          <p:nvPr/>
        </p:nvSpPr>
        <p:spPr>
          <a:xfrm>
            <a:off x="6663350" y="4866477"/>
            <a:ext cx="2033798" cy="1200329"/>
          </a:xfrm>
          <a:prstGeom prst="rect">
            <a:avLst/>
          </a:prstGeom>
        </p:spPr>
        <p:txBody>
          <a:bodyPr wrap="square">
            <a:spAutoFit/>
          </a:bodyPr>
          <a:lstStyle/>
          <a:p>
            <a:r>
              <a:rPr lang="en-US" dirty="0">
                <a:solidFill>
                  <a:srgbClr val="002060"/>
                </a:solidFill>
              </a:rPr>
              <a:t>Expected peak needs contribution by adding resources</a:t>
            </a:r>
          </a:p>
        </p:txBody>
      </p:sp>
    </p:spTree>
    <p:extLst>
      <p:ext uri="{BB962C8B-B14F-4D97-AF65-F5344CB8AC3E}">
        <p14:creationId xmlns:p14="http://schemas.microsoft.com/office/powerpoint/2010/main" val="1908749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E867-4399-4F5B-B05D-7E0172632327}"/>
              </a:ext>
            </a:extLst>
          </p:cNvPr>
          <p:cNvSpPr>
            <a:spLocks noGrp="1"/>
          </p:cNvSpPr>
          <p:nvPr>
            <p:ph type="title"/>
          </p:nvPr>
        </p:nvSpPr>
        <p:spPr>
          <a:xfrm>
            <a:off x="131276" y="157173"/>
            <a:ext cx="5020713" cy="1325563"/>
          </a:xfrm>
        </p:spPr>
        <p:txBody>
          <a:bodyPr>
            <a:normAutofit/>
          </a:bodyPr>
          <a:lstStyle/>
          <a:p>
            <a:r>
              <a:rPr lang="en-US" dirty="0">
                <a:solidFill>
                  <a:srgbClr val="0070C0"/>
                </a:solidFill>
              </a:rPr>
              <a:t>Examples of Capacity Contribution Results</a:t>
            </a:r>
          </a:p>
        </p:txBody>
      </p:sp>
      <p:graphicFrame>
        <p:nvGraphicFramePr>
          <p:cNvPr id="5" name="Content Placeholder 4">
            <a:extLst>
              <a:ext uri="{FF2B5EF4-FFF2-40B4-BE49-F238E27FC236}">
                <a16:creationId xmlns:a16="http://schemas.microsoft.com/office/drawing/2014/main" id="{20561DA8-378E-4B2A-B02C-E9990C70F2CC}"/>
              </a:ext>
            </a:extLst>
          </p:cNvPr>
          <p:cNvGraphicFramePr>
            <a:graphicFrameLocks noGrp="1"/>
          </p:cNvGraphicFramePr>
          <p:nvPr>
            <p:ph idx="1"/>
            <p:extLst>
              <p:ext uri="{D42A27DB-BD31-4B8C-83A1-F6EECF244321}">
                <p14:modId xmlns:p14="http://schemas.microsoft.com/office/powerpoint/2010/main" val="2336428179"/>
              </p:ext>
            </p:extLst>
          </p:nvPr>
        </p:nvGraphicFramePr>
        <p:xfrm>
          <a:off x="131276" y="1482736"/>
          <a:ext cx="8881448" cy="5320045"/>
        </p:xfrm>
        <a:graphic>
          <a:graphicData uri="http://schemas.openxmlformats.org/drawingml/2006/table">
            <a:tbl>
              <a:tblPr>
                <a:tableStyleId>{073A0DAA-6AF3-43AB-8588-CEC1D06C72B9}</a:tableStyleId>
              </a:tblPr>
              <a:tblGrid>
                <a:gridCol w="656618">
                  <a:extLst>
                    <a:ext uri="{9D8B030D-6E8A-4147-A177-3AD203B41FA5}">
                      <a16:colId xmlns:a16="http://schemas.microsoft.com/office/drawing/2014/main" val="856688661"/>
                    </a:ext>
                  </a:extLst>
                </a:gridCol>
                <a:gridCol w="1013440">
                  <a:extLst>
                    <a:ext uri="{9D8B030D-6E8A-4147-A177-3AD203B41FA5}">
                      <a16:colId xmlns:a16="http://schemas.microsoft.com/office/drawing/2014/main" val="2491727333"/>
                    </a:ext>
                  </a:extLst>
                </a:gridCol>
                <a:gridCol w="2051427">
                  <a:extLst>
                    <a:ext uri="{9D8B030D-6E8A-4147-A177-3AD203B41FA5}">
                      <a16:colId xmlns:a16="http://schemas.microsoft.com/office/drawing/2014/main" val="4290588650"/>
                    </a:ext>
                  </a:extLst>
                </a:gridCol>
                <a:gridCol w="387259">
                  <a:extLst>
                    <a:ext uri="{9D8B030D-6E8A-4147-A177-3AD203B41FA5}">
                      <a16:colId xmlns:a16="http://schemas.microsoft.com/office/drawing/2014/main" val="3631274988"/>
                    </a:ext>
                  </a:extLst>
                </a:gridCol>
                <a:gridCol w="2742215">
                  <a:extLst>
                    <a:ext uri="{9D8B030D-6E8A-4147-A177-3AD203B41FA5}">
                      <a16:colId xmlns:a16="http://schemas.microsoft.com/office/drawing/2014/main" val="1620450135"/>
                    </a:ext>
                  </a:extLst>
                </a:gridCol>
                <a:gridCol w="2030489">
                  <a:extLst>
                    <a:ext uri="{9D8B030D-6E8A-4147-A177-3AD203B41FA5}">
                      <a16:colId xmlns:a16="http://schemas.microsoft.com/office/drawing/2014/main" val="2437055491"/>
                    </a:ext>
                  </a:extLst>
                </a:gridCol>
              </a:tblGrid>
              <a:tr h="984730">
                <a:tc>
                  <a:txBody>
                    <a:bodyPr/>
                    <a:lstStyle/>
                    <a:p>
                      <a:pPr algn="ctr" fontAlgn="b"/>
                      <a:r>
                        <a:rPr lang="en-US" sz="1800" u="none" strike="noStrike" dirty="0">
                          <a:effectLst/>
                        </a:rPr>
                        <a:t>Quarter</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800" u="none" strike="noStrike" dirty="0">
                          <a:effectLst/>
                        </a:rPr>
                        <a:t>300 </a:t>
                      </a:r>
                      <a:r>
                        <a:rPr lang="en-US" sz="1800" u="none" strike="noStrike" dirty="0" err="1">
                          <a:effectLst/>
                        </a:rPr>
                        <a:t>aMW</a:t>
                      </a:r>
                      <a:r>
                        <a:rPr lang="en-US" sz="1800" u="none" strike="noStrike" dirty="0">
                          <a:effectLst/>
                        </a:rPr>
                        <a:t> EE</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800" u="none" strike="noStrike" dirty="0">
                          <a:effectLst/>
                        </a:rPr>
                        <a:t>Peak needs reduction after adding 300 </a:t>
                      </a:r>
                      <a:r>
                        <a:rPr lang="en-US" sz="1800" u="none" strike="noStrike" dirty="0" err="1">
                          <a:effectLst/>
                        </a:rPr>
                        <a:t>aMW</a:t>
                      </a:r>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endParaRPr lang="en-US" sz="1800" b="0" i="0" u="none" strike="noStrike" dirty="0">
                        <a:solidFill>
                          <a:srgbClr val="000000"/>
                        </a:solidFill>
                        <a:effectLst/>
                        <a:latin typeface="Arial" panose="020B0604020202020204" pitchFamily="34" charset="0"/>
                      </a:endParaRPr>
                    </a:p>
                  </a:txBody>
                  <a:tcPr marL="9525" marR="9525" marT="9525" marB="0" anchor="ctr">
                    <a:solidFill>
                      <a:schemeClr val="tx1"/>
                    </a:solidFill>
                  </a:tcPr>
                </a:tc>
                <a:tc>
                  <a:txBody>
                    <a:bodyPr/>
                    <a:lstStyle/>
                    <a:p>
                      <a:pPr algn="ctr" fontAlgn="b"/>
                      <a:r>
                        <a:rPr lang="en-US" sz="1800" u="none" strike="noStrike" dirty="0">
                          <a:effectLst/>
                        </a:rPr>
                        <a:t>300 </a:t>
                      </a:r>
                      <a:r>
                        <a:rPr lang="en-US" sz="1800" u="none" strike="noStrike" dirty="0" err="1">
                          <a:effectLst/>
                        </a:rPr>
                        <a:t>aMW</a:t>
                      </a:r>
                      <a:r>
                        <a:rPr lang="en-US" sz="1800" u="none" strike="noStrike" dirty="0">
                          <a:effectLst/>
                        </a:rPr>
                        <a:t> EE and 5000 MW of solar</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800" u="none" strike="noStrike" dirty="0">
                          <a:effectLst/>
                        </a:rPr>
                        <a:t>Peak needs reduction after adding 300 </a:t>
                      </a:r>
                      <a:r>
                        <a:rPr lang="en-US" sz="1800" u="none" strike="noStrike" dirty="0" err="1">
                          <a:effectLst/>
                        </a:rPr>
                        <a:t>aMW</a:t>
                      </a:r>
                      <a:r>
                        <a:rPr lang="en-US" sz="1800" u="none" strike="noStrike" dirty="0">
                          <a:effectLst/>
                        </a:rPr>
                        <a:t> and 5000 MW of solar  </a:t>
                      </a:r>
                      <a:endParaRPr lang="en-US"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391827750"/>
                  </a:ext>
                </a:extLst>
              </a:tr>
              <a:tr h="984730">
                <a:tc>
                  <a:txBody>
                    <a:bodyPr/>
                    <a:lstStyle/>
                    <a:p>
                      <a:pPr algn="ctr" fontAlgn="b"/>
                      <a:r>
                        <a:rPr lang="en-US" sz="1800" u="none" strike="noStrike">
                          <a:effectLst/>
                        </a:rPr>
                        <a:t>1</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en-US" sz="1800" u="none" strike="noStrike" dirty="0">
                          <a:effectLst/>
                        </a:rPr>
                        <a:t>3.21</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800" u="none" strike="noStrike" dirty="0">
                          <a:effectLst/>
                        </a:rPr>
                        <a:t>965 MW</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endParaRPr lang="en-US" sz="1800" b="0" i="0" u="none" strike="noStrike" dirty="0">
                        <a:solidFill>
                          <a:srgbClr val="000000"/>
                        </a:solidFill>
                        <a:effectLst/>
                        <a:latin typeface="Arial" panose="020B0604020202020204" pitchFamily="34" charset="0"/>
                      </a:endParaRPr>
                    </a:p>
                  </a:txBody>
                  <a:tcPr marL="9525" marR="9525" marT="9525" marB="0" anchor="ctr">
                    <a:solidFill>
                      <a:schemeClr val="tx1"/>
                    </a:solidFill>
                  </a:tcPr>
                </a:tc>
                <a:tc>
                  <a:txBody>
                    <a:bodyPr/>
                    <a:lstStyle/>
                    <a:p>
                      <a:pPr algn="ctr" fontAlgn="b"/>
                      <a:r>
                        <a:rPr lang="en-US" sz="1800" u="none" strike="noStrike" dirty="0">
                          <a:effectLst/>
                        </a:rPr>
                        <a:t>1.14</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800" u="none" strike="noStrike" dirty="0">
                          <a:effectLst/>
                        </a:rPr>
                        <a:t>6016 MW</a:t>
                      </a:r>
                      <a:endParaRPr lang="en-US"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843865160"/>
                  </a:ext>
                </a:extLst>
              </a:tr>
              <a:tr h="984730">
                <a:tc>
                  <a:txBody>
                    <a:bodyPr/>
                    <a:lstStyle/>
                    <a:p>
                      <a:pPr algn="ctr" fontAlgn="b"/>
                      <a:r>
                        <a:rPr lang="en-US" sz="1800" u="none" strike="noStrike">
                          <a:effectLst/>
                        </a:rPr>
                        <a:t>2</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en-US" sz="1800" u="none" strike="noStrike" dirty="0">
                          <a:effectLst/>
                        </a:rPr>
                        <a:t>0</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800" u="none" strike="noStrike" dirty="0">
                          <a:effectLst/>
                        </a:rPr>
                        <a:t>0 MW</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endParaRPr lang="en-US" sz="1800" b="0" i="0" u="none" strike="noStrike" dirty="0">
                        <a:solidFill>
                          <a:srgbClr val="000000"/>
                        </a:solidFill>
                        <a:effectLst/>
                        <a:latin typeface="Arial" panose="020B0604020202020204" pitchFamily="34" charset="0"/>
                      </a:endParaRPr>
                    </a:p>
                  </a:txBody>
                  <a:tcPr marL="9525" marR="9525" marT="9525" marB="0" anchor="ctr">
                    <a:solidFill>
                      <a:schemeClr val="tx1"/>
                    </a:solidFill>
                  </a:tcPr>
                </a:tc>
                <a:tc>
                  <a:txBody>
                    <a:bodyPr/>
                    <a:lstStyle/>
                    <a:p>
                      <a:pPr algn="ctr" fontAlgn="b"/>
                      <a:r>
                        <a:rPr lang="en-US" sz="1800" u="none" strike="noStrike" dirty="0">
                          <a:effectLst/>
                        </a:rPr>
                        <a:t>0.02</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800" u="none" strike="noStrike" dirty="0">
                          <a:effectLst/>
                        </a:rPr>
                        <a:t>125 MW</a:t>
                      </a:r>
                      <a:endParaRPr lang="en-US"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742376240"/>
                  </a:ext>
                </a:extLst>
              </a:tr>
              <a:tr h="984730">
                <a:tc>
                  <a:txBody>
                    <a:bodyPr/>
                    <a:lstStyle/>
                    <a:p>
                      <a:pPr algn="ctr" fontAlgn="b"/>
                      <a:r>
                        <a:rPr lang="en-US" sz="1800" u="none" strike="noStrike">
                          <a:effectLst/>
                        </a:rPr>
                        <a:t>3</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en-US" sz="1800" u="none" strike="noStrike" dirty="0">
                          <a:effectLst/>
                        </a:rPr>
                        <a:t>0.17</a:t>
                      </a:r>
                    </a:p>
                    <a:p>
                      <a:pPr algn="ctr" fontAlgn="b"/>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800" u="none" strike="noStrike" dirty="0">
                          <a:effectLst/>
                        </a:rPr>
                        <a:t>51 MW</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endParaRPr lang="en-US" sz="1800" u="none" strike="noStrike" dirty="0">
                        <a:effectLst/>
                      </a:endParaRPr>
                    </a:p>
                  </a:txBody>
                  <a:tcPr marL="9525" marR="9525" marT="9525" marB="0" anchor="ctr">
                    <a:solidFill>
                      <a:schemeClr val="tx1"/>
                    </a:solidFill>
                  </a:tcPr>
                </a:tc>
                <a:tc>
                  <a:txBody>
                    <a:bodyPr/>
                    <a:lstStyle/>
                    <a:p>
                      <a:pPr algn="ctr" fontAlgn="b"/>
                      <a:r>
                        <a:rPr lang="en-US" sz="1800" u="none" strike="noStrike" dirty="0">
                          <a:effectLst/>
                        </a:rPr>
                        <a:t>0.06</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rPr>
                        <a:t>332 MW</a:t>
                      </a:r>
                    </a:p>
                  </a:txBody>
                  <a:tcPr marL="9525" marR="9525" marT="9525" marB="0" anchor="ctr"/>
                </a:tc>
                <a:extLst>
                  <a:ext uri="{0D108BD9-81ED-4DB2-BD59-A6C34878D82A}">
                    <a16:rowId xmlns:a16="http://schemas.microsoft.com/office/drawing/2014/main" val="3856163996"/>
                  </a:ext>
                </a:extLst>
              </a:tr>
              <a:tr h="984730">
                <a:tc>
                  <a:txBody>
                    <a:bodyPr/>
                    <a:lstStyle/>
                    <a:p>
                      <a:pPr algn="ctr" fontAlgn="b"/>
                      <a:r>
                        <a:rPr lang="en-US" sz="1800" u="none" strike="noStrike" dirty="0">
                          <a:effectLst/>
                        </a:rPr>
                        <a:t>4</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800" u="none" strike="noStrike" dirty="0">
                          <a:effectLst/>
                        </a:rPr>
                        <a:t>0.10</a:t>
                      </a:r>
                    </a:p>
                  </a:txBody>
                  <a:tcPr marL="9525" marR="9525" marT="9525" marB="0" anchor="ctr"/>
                </a:tc>
                <a:tc>
                  <a:txBody>
                    <a:bodyPr/>
                    <a:lstStyle/>
                    <a:p>
                      <a:pPr algn="ctr" fontAlgn="b"/>
                      <a:r>
                        <a:rPr lang="en-US" sz="1800" u="none" strike="noStrike" dirty="0">
                          <a:effectLst/>
                        </a:rPr>
                        <a:t>29 MW</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endParaRPr lang="en-US" sz="1800" u="none" strike="noStrike" dirty="0">
                        <a:effectLst/>
                      </a:endParaRPr>
                    </a:p>
                  </a:txBody>
                  <a:tcPr marL="9525" marR="9525" marT="9525" marB="0" anchor="ctr">
                    <a:solidFill>
                      <a:schemeClr val="tx1"/>
                    </a:solidFill>
                  </a:tcPr>
                </a:tc>
                <a:tc>
                  <a:txBody>
                    <a:bodyPr/>
                    <a:lstStyle/>
                    <a:p>
                      <a:pPr algn="ctr" fontAlgn="b"/>
                      <a:r>
                        <a:rPr lang="en-US" sz="1800" u="none" strike="noStrike" dirty="0">
                          <a:effectLst/>
                        </a:rPr>
                        <a:t>0.16</a:t>
                      </a:r>
                    </a:p>
                  </a:txBody>
                  <a:tcPr marL="9525" marR="9525" marT="9525" marB="0" anchor="ctr"/>
                </a:tc>
                <a:tc>
                  <a:txBody>
                    <a:bodyPr/>
                    <a:lstStyle/>
                    <a:p>
                      <a:pPr algn="ctr" fontAlgn="b"/>
                      <a:r>
                        <a:rPr lang="en-US" sz="1800" u="none" strike="noStrike" dirty="0">
                          <a:effectLst/>
                        </a:rPr>
                        <a:t>844 MW</a:t>
                      </a:r>
                      <a:endParaRPr lang="en-US"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660145158"/>
                  </a:ext>
                </a:extLst>
              </a:tr>
            </a:tbl>
          </a:graphicData>
        </a:graphic>
      </p:graphicFrame>
      <p:sp>
        <p:nvSpPr>
          <p:cNvPr id="4" name="Slide Number Placeholder 3">
            <a:extLst>
              <a:ext uri="{FF2B5EF4-FFF2-40B4-BE49-F238E27FC236}">
                <a16:creationId xmlns:a16="http://schemas.microsoft.com/office/drawing/2014/main" id="{507D4A20-092A-4A20-A614-A37F33B9C368}"/>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38</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cxnSp>
        <p:nvCxnSpPr>
          <p:cNvPr id="10" name="Straight Arrow Connector 9">
            <a:extLst>
              <a:ext uri="{FF2B5EF4-FFF2-40B4-BE49-F238E27FC236}">
                <a16:creationId xmlns:a16="http://schemas.microsoft.com/office/drawing/2014/main" id="{74BB8F73-4FF1-46AE-88AA-36BC8EEE57C3}"/>
              </a:ext>
            </a:extLst>
          </p:cNvPr>
          <p:cNvCxnSpPr>
            <a:cxnSpLocks/>
          </p:cNvCxnSpPr>
          <p:nvPr/>
        </p:nvCxnSpPr>
        <p:spPr>
          <a:xfrm flipH="1">
            <a:off x="3289239" y="1021071"/>
            <a:ext cx="1849169" cy="19566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D275342-3692-4FCA-911B-4A04B46521AB}"/>
              </a:ext>
            </a:extLst>
          </p:cNvPr>
          <p:cNvSpPr txBox="1"/>
          <p:nvPr/>
        </p:nvSpPr>
        <p:spPr>
          <a:xfrm>
            <a:off x="5269683" y="374488"/>
            <a:ext cx="3213414" cy="923330"/>
          </a:xfrm>
          <a:prstGeom prst="rect">
            <a:avLst/>
          </a:prstGeom>
          <a:noFill/>
          <a:ln w="38100">
            <a:solidFill>
              <a:schemeClr val="tx1"/>
            </a:solidFill>
          </a:ln>
        </p:spPr>
        <p:txBody>
          <a:bodyPr wrap="square" rtlCol="0">
            <a:spAutoFit/>
          </a:bodyPr>
          <a:lstStyle/>
          <a:p>
            <a:r>
              <a:rPr lang="en-US" dirty="0"/>
              <a:t>This implies 300 </a:t>
            </a:r>
            <a:r>
              <a:rPr lang="en-US" dirty="0" err="1"/>
              <a:t>aMW</a:t>
            </a:r>
            <a:r>
              <a:rPr lang="en-US" dirty="0"/>
              <a:t> of EE reduces 965 MW of winter need.</a:t>
            </a:r>
          </a:p>
        </p:txBody>
      </p:sp>
    </p:spTree>
    <p:extLst>
      <p:ext uri="{BB962C8B-B14F-4D97-AF65-F5344CB8AC3E}">
        <p14:creationId xmlns:p14="http://schemas.microsoft.com/office/powerpoint/2010/main" val="366797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D240F533-58E0-4399-81B3-F4B86977FF51}"/>
              </a:ext>
            </a:extLst>
          </p:cNvPr>
          <p:cNvGraphicFramePr>
            <a:graphicFrameLocks noGrp="1"/>
          </p:cNvGraphicFramePr>
          <p:nvPr>
            <p:ph idx="1"/>
            <p:extLst>
              <p:ext uri="{D42A27DB-BD31-4B8C-83A1-F6EECF244321}">
                <p14:modId xmlns:p14="http://schemas.microsoft.com/office/powerpoint/2010/main" val="2427997886"/>
              </p:ext>
            </p:extLst>
          </p:nvPr>
        </p:nvGraphicFramePr>
        <p:xfrm>
          <a:off x="-1" y="971873"/>
          <a:ext cx="9144001" cy="5886127"/>
        </p:xfrm>
        <a:graphic>
          <a:graphicData uri="http://schemas.openxmlformats.org/drawingml/2006/table">
            <a:tbl>
              <a:tblPr firstRow="1" bandRow="1">
                <a:tableStyleId>{93296810-A885-4BE3-A3E7-6D5BEEA58F35}</a:tableStyleId>
              </a:tblPr>
              <a:tblGrid>
                <a:gridCol w="3621386">
                  <a:extLst>
                    <a:ext uri="{9D8B030D-6E8A-4147-A177-3AD203B41FA5}">
                      <a16:colId xmlns:a16="http://schemas.microsoft.com/office/drawing/2014/main" val="2288743494"/>
                    </a:ext>
                  </a:extLst>
                </a:gridCol>
                <a:gridCol w="1204111">
                  <a:extLst>
                    <a:ext uri="{9D8B030D-6E8A-4147-A177-3AD203B41FA5}">
                      <a16:colId xmlns:a16="http://schemas.microsoft.com/office/drawing/2014/main" val="3230509567"/>
                    </a:ext>
                  </a:extLst>
                </a:gridCol>
                <a:gridCol w="959667">
                  <a:extLst>
                    <a:ext uri="{9D8B030D-6E8A-4147-A177-3AD203B41FA5}">
                      <a16:colId xmlns:a16="http://schemas.microsoft.com/office/drawing/2014/main" val="1031259386"/>
                    </a:ext>
                  </a:extLst>
                </a:gridCol>
                <a:gridCol w="1023042">
                  <a:extLst>
                    <a:ext uri="{9D8B030D-6E8A-4147-A177-3AD203B41FA5}">
                      <a16:colId xmlns:a16="http://schemas.microsoft.com/office/drawing/2014/main" val="2677166941"/>
                    </a:ext>
                  </a:extLst>
                </a:gridCol>
                <a:gridCol w="1122630">
                  <a:extLst>
                    <a:ext uri="{9D8B030D-6E8A-4147-A177-3AD203B41FA5}">
                      <a16:colId xmlns:a16="http://schemas.microsoft.com/office/drawing/2014/main" val="1445668742"/>
                    </a:ext>
                  </a:extLst>
                </a:gridCol>
                <a:gridCol w="1213165">
                  <a:extLst>
                    <a:ext uri="{9D8B030D-6E8A-4147-A177-3AD203B41FA5}">
                      <a16:colId xmlns:a16="http://schemas.microsoft.com/office/drawing/2014/main" val="1259784972"/>
                    </a:ext>
                  </a:extLst>
                </a:gridCol>
              </a:tblGrid>
              <a:tr h="968721">
                <a:tc>
                  <a:txBody>
                    <a:bodyPr/>
                    <a:lstStyle/>
                    <a:p>
                      <a:pPr algn="ctr"/>
                      <a:r>
                        <a:rPr lang="en-US" dirty="0"/>
                        <a:t>Resource Combination</a:t>
                      </a:r>
                    </a:p>
                  </a:txBody>
                  <a:tcPr anchor="ctr"/>
                </a:tc>
                <a:tc>
                  <a:txBody>
                    <a:bodyPr/>
                    <a:lstStyle/>
                    <a:p>
                      <a:pPr algn="ctr"/>
                      <a:r>
                        <a:rPr lang="en-US" dirty="0"/>
                        <a:t>Total Resource Add</a:t>
                      </a:r>
                    </a:p>
                  </a:txBody>
                  <a:tcPr anchor="ctr"/>
                </a:tc>
                <a:tc>
                  <a:txBody>
                    <a:bodyPr/>
                    <a:lstStyle/>
                    <a:p>
                      <a:pPr algn="ctr"/>
                      <a:r>
                        <a:rPr lang="en-US" dirty="0"/>
                        <a:t>Q1 Peak Needs Met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Q2 Peak Needs Met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Q3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Peak Needs Met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Q4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Peak Needs Met</a:t>
                      </a:r>
                    </a:p>
                  </a:txBody>
                  <a:tcPr anchor="ctr"/>
                </a:tc>
                <a:extLst>
                  <a:ext uri="{0D108BD9-81ED-4DB2-BD59-A6C34878D82A}">
                    <a16:rowId xmlns:a16="http://schemas.microsoft.com/office/drawing/2014/main" val="674701648"/>
                  </a:ext>
                </a:extLst>
              </a:tr>
              <a:tr h="597678">
                <a:tc>
                  <a:txBody>
                    <a:bodyPr/>
                    <a:lstStyle/>
                    <a:p>
                      <a:pPr algn="ctr"/>
                      <a:r>
                        <a:rPr lang="en-US" dirty="0"/>
                        <a:t>300 </a:t>
                      </a:r>
                      <a:r>
                        <a:rPr lang="en-US" dirty="0" err="1"/>
                        <a:t>aMW</a:t>
                      </a:r>
                      <a:r>
                        <a:rPr lang="en-US" dirty="0"/>
                        <a:t> EE</a:t>
                      </a:r>
                    </a:p>
                  </a:txBody>
                  <a:tcPr anchor="ctr"/>
                </a:tc>
                <a:tc>
                  <a:txBody>
                    <a:bodyPr/>
                    <a:lstStyle/>
                    <a:p>
                      <a:pPr algn="ctr"/>
                      <a:r>
                        <a:rPr lang="en-US" dirty="0"/>
                        <a:t>300</a:t>
                      </a:r>
                    </a:p>
                  </a:txBody>
                  <a:tcPr anchor="ctr"/>
                </a:tc>
                <a:tc>
                  <a:txBody>
                    <a:bodyPr/>
                    <a:lstStyle/>
                    <a:p>
                      <a:pPr algn="ctr"/>
                      <a:r>
                        <a:rPr lang="en-US" dirty="0"/>
                        <a:t>965</a:t>
                      </a:r>
                    </a:p>
                  </a:txBody>
                  <a:tcPr anchor="ctr"/>
                </a:tc>
                <a:tc>
                  <a:txBody>
                    <a:bodyPr/>
                    <a:lstStyle/>
                    <a:p>
                      <a:pPr algn="ctr"/>
                      <a:r>
                        <a:rPr lang="en-US" dirty="0"/>
                        <a:t>0</a:t>
                      </a:r>
                    </a:p>
                  </a:txBody>
                  <a:tcPr anchor="ctr"/>
                </a:tc>
                <a:tc>
                  <a:txBody>
                    <a:bodyPr/>
                    <a:lstStyle/>
                    <a:p>
                      <a:pPr algn="ctr"/>
                      <a:r>
                        <a:rPr lang="en-US" dirty="0"/>
                        <a:t>51</a:t>
                      </a:r>
                    </a:p>
                  </a:txBody>
                  <a:tcPr anchor="ctr"/>
                </a:tc>
                <a:tc>
                  <a:txBody>
                    <a:bodyPr/>
                    <a:lstStyle/>
                    <a:p>
                      <a:pPr algn="ctr"/>
                      <a:r>
                        <a:rPr lang="en-US" dirty="0"/>
                        <a:t>29</a:t>
                      </a:r>
                    </a:p>
                  </a:txBody>
                  <a:tcPr anchor="ctr"/>
                </a:tc>
                <a:extLst>
                  <a:ext uri="{0D108BD9-81ED-4DB2-BD59-A6C34878D82A}">
                    <a16:rowId xmlns:a16="http://schemas.microsoft.com/office/drawing/2014/main" val="3538592275"/>
                  </a:ext>
                </a:extLst>
              </a:tr>
              <a:tr h="449808">
                <a:tc>
                  <a:txBody>
                    <a:bodyPr/>
                    <a:lstStyle/>
                    <a:p>
                      <a:pPr algn="ctr"/>
                      <a:r>
                        <a:rPr lang="en-US" dirty="0"/>
                        <a:t>300 </a:t>
                      </a:r>
                      <a:r>
                        <a:rPr lang="en-US" dirty="0" err="1"/>
                        <a:t>aMW</a:t>
                      </a:r>
                      <a:r>
                        <a:rPr lang="en-US" dirty="0"/>
                        <a:t> EE and 5000 MW Solar</a:t>
                      </a:r>
                    </a:p>
                  </a:txBody>
                  <a:tcPr anchor="ctr"/>
                </a:tc>
                <a:tc>
                  <a:txBody>
                    <a:bodyPr/>
                    <a:lstStyle/>
                    <a:p>
                      <a:pPr algn="ctr"/>
                      <a:r>
                        <a:rPr lang="en-US" dirty="0"/>
                        <a:t>5300</a:t>
                      </a:r>
                    </a:p>
                  </a:txBody>
                  <a:tcPr anchor="ctr"/>
                </a:tc>
                <a:tc>
                  <a:txBody>
                    <a:bodyPr/>
                    <a:lstStyle/>
                    <a:p>
                      <a:pPr algn="ctr"/>
                      <a:r>
                        <a:rPr lang="en-US" dirty="0"/>
                        <a:t>6016</a:t>
                      </a:r>
                    </a:p>
                  </a:txBody>
                  <a:tcPr anchor="ctr"/>
                </a:tc>
                <a:tc>
                  <a:txBody>
                    <a:bodyPr/>
                    <a:lstStyle/>
                    <a:p>
                      <a:pPr algn="ctr"/>
                      <a:r>
                        <a:rPr lang="en-US" dirty="0"/>
                        <a:t>125</a:t>
                      </a:r>
                    </a:p>
                  </a:txBody>
                  <a:tcPr anchor="ctr"/>
                </a:tc>
                <a:tc>
                  <a:txBody>
                    <a:bodyPr/>
                    <a:lstStyle/>
                    <a:p>
                      <a:pPr algn="ctr"/>
                      <a:r>
                        <a:rPr lang="en-US" dirty="0"/>
                        <a:t>332</a:t>
                      </a:r>
                    </a:p>
                  </a:txBody>
                  <a:tcPr anchor="ctr"/>
                </a:tc>
                <a:tc>
                  <a:txBody>
                    <a:bodyPr/>
                    <a:lstStyle/>
                    <a:p>
                      <a:pPr algn="ctr"/>
                      <a:r>
                        <a:rPr lang="en-US" dirty="0"/>
                        <a:t>844</a:t>
                      </a:r>
                    </a:p>
                  </a:txBody>
                  <a:tcPr anchor="ctr"/>
                </a:tc>
                <a:extLst>
                  <a:ext uri="{0D108BD9-81ED-4DB2-BD59-A6C34878D82A}">
                    <a16:rowId xmlns:a16="http://schemas.microsoft.com/office/drawing/2014/main" val="885159270"/>
                  </a:ext>
                </a:extLst>
              </a:tr>
              <a:tr h="7252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300 </a:t>
                      </a:r>
                      <a:r>
                        <a:rPr lang="en-US" dirty="0" err="1"/>
                        <a:t>aMW</a:t>
                      </a:r>
                      <a:r>
                        <a:rPr lang="en-US" dirty="0"/>
                        <a:t> EE and 3000 MW Montana and SE WA Wind</a:t>
                      </a:r>
                    </a:p>
                  </a:txBody>
                  <a:tcPr anchor="ctr"/>
                </a:tc>
                <a:tc>
                  <a:txBody>
                    <a:bodyPr/>
                    <a:lstStyle/>
                    <a:p>
                      <a:pPr algn="ctr"/>
                      <a:r>
                        <a:rPr lang="en-US" dirty="0"/>
                        <a:t>3300</a:t>
                      </a:r>
                    </a:p>
                  </a:txBody>
                  <a:tcPr anchor="ctr"/>
                </a:tc>
                <a:tc>
                  <a:txBody>
                    <a:bodyPr/>
                    <a:lstStyle/>
                    <a:p>
                      <a:pPr algn="ctr"/>
                      <a:r>
                        <a:rPr lang="en-US" dirty="0"/>
                        <a:t>3337</a:t>
                      </a:r>
                    </a:p>
                  </a:txBody>
                  <a:tcPr anchor="ctr"/>
                </a:tc>
                <a:tc>
                  <a:txBody>
                    <a:bodyPr/>
                    <a:lstStyle/>
                    <a:p>
                      <a:pPr algn="ctr"/>
                      <a:r>
                        <a:rPr lang="en-US" dirty="0"/>
                        <a:t>0</a:t>
                      </a:r>
                    </a:p>
                  </a:txBody>
                  <a:tcPr anchor="ctr"/>
                </a:tc>
                <a:tc>
                  <a:txBody>
                    <a:bodyPr/>
                    <a:lstStyle/>
                    <a:p>
                      <a:pPr algn="ctr"/>
                      <a:r>
                        <a:rPr lang="en-US" dirty="0"/>
                        <a:t>209</a:t>
                      </a:r>
                    </a:p>
                  </a:txBody>
                  <a:tcPr anchor="ctr"/>
                </a:tc>
                <a:tc>
                  <a:txBody>
                    <a:bodyPr/>
                    <a:lstStyle/>
                    <a:p>
                      <a:pPr algn="ctr"/>
                      <a:r>
                        <a:rPr lang="en-US" dirty="0"/>
                        <a:t>1570</a:t>
                      </a:r>
                    </a:p>
                  </a:txBody>
                  <a:tcPr anchor="ctr"/>
                </a:tc>
                <a:extLst>
                  <a:ext uri="{0D108BD9-81ED-4DB2-BD59-A6C34878D82A}">
                    <a16:rowId xmlns:a16="http://schemas.microsoft.com/office/drawing/2014/main" val="2011898689"/>
                  </a:ext>
                </a:extLst>
              </a:tr>
              <a:tr h="7300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300 </a:t>
                      </a:r>
                      <a:r>
                        <a:rPr lang="en-US" dirty="0" err="1"/>
                        <a:t>aMW</a:t>
                      </a:r>
                      <a:r>
                        <a:rPr lang="en-US" dirty="0"/>
                        <a:t> EE and 1900 MW Gorge Wind</a:t>
                      </a:r>
                    </a:p>
                  </a:txBody>
                  <a:tcPr anchor="ctr"/>
                </a:tc>
                <a:tc>
                  <a:txBody>
                    <a:bodyPr/>
                    <a:lstStyle/>
                    <a:p>
                      <a:pPr algn="ctr"/>
                      <a:r>
                        <a:rPr lang="en-US" dirty="0"/>
                        <a:t>3300</a:t>
                      </a:r>
                    </a:p>
                  </a:txBody>
                  <a:tcPr anchor="ctr"/>
                </a:tc>
                <a:tc>
                  <a:txBody>
                    <a:bodyPr/>
                    <a:lstStyle/>
                    <a:p>
                      <a:pPr algn="ctr"/>
                      <a:r>
                        <a:rPr lang="en-US" dirty="0"/>
                        <a:t>8361</a:t>
                      </a:r>
                    </a:p>
                  </a:txBody>
                  <a:tcPr anchor="ctr"/>
                </a:tc>
                <a:tc>
                  <a:txBody>
                    <a:bodyPr/>
                    <a:lstStyle/>
                    <a:p>
                      <a:pPr algn="ctr"/>
                      <a:r>
                        <a:rPr lang="en-US" dirty="0"/>
                        <a:t>0</a:t>
                      </a:r>
                    </a:p>
                  </a:txBody>
                  <a:tcPr anchor="ctr"/>
                </a:tc>
                <a:tc>
                  <a:txBody>
                    <a:bodyPr/>
                    <a:lstStyle/>
                    <a:p>
                      <a:pPr algn="ctr"/>
                      <a:r>
                        <a:rPr lang="en-US" dirty="0"/>
                        <a:t>254</a:t>
                      </a:r>
                    </a:p>
                  </a:txBody>
                  <a:tcPr anchor="ctr"/>
                </a:tc>
                <a:tc>
                  <a:txBody>
                    <a:bodyPr/>
                    <a:lstStyle/>
                    <a:p>
                      <a:pPr algn="ctr"/>
                      <a:r>
                        <a:rPr lang="en-US" dirty="0"/>
                        <a:t>1276</a:t>
                      </a:r>
                    </a:p>
                  </a:txBody>
                  <a:tcPr anchor="ctr"/>
                </a:tc>
                <a:extLst>
                  <a:ext uri="{0D108BD9-81ED-4DB2-BD59-A6C34878D82A}">
                    <a16:rowId xmlns:a16="http://schemas.microsoft.com/office/drawing/2014/main" val="4191540202"/>
                  </a:ext>
                </a:extLst>
              </a:tr>
              <a:tr h="5976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300 </a:t>
                      </a:r>
                      <a:r>
                        <a:rPr lang="en-US" dirty="0" err="1"/>
                        <a:t>aMW</a:t>
                      </a:r>
                      <a:r>
                        <a:rPr lang="en-US" dirty="0"/>
                        <a:t> EE and 2000 MW Long Duration Energy Limited</a:t>
                      </a:r>
                    </a:p>
                  </a:txBody>
                  <a:tcPr anchor="ctr"/>
                </a:tc>
                <a:tc>
                  <a:txBody>
                    <a:bodyPr/>
                    <a:lstStyle/>
                    <a:p>
                      <a:pPr algn="ctr"/>
                      <a:r>
                        <a:rPr lang="en-US" dirty="0"/>
                        <a:t>2300</a:t>
                      </a:r>
                    </a:p>
                  </a:txBody>
                  <a:tcPr anchor="ctr"/>
                </a:tc>
                <a:tc>
                  <a:txBody>
                    <a:bodyPr/>
                    <a:lstStyle/>
                    <a:p>
                      <a:pPr algn="ctr"/>
                      <a:r>
                        <a:rPr lang="en-US" dirty="0"/>
                        <a:t>8361</a:t>
                      </a:r>
                    </a:p>
                  </a:txBody>
                  <a:tcPr anchor="ctr"/>
                </a:tc>
                <a:tc>
                  <a:txBody>
                    <a:bodyPr/>
                    <a:lstStyle/>
                    <a:p>
                      <a:pPr algn="ctr"/>
                      <a:r>
                        <a:rPr lang="en-US" dirty="0"/>
                        <a:t>125</a:t>
                      </a:r>
                    </a:p>
                  </a:txBody>
                  <a:tcPr anchor="ctr"/>
                </a:tc>
                <a:tc>
                  <a:txBody>
                    <a:bodyPr/>
                    <a:lstStyle/>
                    <a:p>
                      <a:pPr algn="ctr"/>
                      <a:r>
                        <a:rPr lang="en-US" dirty="0"/>
                        <a:t>228</a:t>
                      </a:r>
                    </a:p>
                  </a:txBody>
                  <a:tcPr anchor="ctr"/>
                </a:tc>
                <a:tc>
                  <a:txBody>
                    <a:bodyPr/>
                    <a:lstStyle/>
                    <a:p>
                      <a:pPr algn="ctr"/>
                      <a:r>
                        <a:rPr lang="en-US" dirty="0"/>
                        <a:t>1251</a:t>
                      </a:r>
                    </a:p>
                  </a:txBody>
                  <a:tcPr anchor="ctr"/>
                </a:tc>
                <a:extLst>
                  <a:ext uri="{0D108BD9-81ED-4DB2-BD59-A6C34878D82A}">
                    <a16:rowId xmlns:a16="http://schemas.microsoft.com/office/drawing/2014/main" val="839692576"/>
                  </a:ext>
                </a:extLst>
              </a:tr>
              <a:tr h="5976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300 </a:t>
                      </a:r>
                      <a:r>
                        <a:rPr lang="en-US" dirty="0" err="1"/>
                        <a:t>aMW</a:t>
                      </a:r>
                      <a:r>
                        <a:rPr lang="en-US" dirty="0"/>
                        <a:t> EE and 3000 MW Short Duration Energy Limited</a:t>
                      </a:r>
                    </a:p>
                  </a:txBody>
                  <a:tcPr anchor="ctr"/>
                </a:tc>
                <a:tc>
                  <a:txBody>
                    <a:bodyPr/>
                    <a:lstStyle/>
                    <a:p>
                      <a:pPr algn="ctr"/>
                      <a:r>
                        <a:rPr lang="en-US" dirty="0"/>
                        <a:t>3300</a:t>
                      </a:r>
                    </a:p>
                  </a:txBody>
                  <a:tcPr anchor="ctr"/>
                </a:tc>
                <a:tc>
                  <a:txBody>
                    <a:bodyPr/>
                    <a:lstStyle/>
                    <a:p>
                      <a:pPr algn="ctr"/>
                      <a:r>
                        <a:rPr lang="en-US" dirty="0"/>
                        <a:t>8361</a:t>
                      </a:r>
                    </a:p>
                  </a:txBody>
                  <a:tcPr anchor="ctr"/>
                </a:tc>
                <a:tc>
                  <a:txBody>
                    <a:bodyPr/>
                    <a:lstStyle/>
                    <a:p>
                      <a:pPr algn="ctr"/>
                      <a:r>
                        <a:rPr lang="en-US" dirty="0"/>
                        <a:t>125</a:t>
                      </a:r>
                    </a:p>
                  </a:txBody>
                  <a:tcPr anchor="ctr"/>
                </a:tc>
                <a:tc>
                  <a:txBody>
                    <a:bodyPr/>
                    <a:lstStyle/>
                    <a:p>
                      <a:pPr algn="ctr"/>
                      <a:r>
                        <a:rPr lang="en-US" dirty="0"/>
                        <a:t>367</a:t>
                      </a:r>
                    </a:p>
                  </a:txBody>
                  <a:tcPr anchor="ctr"/>
                </a:tc>
                <a:tc>
                  <a:txBody>
                    <a:bodyPr/>
                    <a:lstStyle/>
                    <a:p>
                      <a:pPr algn="ctr"/>
                      <a:r>
                        <a:rPr lang="en-US" dirty="0"/>
                        <a:t>1963</a:t>
                      </a:r>
                    </a:p>
                  </a:txBody>
                  <a:tcPr anchor="ctr"/>
                </a:tc>
                <a:extLst>
                  <a:ext uri="{0D108BD9-81ED-4DB2-BD59-A6C34878D82A}">
                    <a16:rowId xmlns:a16="http://schemas.microsoft.com/office/drawing/2014/main" val="2378757409"/>
                  </a:ext>
                </a:extLst>
              </a:tr>
              <a:tr h="5976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300 </a:t>
                      </a:r>
                      <a:r>
                        <a:rPr lang="en-US" dirty="0" err="1"/>
                        <a:t>aMW</a:t>
                      </a:r>
                      <a:r>
                        <a:rPr lang="en-US" dirty="0"/>
                        <a:t> EE and 2550 MW Thermal</a:t>
                      </a:r>
                    </a:p>
                    <a:p>
                      <a:pPr algn="ctr"/>
                      <a:endParaRPr lang="en-US" dirty="0"/>
                    </a:p>
                  </a:txBody>
                  <a:tcPr anchor="ctr"/>
                </a:tc>
                <a:tc>
                  <a:txBody>
                    <a:bodyPr/>
                    <a:lstStyle/>
                    <a:p>
                      <a:pPr algn="ctr"/>
                      <a:r>
                        <a:rPr lang="en-US" dirty="0"/>
                        <a:t>2850</a:t>
                      </a:r>
                    </a:p>
                  </a:txBody>
                  <a:tcPr anchor="ctr"/>
                </a:tc>
                <a:tc>
                  <a:txBody>
                    <a:bodyPr/>
                    <a:lstStyle/>
                    <a:p>
                      <a:pPr algn="ctr"/>
                      <a:r>
                        <a:rPr lang="en-US" dirty="0"/>
                        <a:t>8361</a:t>
                      </a:r>
                    </a:p>
                  </a:txBody>
                  <a:tcPr anchor="ctr"/>
                </a:tc>
                <a:tc>
                  <a:txBody>
                    <a:bodyPr/>
                    <a:lstStyle/>
                    <a:p>
                      <a:pPr algn="ctr"/>
                      <a:r>
                        <a:rPr lang="en-US" dirty="0"/>
                        <a:t>125</a:t>
                      </a:r>
                    </a:p>
                  </a:txBody>
                  <a:tcPr anchor="ctr"/>
                </a:tc>
                <a:tc>
                  <a:txBody>
                    <a:bodyPr/>
                    <a:lstStyle/>
                    <a:p>
                      <a:pPr algn="ctr"/>
                      <a:r>
                        <a:rPr lang="en-US" dirty="0"/>
                        <a:t>287</a:t>
                      </a:r>
                    </a:p>
                  </a:txBody>
                  <a:tcPr anchor="ctr"/>
                </a:tc>
                <a:tc>
                  <a:txBody>
                    <a:bodyPr/>
                    <a:lstStyle/>
                    <a:p>
                      <a:pPr algn="ctr"/>
                      <a:r>
                        <a:rPr lang="en-US" dirty="0"/>
                        <a:t>1263</a:t>
                      </a:r>
                    </a:p>
                    <a:p>
                      <a:pPr algn="ctr"/>
                      <a:endParaRPr lang="en-US" dirty="0"/>
                    </a:p>
                  </a:txBody>
                  <a:tcPr anchor="ctr"/>
                </a:tc>
                <a:extLst>
                  <a:ext uri="{0D108BD9-81ED-4DB2-BD59-A6C34878D82A}">
                    <a16:rowId xmlns:a16="http://schemas.microsoft.com/office/drawing/2014/main" val="1639326945"/>
                  </a:ext>
                </a:extLst>
              </a:tr>
            </a:tbl>
          </a:graphicData>
        </a:graphic>
      </p:graphicFrame>
      <p:sp>
        <p:nvSpPr>
          <p:cNvPr id="4" name="Slide Number Placeholder 3">
            <a:extLst>
              <a:ext uri="{FF2B5EF4-FFF2-40B4-BE49-F238E27FC236}">
                <a16:creationId xmlns:a16="http://schemas.microsoft.com/office/drawing/2014/main" id="{385F5A60-29CF-4DE1-A335-641AA6FCCDDA}"/>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39</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
        <p:nvSpPr>
          <p:cNvPr id="8" name="TextBox 7">
            <a:extLst>
              <a:ext uri="{FF2B5EF4-FFF2-40B4-BE49-F238E27FC236}">
                <a16:creationId xmlns:a16="http://schemas.microsoft.com/office/drawing/2014/main" id="{ADC50CBF-0F4A-4EFC-8B66-B4DF469F7AC1}"/>
              </a:ext>
            </a:extLst>
          </p:cNvPr>
          <p:cNvSpPr txBox="1"/>
          <p:nvPr/>
        </p:nvSpPr>
        <p:spPr>
          <a:xfrm>
            <a:off x="561314" y="166893"/>
            <a:ext cx="8320135" cy="830997"/>
          </a:xfrm>
          <a:prstGeom prst="rect">
            <a:avLst/>
          </a:prstGeom>
          <a:noFill/>
        </p:spPr>
        <p:txBody>
          <a:bodyPr wrap="square" rtlCol="0">
            <a:spAutoFit/>
          </a:bodyPr>
          <a:lstStyle/>
          <a:p>
            <a:r>
              <a:rPr lang="en-US" sz="2400" dirty="0"/>
              <a:t>Different Resource Combinations Reduce Needs More Efficiently</a:t>
            </a:r>
          </a:p>
        </p:txBody>
      </p:sp>
    </p:spTree>
    <p:extLst>
      <p:ext uri="{BB962C8B-B14F-4D97-AF65-F5344CB8AC3E}">
        <p14:creationId xmlns:p14="http://schemas.microsoft.com/office/powerpoint/2010/main" val="2367176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202A1E-9B39-4631-970A-F8E50428BD51}"/>
              </a:ext>
            </a:extLst>
          </p:cNvPr>
          <p:cNvSpPr>
            <a:spLocks noGrp="1"/>
          </p:cNvSpPr>
          <p:nvPr>
            <p:ph type="title"/>
          </p:nvPr>
        </p:nvSpPr>
        <p:spPr/>
        <p:txBody>
          <a:bodyPr/>
          <a:lstStyle/>
          <a:p>
            <a:r>
              <a:rPr lang="en-US" dirty="0"/>
              <a:t>Needs Assessment Role in Power Plan</a:t>
            </a:r>
          </a:p>
        </p:txBody>
      </p:sp>
      <p:sp>
        <p:nvSpPr>
          <p:cNvPr id="6" name="Text Placeholder 5">
            <a:extLst>
              <a:ext uri="{FF2B5EF4-FFF2-40B4-BE49-F238E27FC236}">
                <a16:creationId xmlns:a16="http://schemas.microsoft.com/office/drawing/2014/main" id="{2805B270-5E34-437D-A9BA-89C44A66EA18}"/>
              </a:ext>
            </a:extLst>
          </p:cNvPr>
          <p:cNvSpPr>
            <a:spLocks noGrp="1"/>
          </p:cNvSpPr>
          <p:nvPr>
            <p:ph type="body" idx="1"/>
          </p:nvPr>
        </p:nvSpPr>
        <p:spPr/>
        <p:txBody>
          <a:bodyPr/>
          <a:lstStyle/>
          <a:p>
            <a:r>
              <a:rPr lang="en-US" dirty="0"/>
              <a:t>How do these simulations guide our result in the plan?</a:t>
            </a:r>
          </a:p>
        </p:txBody>
      </p:sp>
      <p:sp>
        <p:nvSpPr>
          <p:cNvPr id="4" name="Slide Number Placeholder 3">
            <a:extLst>
              <a:ext uri="{FF2B5EF4-FFF2-40B4-BE49-F238E27FC236}">
                <a16:creationId xmlns:a16="http://schemas.microsoft.com/office/drawing/2014/main" id="{753FEAB7-F5A3-4AC4-AB0F-D57798A7FD4F}"/>
              </a:ext>
            </a:extLst>
          </p:cNvPr>
          <p:cNvSpPr>
            <a:spLocks noGrp="1"/>
          </p:cNvSpPr>
          <p:nvPr>
            <p:ph type="sldNum" sz="quarter" idx="4294967295"/>
          </p:nvPr>
        </p:nvSpPr>
        <p:spPr>
          <a:xfrm>
            <a:off x="8615363" y="6326188"/>
            <a:ext cx="528637"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61617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0638A2-FD8B-4B52-BE7E-38BE24345431}"/>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40</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481D732D-ADD1-4088-98D6-05665FB013B4}"/>
              </a:ext>
            </a:extLst>
          </p:cNvPr>
          <p:cNvPicPr>
            <a:picLocks noChangeAspect="1"/>
          </p:cNvPicPr>
          <p:nvPr/>
        </p:nvPicPr>
        <p:blipFill>
          <a:blip r:embed="rId2"/>
          <a:stretch>
            <a:fillRect/>
          </a:stretch>
        </p:blipFill>
        <p:spPr>
          <a:xfrm>
            <a:off x="0" y="166894"/>
            <a:ext cx="9144000" cy="5391934"/>
          </a:xfrm>
          <a:prstGeom prst="rect">
            <a:avLst/>
          </a:prstGeom>
        </p:spPr>
      </p:pic>
      <p:sp>
        <p:nvSpPr>
          <p:cNvPr id="7" name="TextBox 6">
            <a:extLst>
              <a:ext uri="{FF2B5EF4-FFF2-40B4-BE49-F238E27FC236}">
                <a16:creationId xmlns:a16="http://schemas.microsoft.com/office/drawing/2014/main" id="{695242CB-5000-4270-9A49-79C9191989D6}"/>
              </a:ext>
            </a:extLst>
          </p:cNvPr>
          <p:cNvSpPr txBox="1"/>
          <p:nvPr/>
        </p:nvSpPr>
        <p:spPr>
          <a:xfrm>
            <a:off x="1140737" y="5260064"/>
            <a:ext cx="7233719" cy="923330"/>
          </a:xfrm>
          <a:prstGeom prst="rect">
            <a:avLst/>
          </a:prstGeom>
          <a:noFill/>
        </p:spPr>
        <p:txBody>
          <a:bodyPr wrap="square" rtlCol="0">
            <a:spAutoFit/>
          </a:bodyPr>
          <a:lstStyle/>
          <a:p>
            <a:r>
              <a:rPr lang="en-US" dirty="0"/>
              <a:t>In most days of all seasons and scenarios, NW and BC import excess power from the SW during the day and export during the night, but when there are adequacy issues the dynamics can look different</a:t>
            </a:r>
          </a:p>
        </p:txBody>
      </p:sp>
    </p:spTree>
    <p:extLst>
      <p:ext uri="{BB962C8B-B14F-4D97-AF65-F5344CB8AC3E}">
        <p14:creationId xmlns:p14="http://schemas.microsoft.com/office/powerpoint/2010/main" val="4184584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F86BBE9-D99D-45FE-8F09-754B298AD974}"/>
              </a:ext>
            </a:extLst>
          </p:cNvPr>
          <p:cNvPicPr>
            <a:picLocks noChangeAspect="1"/>
          </p:cNvPicPr>
          <p:nvPr/>
        </p:nvPicPr>
        <p:blipFill>
          <a:blip r:embed="rId2"/>
          <a:stretch>
            <a:fillRect/>
          </a:stretch>
        </p:blipFill>
        <p:spPr>
          <a:xfrm>
            <a:off x="0" y="0"/>
            <a:ext cx="9144000" cy="2859337"/>
          </a:xfrm>
          <a:prstGeom prst="rect">
            <a:avLst/>
          </a:prstGeom>
        </p:spPr>
      </p:pic>
      <p:pic>
        <p:nvPicPr>
          <p:cNvPr id="14" name="Picture 13">
            <a:extLst>
              <a:ext uri="{FF2B5EF4-FFF2-40B4-BE49-F238E27FC236}">
                <a16:creationId xmlns:a16="http://schemas.microsoft.com/office/drawing/2014/main" id="{C5A4EC16-61E2-45CB-81D9-A8C8EC9CAB81}"/>
              </a:ext>
            </a:extLst>
          </p:cNvPr>
          <p:cNvPicPr>
            <a:picLocks noChangeAspect="1"/>
          </p:cNvPicPr>
          <p:nvPr/>
        </p:nvPicPr>
        <p:blipFill>
          <a:blip r:embed="rId3"/>
          <a:stretch>
            <a:fillRect/>
          </a:stretch>
        </p:blipFill>
        <p:spPr>
          <a:xfrm>
            <a:off x="0" y="3923438"/>
            <a:ext cx="9144000" cy="2921101"/>
          </a:xfrm>
          <a:prstGeom prst="rect">
            <a:avLst/>
          </a:prstGeom>
        </p:spPr>
      </p:pic>
      <p:sp>
        <p:nvSpPr>
          <p:cNvPr id="4" name="Slide Number Placeholder 3">
            <a:extLst>
              <a:ext uri="{FF2B5EF4-FFF2-40B4-BE49-F238E27FC236}">
                <a16:creationId xmlns:a16="http://schemas.microsoft.com/office/drawing/2014/main" id="{22C5F112-36F7-48E1-8ED5-A998FFB24309}"/>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41</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
        <p:nvSpPr>
          <p:cNvPr id="7" name="TextBox 6">
            <a:extLst>
              <a:ext uri="{FF2B5EF4-FFF2-40B4-BE49-F238E27FC236}">
                <a16:creationId xmlns:a16="http://schemas.microsoft.com/office/drawing/2014/main" id="{F66EA6F0-A78D-4F9F-B39B-CD2C7B79F6E1}"/>
              </a:ext>
            </a:extLst>
          </p:cNvPr>
          <p:cNvSpPr txBox="1"/>
          <p:nvPr/>
        </p:nvSpPr>
        <p:spPr>
          <a:xfrm>
            <a:off x="99588" y="2737865"/>
            <a:ext cx="8944824" cy="923330"/>
          </a:xfrm>
          <a:prstGeom prst="rect">
            <a:avLst/>
          </a:prstGeom>
          <a:noFill/>
        </p:spPr>
        <p:txBody>
          <a:bodyPr wrap="square" rtlCol="0">
            <a:spAutoFit/>
          </a:bodyPr>
          <a:lstStyle/>
          <a:p>
            <a:r>
              <a:rPr lang="en-US" dirty="0"/>
              <a:t>When there is an adequacy event, the hydro system may have the capacity but not the fuel to meet regional needs. In this case, almost an 9000 MW deficit is negated by adding 300 </a:t>
            </a:r>
            <a:r>
              <a:rPr lang="en-US" dirty="0" err="1"/>
              <a:t>aMW</a:t>
            </a:r>
            <a:r>
              <a:rPr lang="en-US" dirty="0"/>
              <a:t> and 5000 nameplate solar. </a:t>
            </a:r>
          </a:p>
        </p:txBody>
      </p:sp>
      <p:sp>
        <p:nvSpPr>
          <p:cNvPr id="10" name="TextBox 9">
            <a:extLst>
              <a:ext uri="{FF2B5EF4-FFF2-40B4-BE49-F238E27FC236}">
                <a16:creationId xmlns:a16="http://schemas.microsoft.com/office/drawing/2014/main" id="{763935EE-76EA-4463-AED1-F7CC60313A4D}"/>
              </a:ext>
            </a:extLst>
          </p:cNvPr>
          <p:cNvSpPr txBox="1"/>
          <p:nvPr/>
        </p:nvSpPr>
        <p:spPr>
          <a:xfrm>
            <a:off x="7795034" y="1276539"/>
            <a:ext cx="1104522" cy="646331"/>
          </a:xfrm>
          <a:prstGeom prst="rect">
            <a:avLst/>
          </a:prstGeom>
          <a:noFill/>
        </p:spPr>
        <p:txBody>
          <a:bodyPr wrap="square" rtlCol="0">
            <a:spAutoFit/>
          </a:bodyPr>
          <a:lstStyle/>
          <a:p>
            <a:r>
              <a:rPr lang="en-US" dirty="0"/>
              <a:t>ASCC Base</a:t>
            </a:r>
          </a:p>
        </p:txBody>
      </p:sp>
      <p:sp>
        <p:nvSpPr>
          <p:cNvPr id="11" name="TextBox 10">
            <a:extLst>
              <a:ext uri="{FF2B5EF4-FFF2-40B4-BE49-F238E27FC236}">
                <a16:creationId xmlns:a16="http://schemas.microsoft.com/office/drawing/2014/main" id="{AB074F16-DC54-44EA-BF0C-D436115C7CA1}"/>
              </a:ext>
            </a:extLst>
          </p:cNvPr>
          <p:cNvSpPr txBox="1"/>
          <p:nvPr/>
        </p:nvSpPr>
        <p:spPr>
          <a:xfrm>
            <a:off x="7675830" y="4783826"/>
            <a:ext cx="1296154" cy="1477328"/>
          </a:xfrm>
          <a:prstGeom prst="rect">
            <a:avLst/>
          </a:prstGeom>
          <a:noFill/>
        </p:spPr>
        <p:txBody>
          <a:bodyPr wrap="square" rtlCol="0">
            <a:spAutoFit/>
          </a:bodyPr>
          <a:lstStyle/>
          <a:p>
            <a:r>
              <a:rPr lang="en-US" dirty="0"/>
              <a:t>Region added 300 </a:t>
            </a:r>
            <a:r>
              <a:rPr lang="en-US" dirty="0" err="1"/>
              <a:t>aMW</a:t>
            </a:r>
            <a:r>
              <a:rPr lang="en-US" dirty="0"/>
              <a:t> of EE and 5000 Solar</a:t>
            </a:r>
          </a:p>
        </p:txBody>
      </p:sp>
      <p:sp>
        <p:nvSpPr>
          <p:cNvPr id="12" name="Arrow: Right 11">
            <a:extLst>
              <a:ext uri="{FF2B5EF4-FFF2-40B4-BE49-F238E27FC236}">
                <a16:creationId xmlns:a16="http://schemas.microsoft.com/office/drawing/2014/main" id="{4CE1700E-8605-44CE-A63F-DDB0E9F104BC}"/>
              </a:ext>
            </a:extLst>
          </p:cNvPr>
          <p:cNvSpPr/>
          <p:nvPr/>
        </p:nvSpPr>
        <p:spPr>
          <a:xfrm rot="8915417">
            <a:off x="3720974" y="1213164"/>
            <a:ext cx="280658" cy="2625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CB389603-6D62-4872-8BEF-7A2F10F34383}"/>
              </a:ext>
            </a:extLst>
          </p:cNvPr>
          <p:cNvSpPr/>
          <p:nvPr/>
        </p:nvSpPr>
        <p:spPr>
          <a:xfrm rot="8915417">
            <a:off x="3720974" y="5067541"/>
            <a:ext cx="280658" cy="2625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5241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280A0-7598-4E32-81B6-1DF7B40A9A47}"/>
              </a:ext>
            </a:extLst>
          </p:cNvPr>
          <p:cNvSpPr>
            <a:spLocks noGrp="1"/>
          </p:cNvSpPr>
          <p:nvPr>
            <p:ph type="title"/>
          </p:nvPr>
        </p:nvSpPr>
        <p:spPr/>
        <p:txBody>
          <a:bodyPr/>
          <a:lstStyle/>
          <a:p>
            <a:r>
              <a:rPr lang="en-US" dirty="0"/>
              <a:t>ASCC Results Summary</a:t>
            </a:r>
          </a:p>
        </p:txBody>
      </p:sp>
      <p:sp>
        <p:nvSpPr>
          <p:cNvPr id="3" name="Content Placeholder 2">
            <a:extLst>
              <a:ext uri="{FF2B5EF4-FFF2-40B4-BE49-F238E27FC236}">
                <a16:creationId xmlns:a16="http://schemas.microsoft.com/office/drawing/2014/main" id="{A898E19C-D56C-47B0-B567-3BE09C1D78E1}"/>
              </a:ext>
            </a:extLst>
          </p:cNvPr>
          <p:cNvSpPr>
            <a:spLocks noGrp="1"/>
          </p:cNvSpPr>
          <p:nvPr>
            <p:ph idx="1"/>
          </p:nvPr>
        </p:nvSpPr>
        <p:spPr>
          <a:xfrm>
            <a:off x="628650" y="1439501"/>
            <a:ext cx="7886700" cy="4737462"/>
          </a:xfrm>
        </p:spPr>
        <p:txBody>
          <a:bodyPr>
            <a:normAutofit fontScale="77500" lnSpcReduction="20000"/>
          </a:bodyPr>
          <a:lstStyle/>
          <a:p>
            <a:pPr marL="0" indent="0">
              <a:buNone/>
            </a:pPr>
            <a:r>
              <a:rPr lang="en-US" u="sng" dirty="0"/>
              <a:t>High-Level Purpose:</a:t>
            </a:r>
            <a:endParaRPr lang="en-US" dirty="0"/>
          </a:p>
          <a:p>
            <a:r>
              <a:rPr lang="en-US" dirty="0"/>
              <a:t>Use ASCC array to pass information on how different resource combinations can be expected to reduce peak needs as established by the ARM.</a:t>
            </a:r>
          </a:p>
          <a:p>
            <a:pPr marL="0" indent="0">
              <a:buNone/>
            </a:pPr>
            <a:r>
              <a:rPr lang="en-US" u="sng" dirty="0"/>
              <a:t>Observations: </a:t>
            </a:r>
          </a:p>
          <a:p>
            <a:pPr marL="0" indent="0">
              <a:buNone/>
            </a:pPr>
            <a:r>
              <a:rPr lang="en-US" i="1" dirty="0"/>
              <a:t>Staff is still analyzing the results, but so far…</a:t>
            </a:r>
          </a:p>
          <a:p>
            <a:r>
              <a:rPr lang="en-US" dirty="0"/>
              <a:t>EE is very effective at eliminating needs.</a:t>
            </a:r>
          </a:p>
          <a:p>
            <a:r>
              <a:rPr lang="en-US" u="sng" dirty="0"/>
              <a:t>Winter Needs:</a:t>
            </a:r>
            <a:r>
              <a:rPr lang="en-US" dirty="0"/>
              <a:t> (</a:t>
            </a:r>
            <a:r>
              <a:rPr lang="en-US" dirty="0">
                <a:solidFill>
                  <a:srgbClr val="0070C0"/>
                </a:solidFill>
              </a:rPr>
              <a:t>Traditional capacity and energy issues</a:t>
            </a:r>
            <a:r>
              <a:rPr lang="en-US" dirty="0"/>
              <a:t>)</a:t>
            </a:r>
            <a:br>
              <a:rPr lang="en-US" dirty="0"/>
            </a:br>
            <a:r>
              <a:rPr lang="en-US" dirty="0"/>
              <a:t>All resources are effective at addressing. </a:t>
            </a:r>
          </a:p>
          <a:p>
            <a:r>
              <a:rPr lang="en-US" u="sng" dirty="0"/>
              <a:t>Spring Needs:</a:t>
            </a:r>
            <a:r>
              <a:rPr lang="en-US" dirty="0"/>
              <a:t> (</a:t>
            </a:r>
            <a:r>
              <a:rPr lang="en-US" dirty="0">
                <a:solidFill>
                  <a:srgbClr val="0070C0"/>
                </a:solidFill>
              </a:rPr>
              <a:t>Flexibility issues</a:t>
            </a:r>
            <a:r>
              <a:rPr lang="en-US" dirty="0"/>
              <a:t>)</a:t>
            </a:r>
            <a:br>
              <a:rPr lang="en-US" dirty="0"/>
            </a:br>
            <a:r>
              <a:rPr lang="en-US" dirty="0"/>
              <a:t>Tend to be more difficult to eliminate, but energy limited resources and thermals tend to be most effective.</a:t>
            </a:r>
          </a:p>
          <a:p>
            <a:r>
              <a:rPr lang="en-US" u="sng" dirty="0"/>
              <a:t>Summer Needs:</a:t>
            </a:r>
            <a:r>
              <a:rPr lang="en-US" dirty="0"/>
              <a:t> (</a:t>
            </a:r>
            <a:r>
              <a:rPr lang="en-US" dirty="0">
                <a:solidFill>
                  <a:srgbClr val="0070C0"/>
                </a:solidFill>
              </a:rPr>
              <a:t>Many forecast error and ramping issues</a:t>
            </a:r>
            <a:r>
              <a:rPr lang="en-US" dirty="0"/>
              <a:t>)</a:t>
            </a:r>
            <a:br>
              <a:rPr lang="en-US" dirty="0"/>
            </a:br>
            <a:r>
              <a:rPr lang="en-US" dirty="0"/>
              <a:t>Tend to be more difficult to eliminate, but energy limited resources, EE and Gorge wind seem most effective.</a:t>
            </a:r>
          </a:p>
          <a:p>
            <a:r>
              <a:rPr lang="en-US" u="sng" dirty="0"/>
              <a:t>Fall Needs:</a:t>
            </a:r>
            <a:r>
              <a:rPr lang="en-US" dirty="0"/>
              <a:t> (</a:t>
            </a:r>
            <a:r>
              <a:rPr lang="en-US" dirty="0">
                <a:solidFill>
                  <a:srgbClr val="0070C0"/>
                </a:solidFill>
              </a:rPr>
              <a:t>Less hydro to absorb solar</a:t>
            </a:r>
            <a:r>
              <a:rPr lang="en-US" dirty="0"/>
              <a:t>)</a:t>
            </a:r>
            <a:br>
              <a:rPr lang="en-US" dirty="0"/>
            </a:br>
            <a:r>
              <a:rPr lang="en-US" dirty="0"/>
              <a:t>All non-solar resources address fairly effectively.</a:t>
            </a:r>
          </a:p>
        </p:txBody>
      </p:sp>
      <p:sp>
        <p:nvSpPr>
          <p:cNvPr id="4" name="Slide Number Placeholder 3">
            <a:extLst>
              <a:ext uri="{FF2B5EF4-FFF2-40B4-BE49-F238E27FC236}">
                <a16:creationId xmlns:a16="http://schemas.microsoft.com/office/drawing/2014/main" id="{04970CCB-F38F-4A5C-B651-0235917D418D}"/>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42</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605029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A4844-2E59-4814-B258-711EE2F5310B}"/>
              </a:ext>
            </a:extLst>
          </p:cNvPr>
          <p:cNvSpPr>
            <a:spLocks noGrp="1"/>
          </p:cNvSpPr>
          <p:nvPr>
            <p:ph type="title"/>
          </p:nvPr>
        </p:nvSpPr>
        <p:spPr/>
        <p:txBody>
          <a:bodyPr/>
          <a:lstStyle/>
          <a:p>
            <a:r>
              <a:rPr lang="en-US" dirty="0"/>
              <a:t>Next Steps: Ensuring a Resource Strategy is Adequate</a:t>
            </a:r>
          </a:p>
        </p:txBody>
      </p:sp>
      <p:graphicFrame>
        <p:nvGraphicFramePr>
          <p:cNvPr id="5" name="Content Placeholder 4">
            <a:extLst>
              <a:ext uri="{FF2B5EF4-FFF2-40B4-BE49-F238E27FC236}">
                <a16:creationId xmlns:a16="http://schemas.microsoft.com/office/drawing/2014/main" id="{58CB425C-FD5B-43E2-B858-827DC5119791}"/>
              </a:ext>
            </a:extLst>
          </p:cNvPr>
          <p:cNvGraphicFramePr>
            <a:graphicFrameLocks noGrp="1"/>
          </p:cNvGraphicFramePr>
          <p:nvPr>
            <p:ph idx="1"/>
            <p:extLst>
              <p:ext uri="{D42A27DB-BD31-4B8C-83A1-F6EECF244321}">
                <p14:modId xmlns:p14="http://schemas.microsoft.com/office/powerpoint/2010/main" val="88953311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7F1448E0-334D-412A-95EF-B5028AF82BB1}"/>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43</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
        <p:nvSpPr>
          <p:cNvPr id="6" name="Arrow: Curved Down 5">
            <a:extLst>
              <a:ext uri="{FF2B5EF4-FFF2-40B4-BE49-F238E27FC236}">
                <a16:creationId xmlns:a16="http://schemas.microsoft.com/office/drawing/2014/main" id="{CE71A69E-5FAF-4980-AC71-70A19661632A}"/>
              </a:ext>
            </a:extLst>
          </p:cNvPr>
          <p:cNvSpPr/>
          <p:nvPr/>
        </p:nvSpPr>
        <p:spPr>
          <a:xfrm rot="10800000">
            <a:off x="4203700" y="5432322"/>
            <a:ext cx="2590800" cy="5461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urved Down 6">
            <a:extLst>
              <a:ext uri="{FF2B5EF4-FFF2-40B4-BE49-F238E27FC236}">
                <a16:creationId xmlns:a16="http://schemas.microsoft.com/office/drawing/2014/main" id="{EE4FA313-2E95-4024-A25D-08DA58D6FF46}"/>
              </a:ext>
            </a:extLst>
          </p:cNvPr>
          <p:cNvSpPr/>
          <p:nvPr/>
        </p:nvSpPr>
        <p:spPr>
          <a:xfrm>
            <a:off x="4203700" y="4737204"/>
            <a:ext cx="2590800" cy="5461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424612BD-6A40-4D2C-A1EA-369D597692BB}"/>
              </a:ext>
            </a:extLst>
          </p:cNvPr>
          <p:cNvSpPr txBox="1"/>
          <p:nvPr/>
        </p:nvSpPr>
        <p:spPr>
          <a:xfrm>
            <a:off x="6794500" y="4976634"/>
            <a:ext cx="2286126" cy="923330"/>
          </a:xfrm>
          <a:prstGeom prst="rect">
            <a:avLst/>
          </a:prstGeom>
          <a:noFill/>
        </p:spPr>
        <p:txBody>
          <a:bodyPr wrap="square" rtlCol="0">
            <a:spAutoFit/>
          </a:bodyPr>
          <a:lstStyle/>
          <a:p>
            <a:r>
              <a:rPr lang="en-US" dirty="0"/>
              <a:t>Repeat ARM calculations and checks for scenarios</a:t>
            </a:r>
          </a:p>
        </p:txBody>
      </p:sp>
    </p:spTree>
    <p:extLst>
      <p:ext uri="{BB962C8B-B14F-4D97-AF65-F5344CB8AC3E}">
        <p14:creationId xmlns:p14="http://schemas.microsoft.com/office/powerpoint/2010/main" val="384808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632526-C00F-4B6D-A810-A2E094FB9E53}"/>
              </a:ext>
            </a:extLst>
          </p:cNvPr>
          <p:cNvSpPr>
            <a:spLocks noGrp="1"/>
          </p:cNvSpPr>
          <p:nvPr>
            <p:ph type="title"/>
          </p:nvPr>
        </p:nvSpPr>
        <p:spPr/>
        <p:txBody>
          <a:bodyPr/>
          <a:lstStyle/>
          <a:p>
            <a:r>
              <a:rPr lang="en-US" dirty="0"/>
              <a:t>Questions</a:t>
            </a:r>
          </a:p>
        </p:txBody>
      </p:sp>
      <p:sp>
        <p:nvSpPr>
          <p:cNvPr id="6" name="Text Placeholder 5">
            <a:extLst>
              <a:ext uri="{FF2B5EF4-FFF2-40B4-BE49-F238E27FC236}">
                <a16:creationId xmlns:a16="http://schemas.microsoft.com/office/drawing/2014/main" id="{C9BD0062-9FF5-4713-9C79-C63189B09C57}"/>
              </a:ext>
            </a:extLst>
          </p:cNvPr>
          <p:cNvSpPr>
            <a:spLocks noGrp="1"/>
          </p:cNvSpPr>
          <p:nvPr>
            <p:ph type="body" idx="1"/>
          </p:nvPr>
        </p:nvSpPr>
        <p:spPr/>
        <p:txBody>
          <a:bodyPr/>
          <a:lstStyle/>
          <a:p>
            <a:r>
              <a:rPr lang="en-US" dirty="0">
                <a:hlinkClick r:id="rId2"/>
              </a:rPr>
              <a:t>jollis@nwcouncil.org</a:t>
            </a:r>
            <a:r>
              <a:rPr lang="en-US" dirty="0"/>
              <a:t> – John Ollis</a:t>
            </a:r>
          </a:p>
          <a:p>
            <a:endParaRPr lang="en-US" dirty="0"/>
          </a:p>
        </p:txBody>
      </p:sp>
      <p:sp>
        <p:nvSpPr>
          <p:cNvPr id="4" name="Slide Number Placeholder 3">
            <a:extLst>
              <a:ext uri="{FF2B5EF4-FFF2-40B4-BE49-F238E27FC236}">
                <a16:creationId xmlns:a16="http://schemas.microsoft.com/office/drawing/2014/main" id="{03BF6B29-3A92-4728-BA89-22E58098D1FD}"/>
              </a:ext>
            </a:extLst>
          </p:cNvPr>
          <p:cNvSpPr>
            <a:spLocks noGrp="1"/>
          </p:cNvSpPr>
          <p:nvPr>
            <p:ph type="sldNum" sz="quarter" idx="4294967295"/>
          </p:nvPr>
        </p:nvSpPr>
        <p:spPr>
          <a:xfrm>
            <a:off x="8615363" y="6326188"/>
            <a:ext cx="528637"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44</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77641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FCD664-E55A-48E6-BAB8-EF34B34CD684}"/>
              </a:ext>
            </a:extLst>
          </p:cNvPr>
          <p:cNvPicPr>
            <a:picLocks noGrp="1" noChangeAspect="1"/>
          </p:cNvPicPr>
          <p:nvPr>
            <p:ph idx="1"/>
          </p:nvPr>
        </p:nvPicPr>
        <p:blipFill>
          <a:blip r:embed="rId2"/>
          <a:stretch>
            <a:fillRect/>
          </a:stretch>
        </p:blipFill>
        <p:spPr>
          <a:xfrm>
            <a:off x="-1" y="1370224"/>
            <a:ext cx="9073473" cy="2339716"/>
          </a:xfrm>
          <a:prstGeom prst="rect">
            <a:avLst/>
          </a:prstGeom>
        </p:spPr>
      </p:pic>
      <p:sp>
        <p:nvSpPr>
          <p:cNvPr id="4" name="Slide Number Placeholder 3">
            <a:extLst>
              <a:ext uri="{FF2B5EF4-FFF2-40B4-BE49-F238E27FC236}">
                <a16:creationId xmlns:a16="http://schemas.microsoft.com/office/drawing/2014/main" id="{112EB088-8175-4E6F-B49C-0AA169051E0C}"/>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45</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pic>
        <p:nvPicPr>
          <p:cNvPr id="7" name="Picture 6">
            <a:extLst>
              <a:ext uri="{FF2B5EF4-FFF2-40B4-BE49-F238E27FC236}">
                <a16:creationId xmlns:a16="http://schemas.microsoft.com/office/drawing/2014/main" id="{407EB0FE-3A3B-49B6-8587-6F38A800649E}"/>
              </a:ext>
            </a:extLst>
          </p:cNvPr>
          <p:cNvPicPr>
            <a:picLocks noChangeAspect="1"/>
          </p:cNvPicPr>
          <p:nvPr/>
        </p:nvPicPr>
        <p:blipFill>
          <a:blip r:embed="rId3"/>
          <a:stretch>
            <a:fillRect/>
          </a:stretch>
        </p:blipFill>
        <p:spPr>
          <a:xfrm>
            <a:off x="4638370" y="3709940"/>
            <a:ext cx="4435103" cy="3148060"/>
          </a:xfrm>
          <a:prstGeom prst="rect">
            <a:avLst/>
          </a:prstGeom>
        </p:spPr>
      </p:pic>
      <p:pic>
        <p:nvPicPr>
          <p:cNvPr id="8" name="Picture 7">
            <a:extLst>
              <a:ext uri="{FF2B5EF4-FFF2-40B4-BE49-F238E27FC236}">
                <a16:creationId xmlns:a16="http://schemas.microsoft.com/office/drawing/2014/main" id="{BC7AB1B9-CD52-4313-8F04-1A9ED27DE0E5}"/>
              </a:ext>
            </a:extLst>
          </p:cNvPr>
          <p:cNvPicPr>
            <a:picLocks noChangeAspect="1"/>
          </p:cNvPicPr>
          <p:nvPr/>
        </p:nvPicPr>
        <p:blipFill>
          <a:blip r:embed="rId4"/>
          <a:stretch>
            <a:fillRect/>
          </a:stretch>
        </p:blipFill>
        <p:spPr>
          <a:xfrm>
            <a:off x="0" y="4899629"/>
            <a:ext cx="4638370" cy="1791477"/>
          </a:xfrm>
          <a:prstGeom prst="rect">
            <a:avLst/>
          </a:prstGeom>
        </p:spPr>
      </p:pic>
      <p:sp>
        <p:nvSpPr>
          <p:cNvPr id="9" name="TextBox 8">
            <a:extLst>
              <a:ext uri="{FF2B5EF4-FFF2-40B4-BE49-F238E27FC236}">
                <a16:creationId xmlns:a16="http://schemas.microsoft.com/office/drawing/2014/main" id="{DA4DF92A-261C-4329-ACBD-C008BC098373}"/>
              </a:ext>
            </a:extLst>
          </p:cNvPr>
          <p:cNvSpPr txBox="1"/>
          <p:nvPr/>
        </p:nvSpPr>
        <p:spPr>
          <a:xfrm>
            <a:off x="0" y="3709940"/>
            <a:ext cx="4572000" cy="923330"/>
          </a:xfrm>
          <a:prstGeom prst="rect">
            <a:avLst/>
          </a:prstGeom>
          <a:noFill/>
        </p:spPr>
        <p:txBody>
          <a:bodyPr wrap="square" rtlCol="0">
            <a:spAutoFit/>
          </a:bodyPr>
          <a:lstStyle/>
          <a:p>
            <a:r>
              <a:rPr lang="en-US" dirty="0"/>
              <a:t>More cheap solar available midday, even in summer shifts thermal use for capacity and adequacy purposes</a:t>
            </a:r>
          </a:p>
        </p:txBody>
      </p:sp>
      <p:sp>
        <p:nvSpPr>
          <p:cNvPr id="2" name="Title 1">
            <a:extLst>
              <a:ext uri="{FF2B5EF4-FFF2-40B4-BE49-F238E27FC236}">
                <a16:creationId xmlns:a16="http://schemas.microsoft.com/office/drawing/2014/main" id="{EF111338-D065-4416-A3B1-1AD79A7763AB}"/>
              </a:ext>
            </a:extLst>
          </p:cNvPr>
          <p:cNvSpPr>
            <a:spLocks noGrp="1"/>
          </p:cNvSpPr>
          <p:nvPr>
            <p:ph type="title"/>
          </p:nvPr>
        </p:nvSpPr>
        <p:spPr>
          <a:xfrm>
            <a:off x="2584579" y="446894"/>
            <a:ext cx="4394025" cy="2668201"/>
          </a:xfrm>
          <a:solidFill>
            <a:schemeClr val="bg1"/>
          </a:solidFill>
          <a:ln w="38100">
            <a:solidFill>
              <a:schemeClr val="tx1"/>
            </a:solidFill>
          </a:ln>
        </p:spPr>
        <p:txBody>
          <a:bodyPr>
            <a:normAutofit fontScale="90000"/>
          </a:bodyPr>
          <a:lstStyle/>
          <a:p>
            <a:r>
              <a:rPr lang="en-US" dirty="0"/>
              <a:t>Thermal Generation looks similar in magnitude but different in usage</a:t>
            </a:r>
          </a:p>
        </p:txBody>
      </p:sp>
    </p:spTree>
    <p:extLst>
      <p:ext uri="{BB962C8B-B14F-4D97-AF65-F5344CB8AC3E}">
        <p14:creationId xmlns:p14="http://schemas.microsoft.com/office/powerpoint/2010/main" val="1002111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0E44DB1-3FED-4DFB-A7F5-D141513C99F9}"/>
              </a:ext>
            </a:extLst>
          </p:cNvPr>
          <p:cNvPicPr>
            <a:picLocks noGrp="1" noChangeAspect="1"/>
          </p:cNvPicPr>
          <p:nvPr>
            <p:ph idx="1"/>
          </p:nvPr>
        </p:nvPicPr>
        <p:blipFill>
          <a:blip r:embed="rId2"/>
          <a:stretch>
            <a:fillRect/>
          </a:stretch>
        </p:blipFill>
        <p:spPr>
          <a:xfrm>
            <a:off x="0" y="-14798"/>
            <a:ext cx="9124437" cy="2328789"/>
          </a:xfrm>
          <a:prstGeom prst="rect">
            <a:avLst/>
          </a:prstGeom>
        </p:spPr>
      </p:pic>
      <p:sp>
        <p:nvSpPr>
          <p:cNvPr id="4" name="Slide Number Placeholder 3">
            <a:extLst>
              <a:ext uri="{FF2B5EF4-FFF2-40B4-BE49-F238E27FC236}">
                <a16:creationId xmlns:a16="http://schemas.microsoft.com/office/drawing/2014/main" id="{FD35997C-0C91-4E80-853D-5E139EDC43F2}"/>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46</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
        <p:nvSpPr>
          <p:cNvPr id="7" name="Title 6">
            <a:extLst>
              <a:ext uri="{FF2B5EF4-FFF2-40B4-BE49-F238E27FC236}">
                <a16:creationId xmlns:a16="http://schemas.microsoft.com/office/drawing/2014/main" id="{A7F3BF16-33E5-4744-A00E-350EF4A8D2A1}"/>
              </a:ext>
            </a:extLst>
          </p:cNvPr>
          <p:cNvSpPr>
            <a:spLocks noGrp="1"/>
          </p:cNvSpPr>
          <p:nvPr>
            <p:ph type="title"/>
          </p:nvPr>
        </p:nvSpPr>
        <p:spPr/>
        <p:txBody>
          <a:bodyPr/>
          <a:lstStyle/>
          <a:p>
            <a:endParaRPr lang="en-US"/>
          </a:p>
        </p:txBody>
      </p:sp>
      <p:sp>
        <p:nvSpPr>
          <p:cNvPr id="8" name="Title 1">
            <a:extLst>
              <a:ext uri="{FF2B5EF4-FFF2-40B4-BE49-F238E27FC236}">
                <a16:creationId xmlns:a16="http://schemas.microsoft.com/office/drawing/2014/main" id="{F724A217-393D-4B68-9631-B7F32DC05DD6}"/>
              </a:ext>
            </a:extLst>
          </p:cNvPr>
          <p:cNvSpPr txBox="1">
            <a:spLocks/>
          </p:cNvSpPr>
          <p:nvPr/>
        </p:nvSpPr>
        <p:spPr>
          <a:xfrm>
            <a:off x="2584580" y="446894"/>
            <a:ext cx="3834882" cy="2641539"/>
          </a:xfrm>
          <a:prstGeom prst="rect">
            <a:avLst/>
          </a:prstGeom>
          <a:solidFill>
            <a:schemeClr val="bg1"/>
          </a:solidFill>
          <a:ln w="38100">
            <a:solidFill>
              <a:schemeClr val="tx1"/>
            </a:solidFill>
          </a:ln>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40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Hydro Generation similar in magnitude but shaping becomes more extreme</a:t>
            </a:r>
          </a:p>
        </p:txBody>
      </p:sp>
      <p:pic>
        <p:nvPicPr>
          <p:cNvPr id="13" name="Picture 12">
            <a:extLst>
              <a:ext uri="{FF2B5EF4-FFF2-40B4-BE49-F238E27FC236}">
                <a16:creationId xmlns:a16="http://schemas.microsoft.com/office/drawing/2014/main" id="{D8BF4D9E-82D3-48CD-8010-7BDAD1A7B79F}"/>
              </a:ext>
            </a:extLst>
          </p:cNvPr>
          <p:cNvPicPr>
            <a:picLocks noChangeAspect="1"/>
          </p:cNvPicPr>
          <p:nvPr/>
        </p:nvPicPr>
        <p:blipFill>
          <a:blip r:embed="rId3"/>
          <a:stretch>
            <a:fillRect/>
          </a:stretch>
        </p:blipFill>
        <p:spPr>
          <a:xfrm>
            <a:off x="0" y="3088432"/>
            <a:ext cx="4502021" cy="3769567"/>
          </a:xfrm>
          <a:prstGeom prst="rect">
            <a:avLst/>
          </a:prstGeom>
        </p:spPr>
      </p:pic>
      <p:pic>
        <p:nvPicPr>
          <p:cNvPr id="14" name="Picture 13">
            <a:extLst>
              <a:ext uri="{FF2B5EF4-FFF2-40B4-BE49-F238E27FC236}">
                <a16:creationId xmlns:a16="http://schemas.microsoft.com/office/drawing/2014/main" id="{578B8A2A-FD83-4688-86CC-E2522360B630}"/>
              </a:ext>
            </a:extLst>
          </p:cNvPr>
          <p:cNvPicPr>
            <a:picLocks noChangeAspect="1"/>
          </p:cNvPicPr>
          <p:nvPr/>
        </p:nvPicPr>
        <p:blipFill>
          <a:blip r:embed="rId4"/>
          <a:stretch>
            <a:fillRect/>
          </a:stretch>
        </p:blipFill>
        <p:spPr>
          <a:xfrm>
            <a:off x="4502020" y="3088432"/>
            <a:ext cx="4641979" cy="3769567"/>
          </a:xfrm>
          <a:prstGeom prst="rect">
            <a:avLst/>
          </a:prstGeom>
        </p:spPr>
      </p:pic>
      <p:sp>
        <p:nvSpPr>
          <p:cNvPr id="15" name="Arrow: Right 14">
            <a:extLst>
              <a:ext uri="{FF2B5EF4-FFF2-40B4-BE49-F238E27FC236}">
                <a16:creationId xmlns:a16="http://schemas.microsoft.com/office/drawing/2014/main" id="{FE90C140-028A-46CF-8577-2D33A3B51EE1}"/>
              </a:ext>
            </a:extLst>
          </p:cNvPr>
          <p:cNvSpPr/>
          <p:nvPr/>
        </p:nvSpPr>
        <p:spPr>
          <a:xfrm rot="10800000">
            <a:off x="4812154" y="3800055"/>
            <a:ext cx="357374" cy="2716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4EBE8676-F7CF-49E3-83D0-FEF586059DA7}"/>
              </a:ext>
            </a:extLst>
          </p:cNvPr>
          <p:cNvSpPr/>
          <p:nvPr/>
        </p:nvSpPr>
        <p:spPr>
          <a:xfrm rot="10800000">
            <a:off x="307489" y="3254172"/>
            <a:ext cx="357374" cy="2716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4780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1E56EB1-8C27-4F47-A5F1-B3B574771224}"/>
              </a:ext>
            </a:extLst>
          </p:cNvPr>
          <p:cNvSpPr/>
          <p:nvPr/>
        </p:nvSpPr>
        <p:spPr>
          <a:xfrm>
            <a:off x="3511974" y="1930165"/>
            <a:ext cx="2252792" cy="760414"/>
          </a:xfrm>
          <a:custGeom>
            <a:avLst/>
            <a:gdLst>
              <a:gd name="connsiteX0" fmla="*/ 0 w 2252792"/>
              <a:gd name="connsiteY0" fmla="*/ 112640 h 1126396"/>
              <a:gd name="connsiteX1" fmla="*/ 112640 w 2252792"/>
              <a:gd name="connsiteY1" fmla="*/ 0 h 1126396"/>
              <a:gd name="connsiteX2" fmla="*/ 2140152 w 2252792"/>
              <a:gd name="connsiteY2" fmla="*/ 0 h 1126396"/>
              <a:gd name="connsiteX3" fmla="*/ 2252792 w 2252792"/>
              <a:gd name="connsiteY3" fmla="*/ 112640 h 1126396"/>
              <a:gd name="connsiteX4" fmla="*/ 2252792 w 2252792"/>
              <a:gd name="connsiteY4" fmla="*/ 1013756 h 1126396"/>
              <a:gd name="connsiteX5" fmla="*/ 2140152 w 2252792"/>
              <a:gd name="connsiteY5" fmla="*/ 1126396 h 1126396"/>
              <a:gd name="connsiteX6" fmla="*/ 112640 w 2252792"/>
              <a:gd name="connsiteY6" fmla="*/ 1126396 h 1126396"/>
              <a:gd name="connsiteX7" fmla="*/ 0 w 2252792"/>
              <a:gd name="connsiteY7" fmla="*/ 1013756 h 1126396"/>
              <a:gd name="connsiteX8" fmla="*/ 0 w 2252792"/>
              <a:gd name="connsiteY8" fmla="*/ 112640 h 112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2792" h="1126396">
                <a:moveTo>
                  <a:pt x="0" y="112640"/>
                </a:moveTo>
                <a:cubicBezTo>
                  <a:pt x="0" y="50431"/>
                  <a:pt x="50431" y="0"/>
                  <a:pt x="112640" y="0"/>
                </a:cubicBezTo>
                <a:lnTo>
                  <a:pt x="2140152" y="0"/>
                </a:lnTo>
                <a:cubicBezTo>
                  <a:pt x="2202361" y="0"/>
                  <a:pt x="2252792" y="50431"/>
                  <a:pt x="2252792" y="112640"/>
                </a:cubicBezTo>
                <a:lnTo>
                  <a:pt x="2252792" y="1013756"/>
                </a:lnTo>
                <a:cubicBezTo>
                  <a:pt x="2252792" y="1075965"/>
                  <a:pt x="2202361" y="1126396"/>
                  <a:pt x="2140152" y="1126396"/>
                </a:cubicBezTo>
                <a:lnTo>
                  <a:pt x="112640" y="1126396"/>
                </a:lnTo>
                <a:cubicBezTo>
                  <a:pt x="50431" y="1126396"/>
                  <a:pt x="0" y="1075965"/>
                  <a:pt x="0" y="1013756"/>
                </a:cubicBezTo>
                <a:lnTo>
                  <a:pt x="0" y="112640"/>
                </a:lnTo>
                <a:close/>
              </a:path>
            </a:pathLst>
          </a:custGeom>
          <a:solidFill>
            <a:schemeClr val="accent6"/>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7771" tIns="177771" rIns="177771" bIns="177771" numCol="1" spcCol="1270" anchor="ctr" anchorCtr="0">
            <a:noAutofit/>
          </a:bodyPr>
          <a:lstStyle/>
          <a:p>
            <a:pPr marL="0" lvl="0" indent="0" algn="ctr" defTabSz="1689100">
              <a:lnSpc>
                <a:spcPct val="90000"/>
              </a:lnSpc>
              <a:spcBef>
                <a:spcPct val="0"/>
              </a:spcBef>
              <a:spcAft>
                <a:spcPct val="35000"/>
              </a:spcAft>
              <a:buNone/>
            </a:pPr>
            <a:r>
              <a:rPr lang="en-US" sz="2800" kern="1200" dirty="0">
                <a:solidFill>
                  <a:schemeClr val="tx1"/>
                </a:solidFill>
              </a:rPr>
              <a:t>AURORA Price Runs</a:t>
            </a:r>
          </a:p>
        </p:txBody>
      </p:sp>
      <p:sp>
        <p:nvSpPr>
          <p:cNvPr id="11" name="Freeform: Shape 10">
            <a:extLst>
              <a:ext uri="{FF2B5EF4-FFF2-40B4-BE49-F238E27FC236}">
                <a16:creationId xmlns:a16="http://schemas.microsoft.com/office/drawing/2014/main" id="{C76D0AF3-EEA2-4096-8ECF-66AA141DB979}"/>
              </a:ext>
            </a:extLst>
          </p:cNvPr>
          <p:cNvSpPr/>
          <p:nvPr/>
        </p:nvSpPr>
        <p:spPr>
          <a:xfrm>
            <a:off x="5305963" y="4908093"/>
            <a:ext cx="2252792" cy="655135"/>
          </a:xfrm>
          <a:custGeom>
            <a:avLst/>
            <a:gdLst>
              <a:gd name="connsiteX0" fmla="*/ 0 w 2252792"/>
              <a:gd name="connsiteY0" fmla="*/ 112640 h 1126396"/>
              <a:gd name="connsiteX1" fmla="*/ 112640 w 2252792"/>
              <a:gd name="connsiteY1" fmla="*/ 0 h 1126396"/>
              <a:gd name="connsiteX2" fmla="*/ 2140152 w 2252792"/>
              <a:gd name="connsiteY2" fmla="*/ 0 h 1126396"/>
              <a:gd name="connsiteX3" fmla="*/ 2252792 w 2252792"/>
              <a:gd name="connsiteY3" fmla="*/ 112640 h 1126396"/>
              <a:gd name="connsiteX4" fmla="*/ 2252792 w 2252792"/>
              <a:gd name="connsiteY4" fmla="*/ 1013756 h 1126396"/>
              <a:gd name="connsiteX5" fmla="*/ 2140152 w 2252792"/>
              <a:gd name="connsiteY5" fmla="*/ 1126396 h 1126396"/>
              <a:gd name="connsiteX6" fmla="*/ 112640 w 2252792"/>
              <a:gd name="connsiteY6" fmla="*/ 1126396 h 1126396"/>
              <a:gd name="connsiteX7" fmla="*/ 0 w 2252792"/>
              <a:gd name="connsiteY7" fmla="*/ 1013756 h 1126396"/>
              <a:gd name="connsiteX8" fmla="*/ 0 w 2252792"/>
              <a:gd name="connsiteY8" fmla="*/ 112640 h 112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2792" h="1126396">
                <a:moveTo>
                  <a:pt x="0" y="112640"/>
                </a:moveTo>
                <a:cubicBezTo>
                  <a:pt x="0" y="50431"/>
                  <a:pt x="50431" y="0"/>
                  <a:pt x="112640" y="0"/>
                </a:cubicBezTo>
                <a:lnTo>
                  <a:pt x="2140152" y="0"/>
                </a:lnTo>
                <a:cubicBezTo>
                  <a:pt x="2202361" y="0"/>
                  <a:pt x="2252792" y="50431"/>
                  <a:pt x="2252792" y="112640"/>
                </a:cubicBezTo>
                <a:lnTo>
                  <a:pt x="2252792" y="1013756"/>
                </a:lnTo>
                <a:cubicBezTo>
                  <a:pt x="2252792" y="1075965"/>
                  <a:pt x="2202361" y="1126396"/>
                  <a:pt x="2140152" y="1126396"/>
                </a:cubicBezTo>
                <a:lnTo>
                  <a:pt x="112640" y="1126396"/>
                </a:lnTo>
                <a:cubicBezTo>
                  <a:pt x="50431" y="1126396"/>
                  <a:pt x="0" y="1075965"/>
                  <a:pt x="0" y="1013756"/>
                </a:cubicBezTo>
                <a:lnTo>
                  <a:pt x="0" y="11264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77771" tIns="177771" rIns="177771" bIns="177771" numCol="1" spcCol="1270" anchor="ctr" anchorCtr="0">
            <a:noAutofit/>
          </a:bodyPr>
          <a:lstStyle/>
          <a:p>
            <a:pPr marL="0" lvl="0" indent="0" algn="ctr" defTabSz="1689100">
              <a:lnSpc>
                <a:spcPct val="90000"/>
              </a:lnSpc>
              <a:spcBef>
                <a:spcPct val="0"/>
              </a:spcBef>
              <a:spcAft>
                <a:spcPct val="35000"/>
              </a:spcAft>
              <a:buNone/>
            </a:pPr>
            <a:r>
              <a:rPr lang="en-US" sz="2800" kern="1200" dirty="0">
                <a:solidFill>
                  <a:schemeClr val="tx1"/>
                </a:solidFill>
              </a:rPr>
              <a:t>RPM</a:t>
            </a:r>
          </a:p>
        </p:txBody>
      </p:sp>
      <p:sp>
        <p:nvSpPr>
          <p:cNvPr id="12" name="Arrow: Right 11">
            <a:extLst>
              <a:ext uri="{FF2B5EF4-FFF2-40B4-BE49-F238E27FC236}">
                <a16:creationId xmlns:a16="http://schemas.microsoft.com/office/drawing/2014/main" id="{DA9CFBD6-95C2-4AC4-829E-FCB1E0A0EC9F}"/>
              </a:ext>
            </a:extLst>
          </p:cNvPr>
          <p:cNvSpPr/>
          <p:nvPr/>
        </p:nvSpPr>
        <p:spPr>
          <a:xfrm>
            <a:off x="3984829" y="5038543"/>
            <a:ext cx="1174340" cy="394239"/>
          </a:xfrm>
          <a:prstGeom prst="rightArrow">
            <a:avLst/>
          </a:prstGeom>
          <a:solidFill>
            <a:schemeClr val="accent4"/>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8271" tIns="78849" rIns="118271" bIns="78848" numCol="1" spcCol="1270" anchor="ctr" anchorCtr="0">
            <a:noAutofit/>
          </a:bodyPr>
          <a:lstStyle/>
          <a:p>
            <a:pPr marL="0" lvl="0" indent="0" algn="ctr" defTabSz="755650">
              <a:lnSpc>
                <a:spcPct val="90000"/>
              </a:lnSpc>
              <a:spcBef>
                <a:spcPct val="0"/>
              </a:spcBef>
              <a:spcAft>
                <a:spcPct val="35000"/>
              </a:spcAft>
              <a:buNone/>
            </a:pPr>
            <a:endParaRPr lang="en-US" sz="1700" kern="1200"/>
          </a:p>
        </p:txBody>
      </p:sp>
      <p:sp>
        <p:nvSpPr>
          <p:cNvPr id="13" name="Freeform: Shape 12">
            <a:extLst>
              <a:ext uri="{FF2B5EF4-FFF2-40B4-BE49-F238E27FC236}">
                <a16:creationId xmlns:a16="http://schemas.microsoft.com/office/drawing/2014/main" id="{0B07EA32-3D4C-4442-B541-0FB497E45668}"/>
              </a:ext>
            </a:extLst>
          </p:cNvPr>
          <p:cNvSpPr/>
          <p:nvPr/>
        </p:nvSpPr>
        <p:spPr>
          <a:xfrm>
            <a:off x="1585243" y="4908094"/>
            <a:ext cx="2252792" cy="655135"/>
          </a:xfrm>
          <a:custGeom>
            <a:avLst/>
            <a:gdLst>
              <a:gd name="connsiteX0" fmla="*/ 0 w 2252792"/>
              <a:gd name="connsiteY0" fmla="*/ 112640 h 1126396"/>
              <a:gd name="connsiteX1" fmla="*/ 112640 w 2252792"/>
              <a:gd name="connsiteY1" fmla="*/ 0 h 1126396"/>
              <a:gd name="connsiteX2" fmla="*/ 2140152 w 2252792"/>
              <a:gd name="connsiteY2" fmla="*/ 0 h 1126396"/>
              <a:gd name="connsiteX3" fmla="*/ 2252792 w 2252792"/>
              <a:gd name="connsiteY3" fmla="*/ 112640 h 1126396"/>
              <a:gd name="connsiteX4" fmla="*/ 2252792 w 2252792"/>
              <a:gd name="connsiteY4" fmla="*/ 1013756 h 1126396"/>
              <a:gd name="connsiteX5" fmla="*/ 2140152 w 2252792"/>
              <a:gd name="connsiteY5" fmla="*/ 1126396 h 1126396"/>
              <a:gd name="connsiteX6" fmla="*/ 112640 w 2252792"/>
              <a:gd name="connsiteY6" fmla="*/ 1126396 h 1126396"/>
              <a:gd name="connsiteX7" fmla="*/ 0 w 2252792"/>
              <a:gd name="connsiteY7" fmla="*/ 1013756 h 1126396"/>
              <a:gd name="connsiteX8" fmla="*/ 0 w 2252792"/>
              <a:gd name="connsiteY8" fmla="*/ 112640 h 112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2792" h="1126396">
                <a:moveTo>
                  <a:pt x="0" y="112640"/>
                </a:moveTo>
                <a:cubicBezTo>
                  <a:pt x="0" y="50431"/>
                  <a:pt x="50431" y="0"/>
                  <a:pt x="112640" y="0"/>
                </a:cubicBezTo>
                <a:lnTo>
                  <a:pt x="2140152" y="0"/>
                </a:lnTo>
                <a:cubicBezTo>
                  <a:pt x="2202361" y="0"/>
                  <a:pt x="2252792" y="50431"/>
                  <a:pt x="2252792" y="112640"/>
                </a:cubicBezTo>
                <a:lnTo>
                  <a:pt x="2252792" y="1013756"/>
                </a:lnTo>
                <a:cubicBezTo>
                  <a:pt x="2252792" y="1075965"/>
                  <a:pt x="2202361" y="1126396"/>
                  <a:pt x="2140152" y="1126396"/>
                </a:cubicBezTo>
                <a:lnTo>
                  <a:pt x="112640" y="1126396"/>
                </a:lnTo>
                <a:cubicBezTo>
                  <a:pt x="50431" y="1126396"/>
                  <a:pt x="0" y="1075965"/>
                  <a:pt x="0" y="1013756"/>
                </a:cubicBezTo>
                <a:lnTo>
                  <a:pt x="0" y="112640"/>
                </a:lnTo>
                <a:close/>
              </a:path>
            </a:pathLst>
          </a:custGeom>
          <a:solidFill>
            <a:schemeClr val="accent4"/>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77771" tIns="177771" rIns="177771" bIns="177771" numCol="1" spcCol="1270" anchor="ctr" anchorCtr="0">
            <a:noAutofit/>
          </a:bodyPr>
          <a:lstStyle/>
          <a:p>
            <a:pPr marL="0" lvl="0" indent="0" algn="ctr" defTabSz="1689100">
              <a:lnSpc>
                <a:spcPct val="90000"/>
              </a:lnSpc>
              <a:spcBef>
                <a:spcPct val="0"/>
              </a:spcBef>
              <a:spcAft>
                <a:spcPct val="35000"/>
              </a:spcAft>
              <a:buNone/>
            </a:pPr>
            <a:r>
              <a:rPr lang="en-US" sz="2800" kern="1200" dirty="0">
                <a:solidFill>
                  <a:schemeClr val="tx1"/>
                </a:solidFill>
              </a:rPr>
              <a:t>GENESYS</a:t>
            </a:r>
          </a:p>
        </p:txBody>
      </p:sp>
      <p:sp>
        <p:nvSpPr>
          <p:cNvPr id="14" name="Arrow: Left 13">
            <a:extLst>
              <a:ext uri="{FF2B5EF4-FFF2-40B4-BE49-F238E27FC236}">
                <a16:creationId xmlns:a16="http://schemas.microsoft.com/office/drawing/2014/main" id="{C12C1402-30ED-4C2F-90CD-A6F30E8048BB}"/>
              </a:ext>
            </a:extLst>
          </p:cNvPr>
          <p:cNvSpPr/>
          <p:nvPr/>
        </p:nvSpPr>
        <p:spPr>
          <a:xfrm rot="18028569">
            <a:off x="2745889" y="3601950"/>
            <a:ext cx="1962492" cy="394238"/>
          </a:xfrm>
          <a:prstGeom prst="leftArrow">
            <a:avLst/>
          </a:prstGeom>
          <a:solidFill>
            <a:schemeClr val="accent6"/>
          </a:solid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8271" tIns="78848" rIns="118271" bIns="78847" numCol="1" spcCol="1270" anchor="ctr" anchorCtr="0">
            <a:noAutofit/>
          </a:bodyPr>
          <a:lstStyle/>
          <a:p>
            <a:pPr marL="0" lvl="0" indent="0" algn="ctr" defTabSz="755650">
              <a:lnSpc>
                <a:spcPct val="90000"/>
              </a:lnSpc>
              <a:spcBef>
                <a:spcPct val="0"/>
              </a:spcBef>
              <a:spcAft>
                <a:spcPct val="35000"/>
              </a:spcAft>
              <a:buNone/>
            </a:pPr>
            <a:endParaRPr lang="en-US" sz="1700" kern="1200"/>
          </a:p>
        </p:txBody>
      </p:sp>
      <p:sp>
        <p:nvSpPr>
          <p:cNvPr id="5" name="Title 4">
            <a:extLst>
              <a:ext uri="{FF2B5EF4-FFF2-40B4-BE49-F238E27FC236}">
                <a16:creationId xmlns:a16="http://schemas.microsoft.com/office/drawing/2014/main" id="{3EDD2408-4B08-40F6-A24D-44FA5BDEE477}"/>
              </a:ext>
            </a:extLst>
          </p:cNvPr>
          <p:cNvSpPr>
            <a:spLocks noGrp="1"/>
          </p:cNvSpPr>
          <p:nvPr>
            <p:ph type="title"/>
          </p:nvPr>
        </p:nvSpPr>
        <p:spPr>
          <a:xfrm>
            <a:off x="4902689" y="692479"/>
            <a:ext cx="4274039" cy="912923"/>
          </a:xfrm>
        </p:spPr>
        <p:txBody>
          <a:bodyPr>
            <a:normAutofit/>
          </a:bodyPr>
          <a:lstStyle/>
          <a:p>
            <a:r>
              <a:rPr lang="en-US" u="sng" dirty="0">
                <a:solidFill>
                  <a:schemeClr val="accent1">
                    <a:lumMod val="50000"/>
                  </a:schemeClr>
                </a:solidFill>
              </a:rPr>
              <a:t>Get A Strategy</a:t>
            </a:r>
            <a:endParaRPr lang="en-US" dirty="0"/>
          </a:p>
        </p:txBody>
      </p:sp>
      <p:sp>
        <p:nvSpPr>
          <p:cNvPr id="4" name="Slide Number Placeholder 3">
            <a:extLst>
              <a:ext uri="{FF2B5EF4-FFF2-40B4-BE49-F238E27FC236}">
                <a16:creationId xmlns:a16="http://schemas.microsoft.com/office/drawing/2014/main" id="{7F1448E0-334D-412A-95EF-B5028AF82BB1}"/>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
        <p:nvSpPr>
          <p:cNvPr id="6" name="TextBox 5">
            <a:extLst>
              <a:ext uri="{FF2B5EF4-FFF2-40B4-BE49-F238E27FC236}">
                <a16:creationId xmlns:a16="http://schemas.microsoft.com/office/drawing/2014/main" id="{0AE4B5E9-FE02-40C9-8A07-44BF4F19234D}"/>
              </a:ext>
            </a:extLst>
          </p:cNvPr>
          <p:cNvSpPr txBox="1"/>
          <p:nvPr/>
        </p:nvSpPr>
        <p:spPr>
          <a:xfrm>
            <a:off x="130690" y="3331272"/>
            <a:ext cx="3156773" cy="1323439"/>
          </a:xfrm>
          <a:prstGeom prst="rect">
            <a:avLst/>
          </a:prstGeom>
          <a:noFill/>
        </p:spPr>
        <p:txBody>
          <a:bodyPr wrap="square" rtlCol="0">
            <a:spAutoFit/>
          </a:bodyPr>
          <a:lstStyle/>
          <a:p>
            <a:pPr algn="ctr"/>
            <a:r>
              <a:rPr lang="en-US" sz="1600" dirty="0"/>
              <a:t>Hourly market capability is needed for GENESYS to provide </a:t>
            </a:r>
            <a:r>
              <a:rPr lang="en-US" sz="1600" b="1" i="1" dirty="0"/>
              <a:t>a good adequacy signal for the NW </a:t>
            </a:r>
            <a:r>
              <a:rPr lang="en-US" sz="1600" dirty="0"/>
              <a:t>informed by changing market fundamentals</a:t>
            </a:r>
          </a:p>
        </p:txBody>
      </p:sp>
      <p:sp>
        <p:nvSpPr>
          <p:cNvPr id="7" name="TextBox 6">
            <a:extLst>
              <a:ext uri="{FF2B5EF4-FFF2-40B4-BE49-F238E27FC236}">
                <a16:creationId xmlns:a16="http://schemas.microsoft.com/office/drawing/2014/main" id="{AC8AD814-E7A4-4DAD-9C29-A2D7CC686303}"/>
              </a:ext>
            </a:extLst>
          </p:cNvPr>
          <p:cNvSpPr txBox="1"/>
          <p:nvPr/>
        </p:nvSpPr>
        <p:spPr>
          <a:xfrm>
            <a:off x="1585244" y="5757544"/>
            <a:ext cx="5973512" cy="584775"/>
          </a:xfrm>
          <a:prstGeom prst="rect">
            <a:avLst/>
          </a:prstGeom>
          <a:noFill/>
        </p:spPr>
        <p:txBody>
          <a:bodyPr wrap="square" rtlCol="0">
            <a:spAutoFit/>
          </a:bodyPr>
          <a:lstStyle/>
          <a:p>
            <a:pPr algn="ctr"/>
            <a:r>
              <a:rPr lang="en-US" sz="1600" dirty="0"/>
              <a:t>Hourly analysis in GENESYS creates quarterly ARMs and ASCCs, which the RPM uses </a:t>
            </a:r>
            <a:r>
              <a:rPr lang="en-US" sz="1600" b="1" i="1" dirty="0"/>
              <a:t>to select an adequate resource strategy</a:t>
            </a:r>
          </a:p>
        </p:txBody>
      </p:sp>
      <p:sp>
        <p:nvSpPr>
          <p:cNvPr id="17" name="Arrow: Left 16">
            <a:extLst>
              <a:ext uri="{FF2B5EF4-FFF2-40B4-BE49-F238E27FC236}">
                <a16:creationId xmlns:a16="http://schemas.microsoft.com/office/drawing/2014/main" id="{7E010F32-34AF-4FDC-9CD2-D1B915DAAFAD}"/>
              </a:ext>
            </a:extLst>
          </p:cNvPr>
          <p:cNvSpPr/>
          <p:nvPr/>
        </p:nvSpPr>
        <p:spPr>
          <a:xfrm rot="14427867">
            <a:off x="4576665" y="3601949"/>
            <a:ext cx="1962492" cy="394238"/>
          </a:xfrm>
          <a:prstGeom prst="leftArrow">
            <a:avLst/>
          </a:prstGeom>
          <a:solidFill>
            <a:schemeClr val="accent6"/>
          </a:solid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8271" tIns="78848" rIns="118271" bIns="78847" numCol="1" spcCol="1270" anchor="ctr" anchorCtr="0">
            <a:noAutofit/>
          </a:bodyPr>
          <a:lstStyle/>
          <a:p>
            <a:pPr marL="0" lvl="0" indent="0" algn="ctr" defTabSz="755650">
              <a:lnSpc>
                <a:spcPct val="90000"/>
              </a:lnSpc>
              <a:spcBef>
                <a:spcPct val="0"/>
              </a:spcBef>
              <a:spcAft>
                <a:spcPct val="35000"/>
              </a:spcAft>
              <a:buNone/>
            </a:pPr>
            <a:endParaRPr lang="en-US" sz="1700" kern="1200"/>
          </a:p>
        </p:txBody>
      </p:sp>
      <p:sp>
        <p:nvSpPr>
          <p:cNvPr id="18" name="TextBox 17">
            <a:extLst>
              <a:ext uri="{FF2B5EF4-FFF2-40B4-BE49-F238E27FC236}">
                <a16:creationId xmlns:a16="http://schemas.microsoft.com/office/drawing/2014/main" id="{9F0A383D-7D9C-43BF-B58F-D9435228AF0F}"/>
              </a:ext>
            </a:extLst>
          </p:cNvPr>
          <p:cNvSpPr txBox="1"/>
          <p:nvPr/>
        </p:nvSpPr>
        <p:spPr>
          <a:xfrm>
            <a:off x="5910710" y="2896643"/>
            <a:ext cx="2927585" cy="1815882"/>
          </a:xfrm>
          <a:prstGeom prst="rect">
            <a:avLst/>
          </a:prstGeom>
          <a:noFill/>
        </p:spPr>
        <p:txBody>
          <a:bodyPr wrap="square" rtlCol="0">
            <a:spAutoFit/>
          </a:bodyPr>
          <a:lstStyle/>
          <a:p>
            <a:pPr algn="ctr"/>
            <a:r>
              <a:rPr lang="en-US" sz="1600" dirty="0"/>
              <a:t>Hourly WECC-wide price simulations inform </a:t>
            </a:r>
            <a:r>
              <a:rPr lang="en-US" sz="1600" b="1" i="1" dirty="0"/>
              <a:t>market prices </a:t>
            </a:r>
            <a:r>
              <a:rPr lang="en-US" sz="1600" dirty="0"/>
              <a:t>and</a:t>
            </a:r>
            <a:r>
              <a:rPr lang="en-US" sz="1600" b="1" i="1" dirty="0"/>
              <a:t> associated emissions </a:t>
            </a:r>
            <a:r>
              <a:rPr lang="en-US" sz="1600" dirty="0"/>
              <a:t>in the RPM,</a:t>
            </a:r>
            <a:r>
              <a:rPr lang="en-US" sz="1600" b="1" i="1" dirty="0"/>
              <a:t> </a:t>
            </a:r>
            <a:r>
              <a:rPr lang="en-US" sz="1600" dirty="0"/>
              <a:t>both can significantly impact </a:t>
            </a:r>
            <a:r>
              <a:rPr lang="en-US" sz="1600" b="1" i="1" dirty="0"/>
              <a:t>regional resource strategy economics</a:t>
            </a:r>
            <a:endParaRPr lang="en-US" sz="1600" dirty="0"/>
          </a:p>
        </p:txBody>
      </p:sp>
      <p:sp>
        <p:nvSpPr>
          <p:cNvPr id="15" name="Freeform: Shape 14">
            <a:extLst>
              <a:ext uri="{FF2B5EF4-FFF2-40B4-BE49-F238E27FC236}">
                <a16:creationId xmlns:a16="http://schemas.microsoft.com/office/drawing/2014/main" id="{B6FD6B8F-BB67-4D5B-A829-C5568C540869}"/>
              </a:ext>
            </a:extLst>
          </p:cNvPr>
          <p:cNvSpPr/>
          <p:nvPr/>
        </p:nvSpPr>
        <p:spPr>
          <a:xfrm>
            <a:off x="639161" y="392913"/>
            <a:ext cx="2252792" cy="783387"/>
          </a:xfrm>
          <a:custGeom>
            <a:avLst/>
            <a:gdLst>
              <a:gd name="connsiteX0" fmla="*/ 0 w 2252792"/>
              <a:gd name="connsiteY0" fmla="*/ 112640 h 1126396"/>
              <a:gd name="connsiteX1" fmla="*/ 112640 w 2252792"/>
              <a:gd name="connsiteY1" fmla="*/ 0 h 1126396"/>
              <a:gd name="connsiteX2" fmla="*/ 2140152 w 2252792"/>
              <a:gd name="connsiteY2" fmla="*/ 0 h 1126396"/>
              <a:gd name="connsiteX3" fmla="*/ 2252792 w 2252792"/>
              <a:gd name="connsiteY3" fmla="*/ 112640 h 1126396"/>
              <a:gd name="connsiteX4" fmla="*/ 2252792 w 2252792"/>
              <a:gd name="connsiteY4" fmla="*/ 1013756 h 1126396"/>
              <a:gd name="connsiteX5" fmla="*/ 2140152 w 2252792"/>
              <a:gd name="connsiteY5" fmla="*/ 1126396 h 1126396"/>
              <a:gd name="connsiteX6" fmla="*/ 112640 w 2252792"/>
              <a:gd name="connsiteY6" fmla="*/ 1126396 h 1126396"/>
              <a:gd name="connsiteX7" fmla="*/ 0 w 2252792"/>
              <a:gd name="connsiteY7" fmla="*/ 1013756 h 1126396"/>
              <a:gd name="connsiteX8" fmla="*/ 0 w 2252792"/>
              <a:gd name="connsiteY8" fmla="*/ 112640 h 112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2792" h="1126396">
                <a:moveTo>
                  <a:pt x="0" y="112640"/>
                </a:moveTo>
                <a:cubicBezTo>
                  <a:pt x="0" y="50431"/>
                  <a:pt x="50431" y="0"/>
                  <a:pt x="112640" y="0"/>
                </a:cubicBezTo>
                <a:lnTo>
                  <a:pt x="2140152" y="0"/>
                </a:lnTo>
                <a:cubicBezTo>
                  <a:pt x="2202361" y="0"/>
                  <a:pt x="2252792" y="50431"/>
                  <a:pt x="2252792" y="112640"/>
                </a:cubicBezTo>
                <a:lnTo>
                  <a:pt x="2252792" y="1013756"/>
                </a:lnTo>
                <a:cubicBezTo>
                  <a:pt x="2252792" y="1075965"/>
                  <a:pt x="2202361" y="1126396"/>
                  <a:pt x="2140152" y="1126396"/>
                </a:cubicBezTo>
                <a:lnTo>
                  <a:pt x="112640" y="1126396"/>
                </a:lnTo>
                <a:cubicBezTo>
                  <a:pt x="50431" y="1126396"/>
                  <a:pt x="0" y="1075965"/>
                  <a:pt x="0" y="1013756"/>
                </a:cubicBezTo>
                <a:lnTo>
                  <a:pt x="0" y="112640"/>
                </a:lnTo>
                <a:close/>
              </a:path>
            </a:pathLst>
          </a:custGeom>
          <a:solidFill>
            <a:schemeClr val="accent6">
              <a:lumMod val="40000"/>
              <a:lumOff val="6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7771" tIns="177771" rIns="177771" bIns="177771" numCol="1" spcCol="1270" anchor="ctr" anchorCtr="0">
            <a:noAutofit/>
          </a:bodyPr>
          <a:lstStyle/>
          <a:p>
            <a:pPr marL="0" lvl="0" indent="0" algn="ctr" defTabSz="1689100">
              <a:lnSpc>
                <a:spcPct val="90000"/>
              </a:lnSpc>
              <a:spcBef>
                <a:spcPct val="0"/>
              </a:spcBef>
              <a:spcAft>
                <a:spcPct val="35000"/>
              </a:spcAft>
              <a:buNone/>
            </a:pPr>
            <a:r>
              <a:rPr lang="en-US" sz="2800" kern="1200" dirty="0">
                <a:solidFill>
                  <a:schemeClr val="tx1"/>
                </a:solidFill>
              </a:rPr>
              <a:t>AURORA Buildout</a:t>
            </a:r>
          </a:p>
        </p:txBody>
      </p:sp>
      <p:sp>
        <p:nvSpPr>
          <p:cNvPr id="2" name="Arrow: Right 1">
            <a:extLst>
              <a:ext uri="{FF2B5EF4-FFF2-40B4-BE49-F238E27FC236}">
                <a16:creationId xmlns:a16="http://schemas.microsoft.com/office/drawing/2014/main" id="{989E1AC3-D3B5-4D0A-A9BD-1FD87CE45A9B}"/>
              </a:ext>
            </a:extLst>
          </p:cNvPr>
          <p:cNvSpPr/>
          <p:nvPr/>
        </p:nvSpPr>
        <p:spPr>
          <a:xfrm rot="2943578">
            <a:off x="2856584" y="1328233"/>
            <a:ext cx="729421" cy="589863"/>
          </a:xfrm>
          <a:prstGeom prst="rightArrow">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E2D943A-7363-457B-B257-BF650A237BDD}"/>
              </a:ext>
            </a:extLst>
          </p:cNvPr>
          <p:cNvSpPr txBox="1"/>
          <p:nvPr/>
        </p:nvSpPr>
        <p:spPr>
          <a:xfrm>
            <a:off x="130690" y="1357464"/>
            <a:ext cx="2854248" cy="1569660"/>
          </a:xfrm>
          <a:prstGeom prst="rect">
            <a:avLst/>
          </a:prstGeom>
          <a:noFill/>
        </p:spPr>
        <p:txBody>
          <a:bodyPr wrap="square" rtlCol="0">
            <a:spAutoFit/>
          </a:bodyPr>
          <a:lstStyle/>
          <a:p>
            <a:pPr algn="ctr"/>
            <a:r>
              <a:rPr lang="en-US" sz="1600" dirty="0"/>
              <a:t>Long term capital expansion for the WECC ensures that price simulations in AURORA are informed by an </a:t>
            </a:r>
            <a:r>
              <a:rPr lang="en-US" sz="1600" b="1" i="1" dirty="0"/>
              <a:t>adequate</a:t>
            </a:r>
            <a:r>
              <a:rPr lang="en-US" sz="1600" i="1" dirty="0"/>
              <a:t> </a:t>
            </a:r>
            <a:r>
              <a:rPr lang="en-US" sz="1600" b="1" i="1" dirty="0"/>
              <a:t>system</a:t>
            </a:r>
            <a:r>
              <a:rPr lang="en-US" sz="1600" i="1" dirty="0"/>
              <a:t> </a:t>
            </a:r>
            <a:r>
              <a:rPr lang="en-US" sz="1600" dirty="0"/>
              <a:t>that </a:t>
            </a:r>
            <a:r>
              <a:rPr lang="en-US" sz="1600" b="1" i="1" dirty="0"/>
              <a:t>meets policies</a:t>
            </a:r>
          </a:p>
        </p:txBody>
      </p:sp>
      <p:pic>
        <p:nvPicPr>
          <p:cNvPr id="20" name="Picture 19">
            <a:extLst>
              <a:ext uri="{FF2B5EF4-FFF2-40B4-BE49-F238E27FC236}">
                <a16:creationId xmlns:a16="http://schemas.microsoft.com/office/drawing/2014/main" id="{0E29821E-F8AC-4591-85FF-BA2A5D0171D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84647" y="4095803"/>
            <a:ext cx="513672" cy="872658"/>
          </a:xfrm>
          <a:prstGeom prst="rect">
            <a:avLst/>
          </a:prstGeom>
        </p:spPr>
      </p:pic>
      <p:pic>
        <p:nvPicPr>
          <p:cNvPr id="21" name="Picture 20">
            <a:extLst>
              <a:ext uri="{FF2B5EF4-FFF2-40B4-BE49-F238E27FC236}">
                <a16:creationId xmlns:a16="http://schemas.microsoft.com/office/drawing/2014/main" id="{8D375CAD-8AB5-4F80-BAB6-4D1ECC00023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05549" y="4690570"/>
            <a:ext cx="513672" cy="872658"/>
          </a:xfrm>
          <a:prstGeom prst="rect">
            <a:avLst/>
          </a:prstGeom>
        </p:spPr>
      </p:pic>
    </p:spTree>
    <p:extLst>
      <p:ext uri="{BB962C8B-B14F-4D97-AF65-F5344CB8AC3E}">
        <p14:creationId xmlns:p14="http://schemas.microsoft.com/office/powerpoint/2010/main" val="374559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7" presetClass="emph" presetSubtype="2" fill="hold" nodeType="clickEffect">
                                  <p:stCondLst>
                                    <p:cond delay="0"/>
                                  </p:stCondLst>
                                  <p:childTnLst>
                                    <p:animClr clrSpc="rgb" dir="cw">
                                      <p:cBhvr>
                                        <p:cTn id="32" dur="2000" fill="hold"/>
                                        <p:tgtEl>
                                          <p:spTgt spid="2"/>
                                        </p:tgtEl>
                                        <p:attrNameLst>
                                          <p:attrName>stroke.color</p:attrName>
                                        </p:attrNameLst>
                                      </p:cBhvr>
                                      <p:to>
                                        <a:srgbClr val="C00000"/>
                                      </p:to>
                                    </p:animClr>
                                    <p:set>
                                      <p:cBhvr>
                                        <p:cTn id="33" dur="2000" fill="hold"/>
                                        <p:tgtEl>
                                          <p:spTgt spid="2"/>
                                        </p:tgtEl>
                                        <p:attrNameLst>
                                          <p:attrName>stroke.on</p:attrName>
                                        </p:attrNameLst>
                                      </p:cBhvr>
                                      <p:to>
                                        <p:strVal val="true"/>
                                      </p:to>
                                    </p:set>
                                  </p:childTnLst>
                                </p:cTn>
                              </p:par>
                              <p:par>
                                <p:cTn id="34" presetID="10"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6" grpId="0"/>
      <p:bldP spid="7" grpId="0"/>
      <p:bldP spid="17" grpId="0" animBg="1"/>
      <p:bldP spid="18"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1E56EB1-8C27-4F47-A5F1-B3B574771224}"/>
              </a:ext>
            </a:extLst>
          </p:cNvPr>
          <p:cNvSpPr/>
          <p:nvPr/>
        </p:nvSpPr>
        <p:spPr>
          <a:xfrm>
            <a:off x="3511974" y="1930165"/>
            <a:ext cx="2252792" cy="760414"/>
          </a:xfrm>
          <a:custGeom>
            <a:avLst/>
            <a:gdLst>
              <a:gd name="connsiteX0" fmla="*/ 0 w 2252792"/>
              <a:gd name="connsiteY0" fmla="*/ 112640 h 1126396"/>
              <a:gd name="connsiteX1" fmla="*/ 112640 w 2252792"/>
              <a:gd name="connsiteY1" fmla="*/ 0 h 1126396"/>
              <a:gd name="connsiteX2" fmla="*/ 2140152 w 2252792"/>
              <a:gd name="connsiteY2" fmla="*/ 0 h 1126396"/>
              <a:gd name="connsiteX3" fmla="*/ 2252792 w 2252792"/>
              <a:gd name="connsiteY3" fmla="*/ 112640 h 1126396"/>
              <a:gd name="connsiteX4" fmla="*/ 2252792 w 2252792"/>
              <a:gd name="connsiteY4" fmla="*/ 1013756 h 1126396"/>
              <a:gd name="connsiteX5" fmla="*/ 2140152 w 2252792"/>
              <a:gd name="connsiteY5" fmla="*/ 1126396 h 1126396"/>
              <a:gd name="connsiteX6" fmla="*/ 112640 w 2252792"/>
              <a:gd name="connsiteY6" fmla="*/ 1126396 h 1126396"/>
              <a:gd name="connsiteX7" fmla="*/ 0 w 2252792"/>
              <a:gd name="connsiteY7" fmla="*/ 1013756 h 1126396"/>
              <a:gd name="connsiteX8" fmla="*/ 0 w 2252792"/>
              <a:gd name="connsiteY8" fmla="*/ 112640 h 112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2792" h="1126396">
                <a:moveTo>
                  <a:pt x="0" y="112640"/>
                </a:moveTo>
                <a:cubicBezTo>
                  <a:pt x="0" y="50431"/>
                  <a:pt x="50431" y="0"/>
                  <a:pt x="112640" y="0"/>
                </a:cubicBezTo>
                <a:lnTo>
                  <a:pt x="2140152" y="0"/>
                </a:lnTo>
                <a:cubicBezTo>
                  <a:pt x="2202361" y="0"/>
                  <a:pt x="2252792" y="50431"/>
                  <a:pt x="2252792" y="112640"/>
                </a:cubicBezTo>
                <a:lnTo>
                  <a:pt x="2252792" y="1013756"/>
                </a:lnTo>
                <a:cubicBezTo>
                  <a:pt x="2252792" y="1075965"/>
                  <a:pt x="2202361" y="1126396"/>
                  <a:pt x="2140152" y="1126396"/>
                </a:cubicBezTo>
                <a:lnTo>
                  <a:pt x="112640" y="1126396"/>
                </a:lnTo>
                <a:cubicBezTo>
                  <a:pt x="50431" y="1126396"/>
                  <a:pt x="0" y="1075965"/>
                  <a:pt x="0" y="1013756"/>
                </a:cubicBezTo>
                <a:lnTo>
                  <a:pt x="0" y="112640"/>
                </a:lnTo>
                <a:close/>
              </a:path>
            </a:pathLst>
          </a:custGeom>
          <a:solidFill>
            <a:schemeClr val="accent6"/>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7771" tIns="177771" rIns="177771" bIns="177771" numCol="1" spcCol="1270" anchor="ctr" anchorCtr="0">
            <a:noAutofit/>
          </a:bodyPr>
          <a:lstStyle/>
          <a:p>
            <a:pPr marL="0" lvl="0" indent="0" algn="ctr" defTabSz="1689100">
              <a:lnSpc>
                <a:spcPct val="90000"/>
              </a:lnSpc>
              <a:spcBef>
                <a:spcPct val="0"/>
              </a:spcBef>
              <a:spcAft>
                <a:spcPct val="35000"/>
              </a:spcAft>
              <a:buNone/>
            </a:pPr>
            <a:r>
              <a:rPr lang="en-US" sz="2800" kern="1200" dirty="0">
                <a:solidFill>
                  <a:schemeClr val="tx1"/>
                </a:solidFill>
              </a:rPr>
              <a:t>AURORA Check</a:t>
            </a:r>
          </a:p>
        </p:txBody>
      </p:sp>
      <p:sp>
        <p:nvSpPr>
          <p:cNvPr id="11" name="Freeform: Shape 10">
            <a:extLst>
              <a:ext uri="{FF2B5EF4-FFF2-40B4-BE49-F238E27FC236}">
                <a16:creationId xmlns:a16="http://schemas.microsoft.com/office/drawing/2014/main" id="{C76D0AF3-EEA2-4096-8ECF-66AA141DB979}"/>
              </a:ext>
            </a:extLst>
          </p:cNvPr>
          <p:cNvSpPr/>
          <p:nvPr/>
        </p:nvSpPr>
        <p:spPr>
          <a:xfrm>
            <a:off x="5305963" y="4908093"/>
            <a:ext cx="2252792" cy="655135"/>
          </a:xfrm>
          <a:custGeom>
            <a:avLst/>
            <a:gdLst>
              <a:gd name="connsiteX0" fmla="*/ 0 w 2252792"/>
              <a:gd name="connsiteY0" fmla="*/ 112640 h 1126396"/>
              <a:gd name="connsiteX1" fmla="*/ 112640 w 2252792"/>
              <a:gd name="connsiteY1" fmla="*/ 0 h 1126396"/>
              <a:gd name="connsiteX2" fmla="*/ 2140152 w 2252792"/>
              <a:gd name="connsiteY2" fmla="*/ 0 h 1126396"/>
              <a:gd name="connsiteX3" fmla="*/ 2252792 w 2252792"/>
              <a:gd name="connsiteY3" fmla="*/ 112640 h 1126396"/>
              <a:gd name="connsiteX4" fmla="*/ 2252792 w 2252792"/>
              <a:gd name="connsiteY4" fmla="*/ 1013756 h 1126396"/>
              <a:gd name="connsiteX5" fmla="*/ 2140152 w 2252792"/>
              <a:gd name="connsiteY5" fmla="*/ 1126396 h 1126396"/>
              <a:gd name="connsiteX6" fmla="*/ 112640 w 2252792"/>
              <a:gd name="connsiteY6" fmla="*/ 1126396 h 1126396"/>
              <a:gd name="connsiteX7" fmla="*/ 0 w 2252792"/>
              <a:gd name="connsiteY7" fmla="*/ 1013756 h 1126396"/>
              <a:gd name="connsiteX8" fmla="*/ 0 w 2252792"/>
              <a:gd name="connsiteY8" fmla="*/ 112640 h 112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2792" h="1126396">
                <a:moveTo>
                  <a:pt x="0" y="112640"/>
                </a:moveTo>
                <a:cubicBezTo>
                  <a:pt x="0" y="50431"/>
                  <a:pt x="50431" y="0"/>
                  <a:pt x="112640" y="0"/>
                </a:cubicBezTo>
                <a:lnTo>
                  <a:pt x="2140152" y="0"/>
                </a:lnTo>
                <a:cubicBezTo>
                  <a:pt x="2202361" y="0"/>
                  <a:pt x="2252792" y="50431"/>
                  <a:pt x="2252792" y="112640"/>
                </a:cubicBezTo>
                <a:lnTo>
                  <a:pt x="2252792" y="1013756"/>
                </a:lnTo>
                <a:cubicBezTo>
                  <a:pt x="2252792" y="1075965"/>
                  <a:pt x="2202361" y="1126396"/>
                  <a:pt x="2140152" y="1126396"/>
                </a:cubicBezTo>
                <a:lnTo>
                  <a:pt x="112640" y="1126396"/>
                </a:lnTo>
                <a:cubicBezTo>
                  <a:pt x="50431" y="1126396"/>
                  <a:pt x="0" y="1075965"/>
                  <a:pt x="0" y="1013756"/>
                </a:cubicBezTo>
                <a:lnTo>
                  <a:pt x="0" y="11264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77771" tIns="177771" rIns="177771" bIns="177771" numCol="1" spcCol="1270" anchor="ctr" anchorCtr="0">
            <a:noAutofit/>
          </a:bodyPr>
          <a:lstStyle/>
          <a:p>
            <a:pPr marL="0" lvl="0" indent="0" algn="ctr" defTabSz="1689100">
              <a:lnSpc>
                <a:spcPct val="90000"/>
              </a:lnSpc>
              <a:spcBef>
                <a:spcPct val="0"/>
              </a:spcBef>
              <a:spcAft>
                <a:spcPct val="35000"/>
              </a:spcAft>
              <a:buNone/>
            </a:pPr>
            <a:r>
              <a:rPr lang="en-US" sz="2800" kern="1200" dirty="0">
                <a:solidFill>
                  <a:schemeClr val="tx1"/>
                </a:solidFill>
              </a:rPr>
              <a:t>RPM</a:t>
            </a:r>
          </a:p>
        </p:txBody>
      </p:sp>
      <p:sp>
        <p:nvSpPr>
          <p:cNvPr id="12" name="Arrow: Right 11">
            <a:extLst>
              <a:ext uri="{FF2B5EF4-FFF2-40B4-BE49-F238E27FC236}">
                <a16:creationId xmlns:a16="http://schemas.microsoft.com/office/drawing/2014/main" id="{DA9CFBD6-95C2-4AC4-829E-FCB1E0A0EC9F}"/>
              </a:ext>
            </a:extLst>
          </p:cNvPr>
          <p:cNvSpPr/>
          <p:nvPr/>
        </p:nvSpPr>
        <p:spPr>
          <a:xfrm rot="10800000">
            <a:off x="3984829" y="5038543"/>
            <a:ext cx="1174340" cy="394239"/>
          </a:xfrm>
          <a:prstGeom prst="rightArrow">
            <a:avLst/>
          </a:prstGeom>
          <a:solidFill>
            <a:schemeClr val="accent3"/>
          </a:solidFill>
          <a:ln w="38100">
            <a:solidFill>
              <a:srgbClr val="92D050"/>
            </a:solidFill>
          </a:ln>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8271" tIns="78849" rIns="118271" bIns="78848" numCol="1" spcCol="1270" anchor="ctr" anchorCtr="0">
            <a:noAutofit/>
          </a:bodyPr>
          <a:lstStyle/>
          <a:p>
            <a:pPr marL="0" lvl="0" indent="0" algn="ctr" defTabSz="755650">
              <a:lnSpc>
                <a:spcPct val="90000"/>
              </a:lnSpc>
              <a:spcBef>
                <a:spcPct val="0"/>
              </a:spcBef>
              <a:spcAft>
                <a:spcPct val="35000"/>
              </a:spcAft>
              <a:buNone/>
            </a:pPr>
            <a:endParaRPr lang="en-US" sz="1700" kern="1200"/>
          </a:p>
        </p:txBody>
      </p:sp>
      <p:sp>
        <p:nvSpPr>
          <p:cNvPr id="13" name="Freeform: Shape 12">
            <a:extLst>
              <a:ext uri="{FF2B5EF4-FFF2-40B4-BE49-F238E27FC236}">
                <a16:creationId xmlns:a16="http://schemas.microsoft.com/office/drawing/2014/main" id="{0B07EA32-3D4C-4442-B541-0FB497E45668}"/>
              </a:ext>
            </a:extLst>
          </p:cNvPr>
          <p:cNvSpPr/>
          <p:nvPr/>
        </p:nvSpPr>
        <p:spPr>
          <a:xfrm>
            <a:off x="1585243" y="4749314"/>
            <a:ext cx="2252792" cy="813916"/>
          </a:xfrm>
          <a:custGeom>
            <a:avLst/>
            <a:gdLst>
              <a:gd name="connsiteX0" fmla="*/ 0 w 2252792"/>
              <a:gd name="connsiteY0" fmla="*/ 112640 h 1126396"/>
              <a:gd name="connsiteX1" fmla="*/ 112640 w 2252792"/>
              <a:gd name="connsiteY1" fmla="*/ 0 h 1126396"/>
              <a:gd name="connsiteX2" fmla="*/ 2140152 w 2252792"/>
              <a:gd name="connsiteY2" fmla="*/ 0 h 1126396"/>
              <a:gd name="connsiteX3" fmla="*/ 2252792 w 2252792"/>
              <a:gd name="connsiteY3" fmla="*/ 112640 h 1126396"/>
              <a:gd name="connsiteX4" fmla="*/ 2252792 w 2252792"/>
              <a:gd name="connsiteY4" fmla="*/ 1013756 h 1126396"/>
              <a:gd name="connsiteX5" fmla="*/ 2140152 w 2252792"/>
              <a:gd name="connsiteY5" fmla="*/ 1126396 h 1126396"/>
              <a:gd name="connsiteX6" fmla="*/ 112640 w 2252792"/>
              <a:gd name="connsiteY6" fmla="*/ 1126396 h 1126396"/>
              <a:gd name="connsiteX7" fmla="*/ 0 w 2252792"/>
              <a:gd name="connsiteY7" fmla="*/ 1013756 h 1126396"/>
              <a:gd name="connsiteX8" fmla="*/ 0 w 2252792"/>
              <a:gd name="connsiteY8" fmla="*/ 112640 h 112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2792" h="1126396">
                <a:moveTo>
                  <a:pt x="0" y="112640"/>
                </a:moveTo>
                <a:cubicBezTo>
                  <a:pt x="0" y="50431"/>
                  <a:pt x="50431" y="0"/>
                  <a:pt x="112640" y="0"/>
                </a:cubicBezTo>
                <a:lnTo>
                  <a:pt x="2140152" y="0"/>
                </a:lnTo>
                <a:cubicBezTo>
                  <a:pt x="2202361" y="0"/>
                  <a:pt x="2252792" y="50431"/>
                  <a:pt x="2252792" y="112640"/>
                </a:cubicBezTo>
                <a:lnTo>
                  <a:pt x="2252792" y="1013756"/>
                </a:lnTo>
                <a:cubicBezTo>
                  <a:pt x="2252792" y="1075965"/>
                  <a:pt x="2202361" y="1126396"/>
                  <a:pt x="2140152" y="1126396"/>
                </a:cubicBezTo>
                <a:lnTo>
                  <a:pt x="112640" y="1126396"/>
                </a:lnTo>
                <a:cubicBezTo>
                  <a:pt x="50431" y="1126396"/>
                  <a:pt x="0" y="1075965"/>
                  <a:pt x="0" y="1013756"/>
                </a:cubicBezTo>
                <a:lnTo>
                  <a:pt x="0" y="112640"/>
                </a:lnTo>
                <a:close/>
              </a:path>
            </a:pathLst>
          </a:custGeom>
          <a:solidFill>
            <a:schemeClr val="accent4"/>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77771" tIns="177771" rIns="177771" bIns="177771" numCol="1" spcCol="1270" anchor="ctr" anchorCtr="0">
            <a:noAutofit/>
          </a:bodyPr>
          <a:lstStyle/>
          <a:p>
            <a:pPr marL="0" lvl="0" indent="0" algn="ctr" defTabSz="1689100">
              <a:lnSpc>
                <a:spcPct val="90000"/>
              </a:lnSpc>
              <a:spcBef>
                <a:spcPct val="0"/>
              </a:spcBef>
              <a:spcAft>
                <a:spcPct val="35000"/>
              </a:spcAft>
              <a:buNone/>
            </a:pPr>
            <a:r>
              <a:rPr lang="en-US" sz="2800" kern="1200" dirty="0">
                <a:solidFill>
                  <a:schemeClr val="tx1"/>
                </a:solidFill>
              </a:rPr>
              <a:t>GENESYS Check</a:t>
            </a:r>
          </a:p>
        </p:txBody>
      </p:sp>
      <p:sp>
        <p:nvSpPr>
          <p:cNvPr id="5" name="Title 4">
            <a:extLst>
              <a:ext uri="{FF2B5EF4-FFF2-40B4-BE49-F238E27FC236}">
                <a16:creationId xmlns:a16="http://schemas.microsoft.com/office/drawing/2014/main" id="{3EDD2408-4B08-40F6-A24D-44FA5BDEE477}"/>
              </a:ext>
            </a:extLst>
          </p:cNvPr>
          <p:cNvSpPr>
            <a:spLocks noGrp="1"/>
          </p:cNvSpPr>
          <p:nvPr>
            <p:ph type="title"/>
          </p:nvPr>
        </p:nvSpPr>
        <p:spPr>
          <a:xfrm>
            <a:off x="5040436" y="838310"/>
            <a:ext cx="4274039" cy="912923"/>
          </a:xfrm>
        </p:spPr>
        <p:txBody>
          <a:bodyPr>
            <a:normAutofit/>
          </a:bodyPr>
          <a:lstStyle/>
          <a:p>
            <a:r>
              <a:rPr lang="en-US" u="sng" dirty="0">
                <a:solidFill>
                  <a:schemeClr val="accent1">
                    <a:lumMod val="50000"/>
                  </a:schemeClr>
                </a:solidFill>
              </a:rPr>
              <a:t>Check A Strategy</a:t>
            </a:r>
            <a:endParaRPr lang="en-US" dirty="0"/>
          </a:p>
        </p:txBody>
      </p:sp>
      <p:sp>
        <p:nvSpPr>
          <p:cNvPr id="4" name="Slide Number Placeholder 3">
            <a:extLst>
              <a:ext uri="{FF2B5EF4-FFF2-40B4-BE49-F238E27FC236}">
                <a16:creationId xmlns:a16="http://schemas.microsoft.com/office/drawing/2014/main" id="{7F1448E0-334D-412A-95EF-B5028AF82BB1}"/>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
        <p:nvSpPr>
          <p:cNvPr id="7" name="TextBox 6">
            <a:extLst>
              <a:ext uri="{FF2B5EF4-FFF2-40B4-BE49-F238E27FC236}">
                <a16:creationId xmlns:a16="http://schemas.microsoft.com/office/drawing/2014/main" id="{AC8AD814-E7A4-4DAD-9C29-A2D7CC686303}"/>
              </a:ext>
            </a:extLst>
          </p:cNvPr>
          <p:cNvSpPr txBox="1"/>
          <p:nvPr/>
        </p:nvSpPr>
        <p:spPr>
          <a:xfrm>
            <a:off x="1585244" y="5757544"/>
            <a:ext cx="6136356" cy="584775"/>
          </a:xfrm>
          <a:prstGeom prst="rect">
            <a:avLst/>
          </a:prstGeom>
          <a:noFill/>
        </p:spPr>
        <p:txBody>
          <a:bodyPr wrap="square" rtlCol="0">
            <a:spAutoFit/>
          </a:bodyPr>
          <a:lstStyle/>
          <a:p>
            <a:pPr algn="ctr"/>
            <a:r>
              <a:rPr lang="en-US" sz="1600" dirty="0"/>
              <a:t>Candidate </a:t>
            </a:r>
            <a:r>
              <a:rPr lang="en-US" sz="1600" b="1" i="1" dirty="0"/>
              <a:t>regional resource strategy </a:t>
            </a:r>
            <a:r>
              <a:rPr lang="en-US" sz="1600" dirty="0"/>
              <a:t>is checked in GENESYS to ensure the </a:t>
            </a:r>
            <a:r>
              <a:rPr lang="en-US" sz="1600" b="1" i="1" dirty="0"/>
              <a:t>system is adequate </a:t>
            </a:r>
            <a:r>
              <a:rPr lang="en-US" sz="1600" dirty="0"/>
              <a:t>and </a:t>
            </a:r>
            <a:r>
              <a:rPr lang="en-US" sz="1600" b="1" i="1" dirty="0"/>
              <a:t>operationally feasible</a:t>
            </a:r>
            <a:r>
              <a:rPr lang="en-US" sz="1600" dirty="0"/>
              <a:t>.</a:t>
            </a:r>
            <a:endParaRPr lang="en-US" sz="1600" b="1" i="1" dirty="0"/>
          </a:p>
        </p:txBody>
      </p:sp>
      <p:sp>
        <p:nvSpPr>
          <p:cNvPr id="17" name="Arrow: Left 16">
            <a:extLst>
              <a:ext uri="{FF2B5EF4-FFF2-40B4-BE49-F238E27FC236}">
                <a16:creationId xmlns:a16="http://schemas.microsoft.com/office/drawing/2014/main" id="{7E010F32-34AF-4FDC-9CD2-D1B915DAAFAD}"/>
              </a:ext>
            </a:extLst>
          </p:cNvPr>
          <p:cNvSpPr/>
          <p:nvPr/>
        </p:nvSpPr>
        <p:spPr>
          <a:xfrm rot="3620613">
            <a:off x="4576665" y="3601949"/>
            <a:ext cx="1962492" cy="394238"/>
          </a:xfrm>
          <a:prstGeom prst="leftArrow">
            <a:avLst/>
          </a:prstGeom>
          <a:solidFill>
            <a:schemeClr val="accent3"/>
          </a:solidFill>
          <a:ln w="38100">
            <a:solidFill>
              <a:schemeClr val="accent6">
                <a:lumMod val="75000"/>
              </a:schemeClr>
            </a:solidFill>
          </a:ln>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8271" tIns="78848" rIns="118271" bIns="78847" numCol="1" spcCol="1270" anchor="ctr" anchorCtr="0">
            <a:noAutofit/>
          </a:bodyPr>
          <a:lstStyle/>
          <a:p>
            <a:pPr marL="0" lvl="0" indent="0" algn="ctr" defTabSz="755650">
              <a:lnSpc>
                <a:spcPct val="90000"/>
              </a:lnSpc>
              <a:spcBef>
                <a:spcPct val="0"/>
              </a:spcBef>
              <a:spcAft>
                <a:spcPct val="35000"/>
              </a:spcAft>
              <a:buNone/>
            </a:pPr>
            <a:endParaRPr lang="en-US" sz="1700" kern="1200"/>
          </a:p>
        </p:txBody>
      </p:sp>
      <p:sp>
        <p:nvSpPr>
          <p:cNvPr id="18" name="TextBox 17">
            <a:extLst>
              <a:ext uri="{FF2B5EF4-FFF2-40B4-BE49-F238E27FC236}">
                <a16:creationId xmlns:a16="http://schemas.microsoft.com/office/drawing/2014/main" id="{9F0A383D-7D9C-43BF-B58F-D9435228AF0F}"/>
              </a:ext>
            </a:extLst>
          </p:cNvPr>
          <p:cNvSpPr txBox="1"/>
          <p:nvPr/>
        </p:nvSpPr>
        <p:spPr>
          <a:xfrm>
            <a:off x="6214728" y="2584614"/>
            <a:ext cx="2623567" cy="2308324"/>
          </a:xfrm>
          <a:prstGeom prst="rect">
            <a:avLst/>
          </a:prstGeom>
          <a:noFill/>
        </p:spPr>
        <p:txBody>
          <a:bodyPr wrap="square" rtlCol="0">
            <a:spAutoFit/>
          </a:bodyPr>
          <a:lstStyle/>
          <a:p>
            <a:pPr algn="ctr"/>
            <a:r>
              <a:rPr lang="en-US" sz="1600" dirty="0"/>
              <a:t>Candidate </a:t>
            </a:r>
            <a:r>
              <a:rPr lang="en-US" sz="1600" b="1" i="1" dirty="0"/>
              <a:t>regional resource strategy</a:t>
            </a:r>
            <a:r>
              <a:rPr lang="en-US" sz="1600" dirty="0"/>
              <a:t> may be checked within the context of the WECC to ensure we are </a:t>
            </a:r>
            <a:r>
              <a:rPr lang="en-US" sz="1600" b="1" i="1" dirty="0"/>
              <a:t>consistent with policies</a:t>
            </a:r>
            <a:r>
              <a:rPr lang="en-US" sz="1600" dirty="0"/>
              <a:t> and </a:t>
            </a:r>
            <a:r>
              <a:rPr lang="en-US" sz="1600" b="1" i="1" dirty="0"/>
              <a:t>operational feasibility </a:t>
            </a:r>
            <a:r>
              <a:rPr lang="en-US" sz="1600" dirty="0"/>
              <a:t>within a WECC-wide context.</a:t>
            </a:r>
          </a:p>
        </p:txBody>
      </p:sp>
      <p:sp>
        <p:nvSpPr>
          <p:cNvPr id="15" name="Freeform: Shape 14">
            <a:extLst>
              <a:ext uri="{FF2B5EF4-FFF2-40B4-BE49-F238E27FC236}">
                <a16:creationId xmlns:a16="http://schemas.microsoft.com/office/drawing/2014/main" id="{B6FD6B8F-BB67-4D5B-A829-C5568C540869}"/>
              </a:ext>
            </a:extLst>
          </p:cNvPr>
          <p:cNvSpPr/>
          <p:nvPr/>
        </p:nvSpPr>
        <p:spPr>
          <a:xfrm>
            <a:off x="639161" y="392913"/>
            <a:ext cx="2252792" cy="783387"/>
          </a:xfrm>
          <a:custGeom>
            <a:avLst/>
            <a:gdLst>
              <a:gd name="connsiteX0" fmla="*/ 0 w 2252792"/>
              <a:gd name="connsiteY0" fmla="*/ 112640 h 1126396"/>
              <a:gd name="connsiteX1" fmla="*/ 112640 w 2252792"/>
              <a:gd name="connsiteY1" fmla="*/ 0 h 1126396"/>
              <a:gd name="connsiteX2" fmla="*/ 2140152 w 2252792"/>
              <a:gd name="connsiteY2" fmla="*/ 0 h 1126396"/>
              <a:gd name="connsiteX3" fmla="*/ 2252792 w 2252792"/>
              <a:gd name="connsiteY3" fmla="*/ 112640 h 1126396"/>
              <a:gd name="connsiteX4" fmla="*/ 2252792 w 2252792"/>
              <a:gd name="connsiteY4" fmla="*/ 1013756 h 1126396"/>
              <a:gd name="connsiteX5" fmla="*/ 2140152 w 2252792"/>
              <a:gd name="connsiteY5" fmla="*/ 1126396 h 1126396"/>
              <a:gd name="connsiteX6" fmla="*/ 112640 w 2252792"/>
              <a:gd name="connsiteY6" fmla="*/ 1126396 h 1126396"/>
              <a:gd name="connsiteX7" fmla="*/ 0 w 2252792"/>
              <a:gd name="connsiteY7" fmla="*/ 1013756 h 1126396"/>
              <a:gd name="connsiteX8" fmla="*/ 0 w 2252792"/>
              <a:gd name="connsiteY8" fmla="*/ 112640 h 112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2792" h="1126396">
                <a:moveTo>
                  <a:pt x="0" y="112640"/>
                </a:moveTo>
                <a:cubicBezTo>
                  <a:pt x="0" y="50431"/>
                  <a:pt x="50431" y="0"/>
                  <a:pt x="112640" y="0"/>
                </a:cubicBezTo>
                <a:lnTo>
                  <a:pt x="2140152" y="0"/>
                </a:lnTo>
                <a:cubicBezTo>
                  <a:pt x="2202361" y="0"/>
                  <a:pt x="2252792" y="50431"/>
                  <a:pt x="2252792" y="112640"/>
                </a:cubicBezTo>
                <a:lnTo>
                  <a:pt x="2252792" y="1013756"/>
                </a:lnTo>
                <a:cubicBezTo>
                  <a:pt x="2252792" y="1075965"/>
                  <a:pt x="2202361" y="1126396"/>
                  <a:pt x="2140152" y="1126396"/>
                </a:cubicBezTo>
                <a:lnTo>
                  <a:pt x="112640" y="1126396"/>
                </a:lnTo>
                <a:cubicBezTo>
                  <a:pt x="50431" y="1126396"/>
                  <a:pt x="0" y="1075965"/>
                  <a:pt x="0" y="1013756"/>
                </a:cubicBezTo>
                <a:lnTo>
                  <a:pt x="0" y="112640"/>
                </a:lnTo>
                <a:close/>
              </a:path>
            </a:pathLst>
          </a:custGeom>
          <a:solidFill>
            <a:schemeClr val="accent6">
              <a:lumMod val="40000"/>
              <a:lumOff val="6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7771" tIns="177771" rIns="177771" bIns="177771" numCol="1" spcCol="1270" anchor="ctr" anchorCtr="0">
            <a:noAutofit/>
          </a:bodyPr>
          <a:lstStyle/>
          <a:p>
            <a:pPr marL="0" lvl="0" indent="0" algn="ctr" defTabSz="1689100">
              <a:lnSpc>
                <a:spcPct val="90000"/>
              </a:lnSpc>
              <a:spcBef>
                <a:spcPct val="0"/>
              </a:spcBef>
              <a:spcAft>
                <a:spcPct val="35000"/>
              </a:spcAft>
              <a:buNone/>
            </a:pPr>
            <a:r>
              <a:rPr lang="en-US" sz="2800" kern="1200" dirty="0">
                <a:solidFill>
                  <a:schemeClr val="tx1"/>
                </a:solidFill>
              </a:rPr>
              <a:t>AURORA Buildout</a:t>
            </a:r>
          </a:p>
        </p:txBody>
      </p:sp>
      <p:sp>
        <p:nvSpPr>
          <p:cNvPr id="2" name="Arrow: Right 1">
            <a:extLst>
              <a:ext uri="{FF2B5EF4-FFF2-40B4-BE49-F238E27FC236}">
                <a16:creationId xmlns:a16="http://schemas.microsoft.com/office/drawing/2014/main" id="{989E1AC3-D3B5-4D0A-A9BD-1FD87CE45A9B}"/>
              </a:ext>
            </a:extLst>
          </p:cNvPr>
          <p:cNvSpPr/>
          <p:nvPr/>
        </p:nvSpPr>
        <p:spPr>
          <a:xfrm rot="2943578">
            <a:off x="2856584" y="1328233"/>
            <a:ext cx="729421" cy="589863"/>
          </a:xfrm>
          <a:prstGeom prst="rightArrow">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E2D943A-7363-457B-B257-BF650A237BDD}"/>
              </a:ext>
            </a:extLst>
          </p:cNvPr>
          <p:cNvSpPr txBox="1"/>
          <p:nvPr/>
        </p:nvSpPr>
        <p:spPr>
          <a:xfrm>
            <a:off x="130690" y="1357464"/>
            <a:ext cx="2854248" cy="1323439"/>
          </a:xfrm>
          <a:prstGeom prst="rect">
            <a:avLst/>
          </a:prstGeom>
          <a:noFill/>
        </p:spPr>
        <p:txBody>
          <a:bodyPr wrap="square" rtlCol="0">
            <a:spAutoFit/>
          </a:bodyPr>
          <a:lstStyle/>
          <a:p>
            <a:pPr algn="ctr"/>
            <a:r>
              <a:rPr lang="en-US" sz="1600" dirty="0"/>
              <a:t>Long term capital expansion for the WECC ensures that a  check in AURORA is informed by an </a:t>
            </a:r>
            <a:r>
              <a:rPr lang="en-US" sz="1600" b="1" i="1" dirty="0"/>
              <a:t>adequate</a:t>
            </a:r>
            <a:r>
              <a:rPr lang="en-US" sz="1600" i="1" dirty="0"/>
              <a:t> </a:t>
            </a:r>
            <a:r>
              <a:rPr lang="en-US" sz="1600" b="1" i="1" dirty="0"/>
              <a:t>system</a:t>
            </a:r>
            <a:r>
              <a:rPr lang="en-US" sz="1600" i="1" dirty="0"/>
              <a:t> </a:t>
            </a:r>
            <a:r>
              <a:rPr lang="en-US" sz="1600" dirty="0"/>
              <a:t>that </a:t>
            </a:r>
            <a:r>
              <a:rPr lang="en-US" sz="1600" b="1" i="1" dirty="0"/>
              <a:t>meets policies</a:t>
            </a:r>
          </a:p>
        </p:txBody>
      </p:sp>
    </p:spTree>
    <p:extLst>
      <p:ext uri="{BB962C8B-B14F-4D97-AF65-F5344CB8AC3E}">
        <p14:creationId xmlns:p14="http://schemas.microsoft.com/office/powerpoint/2010/main" val="304607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7" grpId="0"/>
      <p:bldP spid="17" grpId="0" animBg="1"/>
      <p:bldP spid="18"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70169-F4A0-498E-9AC9-C5F79BD90DA3}"/>
              </a:ext>
            </a:extLst>
          </p:cNvPr>
          <p:cNvSpPr>
            <a:spLocks noGrp="1"/>
          </p:cNvSpPr>
          <p:nvPr>
            <p:ph type="title"/>
          </p:nvPr>
        </p:nvSpPr>
        <p:spPr/>
        <p:txBody>
          <a:bodyPr/>
          <a:lstStyle/>
          <a:p>
            <a:r>
              <a:rPr lang="en-US" dirty="0"/>
              <a:t>What Changes Between Scenarios?</a:t>
            </a:r>
          </a:p>
        </p:txBody>
      </p:sp>
      <p:sp>
        <p:nvSpPr>
          <p:cNvPr id="3" name="Content Placeholder 2">
            <a:extLst>
              <a:ext uri="{FF2B5EF4-FFF2-40B4-BE49-F238E27FC236}">
                <a16:creationId xmlns:a16="http://schemas.microsoft.com/office/drawing/2014/main" id="{0130B1C8-5FEF-438C-8D1A-D672FF7B5797}"/>
              </a:ext>
            </a:extLst>
          </p:cNvPr>
          <p:cNvSpPr>
            <a:spLocks noGrp="1"/>
          </p:cNvSpPr>
          <p:nvPr>
            <p:ph idx="1"/>
          </p:nvPr>
        </p:nvSpPr>
        <p:spPr/>
        <p:txBody>
          <a:bodyPr/>
          <a:lstStyle/>
          <a:p>
            <a:r>
              <a:rPr lang="en-US" b="1" dirty="0"/>
              <a:t>Adequacy Reserve Margins</a:t>
            </a:r>
          </a:p>
          <a:p>
            <a:pPr lvl="1"/>
            <a:r>
              <a:rPr lang="en-US" dirty="0"/>
              <a:t>Will </a:t>
            </a:r>
            <a:r>
              <a:rPr lang="en-US" dirty="0">
                <a:solidFill>
                  <a:srgbClr val="0070C0"/>
                </a:solidFill>
              </a:rPr>
              <a:t>likely change in many</a:t>
            </a:r>
            <a:r>
              <a:rPr lang="en-US" dirty="0"/>
              <a:t> of the scenarios where the following is true:</a:t>
            </a:r>
          </a:p>
          <a:p>
            <a:pPr marL="914400" lvl="1" indent="-457200">
              <a:buFont typeface="+mj-lt"/>
              <a:buAutoNum type="arabicPeriod"/>
            </a:pPr>
            <a:r>
              <a:rPr lang="en-US" dirty="0"/>
              <a:t>Market price, composition, structure or reliance levels change significantly</a:t>
            </a:r>
          </a:p>
          <a:p>
            <a:pPr marL="914400" lvl="1" indent="-457200">
              <a:buFont typeface="+mj-lt"/>
              <a:buAutoNum type="arabicPeriod"/>
            </a:pPr>
            <a:r>
              <a:rPr lang="en-US" dirty="0"/>
              <a:t>Existing resources are retired on a different schedule than baseline</a:t>
            </a:r>
          </a:p>
          <a:p>
            <a:pPr marL="914400" lvl="1" indent="-457200">
              <a:buFont typeface="+mj-lt"/>
              <a:buAutoNum type="arabicPeriod"/>
            </a:pPr>
            <a:r>
              <a:rPr lang="en-US" dirty="0"/>
              <a:t>Existing and new resources dispatch based on a emissions price</a:t>
            </a:r>
          </a:p>
          <a:p>
            <a:r>
              <a:rPr lang="en-US" b="1" dirty="0"/>
              <a:t>Associated System Capacity Contribution Array</a:t>
            </a:r>
          </a:p>
          <a:p>
            <a:pPr lvl="1"/>
            <a:r>
              <a:rPr lang="en-US" dirty="0"/>
              <a:t>Will </a:t>
            </a:r>
            <a:r>
              <a:rPr lang="en-US" dirty="0">
                <a:solidFill>
                  <a:schemeClr val="accent1"/>
                </a:solidFill>
              </a:rPr>
              <a:t>likely not change </a:t>
            </a:r>
            <a:r>
              <a:rPr lang="en-US" dirty="0"/>
              <a:t>in most scenarios.</a:t>
            </a:r>
          </a:p>
          <a:p>
            <a:pPr lvl="1"/>
            <a:r>
              <a:rPr lang="en-US" dirty="0"/>
              <a:t>Is designed to work with multiple scenarios.</a:t>
            </a:r>
          </a:p>
          <a:p>
            <a:pPr marL="914400" lvl="1" indent="-457200">
              <a:buFont typeface="+mj-lt"/>
              <a:buAutoNum type="arabicPeriod"/>
            </a:pPr>
            <a:endParaRPr lang="en-US" dirty="0"/>
          </a:p>
          <a:p>
            <a:pPr marL="914400" lvl="1" indent="-457200">
              <a:buFont typeface="+mj-lt"/>
              <a:buAutoNum type="arabicPeriod"/>
            </a:pPr>
            <a:endParaRPr lang="en-US" dirty="0"/>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E39DC6B6-9B99-4E79-8640-8B79BE7BE8D0}"/>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35117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4BBC1-9153-440D-8614-11DA5138E0CD}"/>
              </a:ext>
            </a:extLst>
          </p:cNvPr>
          <p:cNvSpPr>
            <a:spLocks noGrp="1"/>
          </p:cNvSpPr>
          <p:nvPr>
            <p:ph type="title"/>
          </p:nvPr>
        </p:nvSpPr>
        <p:spPr/>
        <p:txBody>
          <a:bodyPr/>
          <a:lstStyle/>
          <a:p>
            <a:r>
              <a:rPr lang="en-US" dirty="0"/>
              <a:t>Assumptions and Methodology Review</a:t>
            </a:r>
          </a:p>
        </p:txBody>
      </p:sp>
      <p:sp>
        <p:nvSpPr>
          <p:cNvPr id="3" name="Text Placeholder 2">
            <a:extLst>
              <a:ext uri="{FF2B5EF4-FFF2-40B4-BE49-F238E27FC236}">
                <a16:creationId xmlns:a16="http://schemas.microsoft.com/office/drawing/2014/main" id="{E45767A4-0A31-4C06-99D4-E18F62305B7A}"/>
              </a:ext>
            </a:extLst>
          </p:cNvPr>
          <p:cNvSpPr>
            <a:spLocks noGrp="1"/>
          </p:cNvSpPr>
          <p:nvPr>
            <p:ph type="body" idx="1"/>
          </p:nvPr>
        </p:nvSpPr>
        <p:spPr/>
        <p:txBody>
          <a:bodyPr/>
          <a:lstStyle/>
          <a:p>
            <a:r>
              <a:rPr lang="en-US" dirty="0"/>
              <a:t>Existing resources, market availability and size, reserves</a:t>
            </a:r>
          </a:p>
        </p:txBody>
      </p:sp>
    </p:spTree>
    <p:extLst>
      <p:ext uri="{BB962C8B-B14F-4D97-AF65-F5344CB8AC3E}">
        <p14:creationId xmlns:p14="http://schemas.microsoft.com/office/powerpoint/2010/main" val="379846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A4844-2E59-4814-B258-711EE2F5310B}"/>
              </a:ext>
            </a:extLst>
          </p:cNvPr>
          <p:cNvSpPr>
            <a:spLocks noGrp="1"/>
          </p:cNvSpPr>
          <p:nvPr>
            <p:ph type="title"/>
          </p:nvPr>
        </p:nvSpPr>
        <p:spPr/>
        <p:txBody>
          <a:bodyPr/>
          <a:lstStyle/>
          <a:p>
            <a:r>
              <a:rPr lang="en-US" u="sng" dirty="0"/>
              <a:t>Review:</a:t>
            </a:r>
            <a:br>
              <a:rPr lang="en-US" dirty="0"/>
            </a:br>
            <a:r>
              <a:rPr lang="en-US" dirty="0"/>
              <a:t>Existing Resources</a:t>
            </a:r>
          </a:p>
        </p:txBody>
      </p:sp>
      <p:sp>
        <p:nvSpPr>
          <p:cNvPr id="3" name="Content Placeholder 2">
            <a:extLst>
              <a:ext uri="{FF2B5EF4-FFF2-40B4-BE49-F238E27FC236}">
                <a16:creationId xmlns:a16="http://schemas.microsoft.com/office/drawing/2014/main" id="{0A631DCF-E02B-426F-B2A4-0D55C9F73B12}"/>
              </a:ext>
            </a:extLst>
          </p:cNvPr>
          <p:cNvSpPr>
            <a:spLocks noGrp="1"/>
          </p:cNvSpPr>
          <p:nvPr>
            <p:ph idx="1"/>
          </p:nvPr>
        </p:nvSpPr>
        <p:spPr/>
        <p:txBody>
          <a:bodyPr>
            <a:normAutofit/>
          </a:bodyPr>
          <a:lstStyle/>
          <a:p>
            <a:pPr marL="0" indent="0">
              <a:buNone/>
            </a:pPr>
            <a:r>
              <a:rPr lang="en-US" dirty="0"/>
              <a:t>For the Baseline Needs Assessment for the plan:</a:t>
            </a:r>
          </a:p>
          <a:p>
            <a:r>
              <a:rPr lang="en-US" u="sng" dirty="0"/>
              <a:t>Inside the region</a:t>
            </a:r>
            <a:r>
              <a:rPr lang="en-US" dirty="0"/>
              <a:t>: No additional generating resources or EE, coal retirements as currently announced.</a:t>
            </a:r>
          </a:p>
          <a:p>
            <a:pPr lvl="1"/>
            <a:r>
              <a:rPr lang="en-US" dirty="0"/>
              <a:t>Jim Bridger 1 out after 2023</a:t>
            </a:r>
          </a:p>
          <a:p>
            <a:pPr lvl="1"/>
            <a:r>
              <a:rPr lang="en-US" dirty="0"/>
              <a:t>Centralia 2 and North </a:t>
            </a:r>
            <a:r>
              <a:rPr lang="en-US" dirty="0" err="1"/>
              <a:t>Valmy</a:t>
            </a:r>
            <a:r>
              <a:rPr lang="en-US" dirty="0"/>
              <a:t> 2 out after 2025</a:t>
            </a:r>
          </a:p>
          <a:p>
            <a:pPr lvl="1"/>
            <a:r>
              <a:rPr lang="en-US" dirty="0"/>
              <a:t>Jim Bridger 2 out after 2028</a:t>
            </a:r>
          </a:p>
          <a:p>
            <a:r>
              <a:rPr lang="en-US" u="sng" dirty="0"/>
              <a:t>Outside the region</a:t>
            </a:r>
            <a:r>
              <a:rPr lang="en-US" dirty="0"/>
              <a:t>: The long term AURORA buildout</a:t>
            </a:r>
          </a:p>
          <a:p>
            <a:pPr lvl="1"/>
            <a:r>
              <a:rPr lang="en-US" dirty="0"/>
              <a:t>Represented as extra-regional load forecasts as in AURORA and market supply price bins reflecting retirements and additions per the AURORA forecast</a:t>
            </a:r>
          </a:p>
          <a:p>
            <a:r>
              <a:rPr lang="en-US" u="sng" dirty="0"/>
              <a:t>Transmission limitations</a:t>
            </a:r>
            <a:r>
              <a:rPr lang="en-US" dirty="0"/>
              <a:t>: Similar to AURORA</a:t>
            </a:r>
            <a:endParaRPr lang="en-US" u="sng" dirty="0"/>
          </a:p>
        </p:txBody>
      </p:sp>
      <p:sp>
        <p:nvSpPr>
          <p:cNvPr id="4" name="Slide Number Placeholder 3">
            <a:extLst>
              <a:ext uri="{FF2B5EF4-FFF2-40B4-BE49-F238E27FC236}">
                <a16:creationId xmlns:a16="http://schemas.microsoft.com/office/drawing/2014/main" id="{7F1448E0-334D-412A-95EF-B5028AF82BB1}"/>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01052591"/>
      </p:ext>
    </p:extLst>
  </p:cSld>
  <p:clrMapOvr>
    <a:masterClrMapping/>
  </p:clrMapOvr>
</p:sld>
</file>

<file path=ppt/theme/theme1.xml><?xml version="1.0" encoding="utf-8"?>
<a:theme xmlns:a="http://schemas.openxmlformats.org/drawingml/2006/main" name="1_Office Theme">
  <a:themeElements>
    <a:clrScheme name="2021PowerPlan">
      <a:dk1>
        <a:srgbClr val="000000"/>
      </a:dk1>
      <a:lt1>
        <a:srgbClr val="FEFFFF"/>
      </a:lt1>
      <a:dk2>
        <a:srgbClr val="EFE8CF"/>
      </a:dk2>
      <a:lt2>
        <a:srgbClr val="FEFFFF"/>
      </a:lt2>
      <a:accent1>
        <a:srgbClr val="F23E49"/>
      </a:accent1>
      <a:accent2>
        <a:srgbClr val="F77F38"/>
      </a:accent2>
      <a:accent3>
        <a:srgbClr val="F7C719"/>
      </a:accent3>
      <a:accent4>
        <a:srgbClr val="9AC368"/>
      </a:accent4>
      <a:accent5>
        <a:srgbClr val="03B28B"/>
      </a:accent5>
      <a:accent6>
        <a:srgbClr val="02BAD2"/>
      </a:accent6>
      <a:hlink>
        <a:srgbClr val="2F395F"/>
      </a:hlink>
      <a:folHlink>
        <a:srgbClr val="576C7D"/>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PowerPlan.potx" id="{0E64BA29-E1B7-4621-9B16-DE1DCAAA2D99}" vid="{0E365B7D-1F25-414B-8636-A87B902A08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2021PowerPlan</Template>
  <TotalTime>29603</TotalTime>
  <Words>3379</Words>
  <Application>Microsoft Office PowerPoint</Application>
  <PresentationFormat>On-screen Show (4:3)</PresentationFormat>
  <Paragraphs>417</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Britannic Bold</vt:lpstr>
      <vt:lpstr>Calibri</vt:lpstr>
      <vt:lpstr>Cambria Math</vt:lpstr>
      <vt:lpstr>Georgia</vt:lpstr>
      <vt:lpstr>Tahoma</vt:lpstr>
      <vt:lpstr>Trebuchet MS</vt:lpstr>
      <vt:lpstr>1_Office Theme</vt:lpstr>
      <vt:lpstr>Update on Power Plan Needs Assessment: Revised Baseline ARMs and Capacity Contribution Studies</vt:lpstr>
      <vt:lpstr>Baseline Needs Assessment Summary</vt:lpstr>
      <vt:lpstr>Agenda</vt:lpstr>
      <vt:lpstr>Needs Assessment Role in Power Plan</vt:lpstr>
      <vt:lpstr>Get A Strategy</vt:lpstr>
      <vt:lpstr>Check A Strategy</vt:lpstr>
      <vt:lpstr>What Changes Between Scenarios?</vt:lpstr>
      <vt:lpstr>Assumptions and Methodology Review</vt:lpstr>
      <vt:lpstr>Review: Existing Resources</vt:lpstr>
      <vt:lpstr>Review: Regional Portfolio Capability is Decreasing and Loads are Growing</vt:lpstr>
      <vt:lpstr>Review: Market Reliance Assumptions in the Classic and Redeveloped GENESYS</vt:lpstr>
      <vt:lpstr>Review: Incorporating Market Supplies</vt:lpstr>
      <vt:lpstr>PowerPoint Presentation</vt:lpstr>
      <vt:lpstr>PowerPoint Presentation</vt:lpstr>
      <vt:lpstr>PowerPoint Presentation</vt:lpstr>
      <vt:lpstr>Even though net market reliance is limited the large external buildout still effects market supply fundamentals</vt:lpstr>
      <vt:lpstr>Daily shape changes with more WECC- wide solar</vt:lpstr>
      <vt:lpstr>Review: Balancing Reserve Assumptions</vt:lpstr>
      <vt:lpstr>Example: On Sept 2nd, at 8 am, there is a small deficit in Seattle. The region is long in aggregate and could have covered the deficit with contingency reserves but this is still considered an adequacy event for planning purposes. Why?</vt:lpstr>
      <vt:lpstr>While theoretically this could still be an issue, in the model this is happening because firm transmission is not scheduled for reserve provision.  In practice, the transmission likely would have been scheduled…</vt:lpstr>
      <vt:lpstr>Fuel Accounting for All Resources</vt:lpstr>
      <vt:lpstr>SAAC and Stakeholder Feedback</vt:lpstr>
      <vt:lpstr>Changes in Methodology per Staff Observations and SAAC Feedback</vt:lpstr>
      <vt:lpstr>Adequacy Reserve Margin Results</vt:lpstr>
      <vt:lpstr>Review: Calculation of Adequacy Reserve Margins</vt:lpstr>
      <vt:lpstr>Effects of New Features on LOLP: Redeveloped GENESYS versus Classic GENESYS</vt:lpstr>
      <vt:lpstr>Summary of Adequacy Reserve Margin Results</vt:lpstr>
      <vt:lpstr>PowerPoint Presentation</vt:lpstr>
      <vt:lpstr>ARM Results Summary</vt:lpstr>
      <vt:lpstr>Capacity Contribution Results</vt:lpstr>
      <vt:lpstr>Associated System Capacity Contribution (ASCC) Purpose</vt:lpstr>
      <vt:lpstr>Pup Quiz!</vt:lpstr>
      <vt:lpstr>Associated System Capacity Contribution – A Project Management Tool</vt:lpstr>
      <vt:lpstr>Assumptions</vt:lpstr>
      <vt:lpstr>Resource Types and Amounts  Tested in the ASCC Array</vt:lpstr>
      <vt:lpstr>Use of the ASCC Array in the RPM</vt:lpstr>
      <vt:lpstr>Modified ASCC Methodology –  Using two sets of GENESYS simulations</vt:lpstr>
      <vt:lpstr>Examples of Capacity Contribution Results</vt:lpstr>
      <vt:lpstr>PowerPoint Presentation</vt:lpstr>
      <vt:lpstr>PowerPoint Presentation</vt:lpstr>
      <vt:lpstr>PowerPoint Presentation</vt:lpstr>
      <vt:lpstr>ASCC Results Summary</vt:lpstr>
      <vt:lpstr>Next Steps: Ensuring a Resource Strategy is Adequate</vt:lpstr>
      <vt:lpstr>Questions</vt:lpstr>
      <vt:lpstr>Thermal Generation looks similar in magnitude but different in usage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Power Plan Needs Assessment</dc:title>
  <dc:creator>John Ollis</dc:creator>
  <cp:lastModifiedBy>John Ollis</cp:lastModifiedBy>
  <cp:revision>189</cp:revision>
  <cp:lastPrinted>2021-03-09T05:09:19Z</cp:lastPrinted>
  <dcterms:created xsi:type="dcterms:W3CDTF">2021-01-26T19:07:17Z</dcterms:created>
  <dcterms:modified xsi:type="dcterms:W3CDTF">2021-03-16T21:32:11Z</dcterms:modified>
</cp:coreProperties>
</file>