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sldIdLst>
    <p:sldId id="299" r:id="rId2"/>
    <p:sldId id="310" r:id="rId3"/>
    <p:sldId id="30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3300"/>
    <a:srgbClr val="006600"/>
    <a:srgbClr val="0066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14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009F8-D638-4DDA-9BE9-86B6E7439ED3}" type="datetimeFigureOut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659D9-5EBE-42B6-B2FD-46EDA93613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82071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39FA-606C-4DBA-BE0A-D6AC1E13EBBD}" type="datetime1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BF4A-F168-4543-BD63-DC22F3CF1899}" type="datetime1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BF4A-F168-4543-BD63-DC22F3CF1899}" type="datetime1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066800" y="3733800"/>
            <a:ext cx="6858000" cy="1752600"/>
          </a:xfrm>
        </p:spPr>
        <p:txBody>
          <a:bodyPr>
            <a:normAutofit/>
          </a:bodyPr>
          <a:lstStyle>
            <a:lvl1pPr algn="ctr">
              <a:buFontTx/>
              <a:buNone/>
              <a:defRPr/>
            </a:lvl1pPr>
          </a:lstStyle>
          <a:p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Subtitle Here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Name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Date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1066800" y="1600200"/>
            <a:ext cx="1981200" cy="12954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FDCBD8A5-AD55-497A-9749-9D0C35E0B2D3}" type="datetime1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3200400" y="1600200"/>
            <a:ext cx="4953000" cy="1219200"/>
          </a:xfrm>
        </p:spPr>
        <p:txBody>
          <a:bodyPr/>
          <a:lstStyle>
            <a:lvl1pPr marL="0" algn="l">
              <a:buNone/>
              <a:defRPr>
                <a:latin typeface="Century Gothic" pitchFamily="34" charset="0"/>
              </a:defRPr>
            </a:lvl1pPr>
            <a:lvl2pPr algn="l">
              <a:buNone/>
              <a:defRPr>
                <a:latin typeface="Century Gothic" pitchFamily="34" charset="0"/>
              </a:defRPr>
            </a:lvl2pPr>
            <a:lvl3pPr algn="l">
              <a:buNone/>
              <a:defRPr>
                <a:latin typeface="Century Gothic" pitchFamily="34" charset="0"/>
              </a:defRPr>
            </a:lvl3pPr>
            <a:lvl4pPr algn="l">
              <a:buNone/>
              <a:defRPr>
                <a:latin typeface="Century Gothic" pitchFamily="34" charset="0"/>
              </a:defRPr>
            </a:lvl4pPr>
            <a:lvl5pPr algn="l">
              <a:buNone/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823D-1B3E-4E8B-8AAD-4824A1B893F9}" type="datetime1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BF4A-F168-4543-BD63-DC22F3CF1899}" type="datetime1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BD3D-2F33-4048-9021-8AFEEFC9BFAD}" type="datetime1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BF4A-F168-4543-BD63-DC22F3CF1899}" type="datetime1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9B8C-72A3-43B3-A7DA-319BA45D3466}" type="datetime1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12CC-3B33-4B2A-A9E5-0E7045A6E07A}" type="datetime1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5437E-0920-4910-94FE-BEB963678264}" type="datetime1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BEF8-3A15-4055-9DBE-9A2B8DD034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7C76-A006-4B87-A35A-CCA4ADC60225}" type="datetime1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BEF8-3A15-4055-9DBE-9A2B8DD034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1BF4A-F168-4543-BD63-DC22F3CF1899}" type="datetime1">
              <a:rPr lang="en-US" smtClean="0"/>
              <a:pPr/>
              <a:t>3/22/2016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5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305800" cy="525780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>2021 Adequacy Assessment</a:t>
            </a:r>
            <a:br>
              <a:rPr lang="en-US" sz="4900" b="1" dirty="0" smtClean="0"/>
            </a:br>
            <a:r>
              <a:rPr lang="en-US" sz="4000" b="1" dirty="0" smtClean="0">
                <a:solidFill>
                  <a:srgbClr val="FF0000"/>
                </a:solidFill>
              </a:rPr>
              <a:t>T</a:t>
            </a:r>
            <a:r>
              <a:rPr lang="en-US" sz="4000" b="1" dirty="0" smtClean="0">
                <a:solidFill>
                  <a:srgbClr val="FF0000"/>
                </a:solidFill>
              </a:rPr>
              <a:t>echnical Committee Recommendations </a:t>
            </a:r>
            <a:r>
              <a:rPr lang="en-US" sz="4000" b="1" dirty="0" smtClean="0">
                <a:solidFill>
                  <a:srgbClr val="FF0000"/>
                </a:solidFill>
              </a:rPr>
              <a:t>R</a:t>
            </a:r>
            <a:r>
              <a:rPr lang="en-US" sz="4000" b="1" dirty="0" smtClean="0">
                <a:solidFill>
                  <a:srgbClr val="FF0000"/>
                </a:solidFill>
              </a:rPr>
              <a:t>eference </a:t>
            </a:r>
            <a:r>
              <a:rPr lang="en-US" sz="4000" b="1" dirty="0" smtClean="0">
                <a:solidFill>
                  <a:srgbClr val="FF0000"/>
                </a:solidFill>
              </a:rPr>
              <a:t>Case and Scenarios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4000" b="1" dirty="0" smtClean="0"/>
              <a:t>Resource Adequacy Advisory Committee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400800" cy="6858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Steering Committee Webinar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March 25, 2016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Reference Case</a:t>
            </a:r>
            <a:br>
              <a:rPr lang="en-US" dirty="0" smtClean="0"/>
            </a:br>
            <a:r>
              <a:rPr lang="en-US" sz="3200" dirty="0" smtClean="0"/>
              <a:t>(Based on 7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Plan Assumptions)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Adjusted LTM loads with RPM expected EE </a:t>
            </a:r>
            <a:r>
              <a:rPr lang="en-US" dirty="0" smtClean="0">
                <a:solidFill>
                  <a:srgbClr val="FF0000"/>
                </a:solidFill>
              </a:rPr>
              <a:t>and DR? </a:t>
            </a:r>
          </a:p>
          <a:p>
            <a:r>
              <a:rPr lang="en-US" dirty="0" smtClean="0"/>
              <a:t>Import availability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Spot (2500 MW all hours winter, 0 summer)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Purchase Ahead (3000 MW off-peak hours, all year)</a:t>
            </a:r>
          </a:p>
          <a:p>
            <a:r>
              <a:rPr lang="en-US" dirty="0" smtClean="0"/>
              <a:t>IPP generation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Full availability </a:t>
            </a:r>
            <a:r>
              <a:rPr lang="en-US" dirty="0" smtClean="0"/>
              <a:t>winter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1000 MW summer </a:t>
            </a:r>
          </a:p>
          <a:p>
            <a:r>
              <a:rPr lang="en-US" dirty="0" smtClean="0"/>
              <a:t>EE quarterly mean and peak from RPM</a:t>
            </a:r>
          </a:p>
          <a:p>
            <a:r>
              <a:rPr lang="en-US" dirty="0" smtClean="0"/>
              <a:t>Regional wind modeled as BPA wind </a:t>
            </a:r>
          </a:p>
          <a:p>
            <a:r>
              <a:rPr lang="en-US" dirty="0" smtClean="0"/>
              <a:t>Regional solar has fixed generation pattern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Suggested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391400" cy="5715000"/>
          </a:xfrm>
        </p:spPr>
        <p:txBody>
          <a:bodyPr>
            <a:noAutofit/>
          </a:bodyPr>
          <a:lstStyle/>
          <a:p>
            <a:pPr marL="514350" indent="-514350"/>
            <a:r>
              <a:rPr lang="en-US" sz="24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Reference Studies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(using LTM loads)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Reference Case (med load, 2500 MW import)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Load Ranges (med, med-high, high)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Import Ranges (0, 2500, 3400)</a:t>
            </a:r>
          </a:p>
          <a:p>
            <a:pPr marL="514350" indent="-514350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en-US" sz="24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Sensitivity Studies</a:t>
            </a:r>
          </a:p>
          <a:p>
            <a:pPr marL="514350" indent="-514350"/>
            <a:r>
              <a:rPr lang="en-US" sz="2400" dirty="0" smtClean="0">
                <a:latin typeface="Arial" pitchFamily="34" charset="0"/>
                <a:cs typeface="Arial" pitchFamily="34" charset="0"/>
              </a:rPr>
              <a:t>Reference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ase with STM loads, RPM EE,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DR?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en-US" sz="2400" dirty="0" smtClean="0">
                <a:latin typeface="Arial" pitchFamily="34" charset="0"/>
                <a:cs typeface="Arial" pitchFamily="34" charset="0"/>
              </a:rPr>
              <a:t>Reference case with STM EE shapes</a:t>
            </a:r>
          </a:p>
          <a:p>
            <a:pPr marL="514350" indent="-514350"/>
            <a:r>
              <a:rPr lang="en-US" sz="2400" dirty="0" smtClean="0">
                <a:latin typeface="Arial" pitchFamily="34" charset="0"/>
                <a:cs typeface="Arial" pitchFamily="34" charset="0"/>
              </a:rPr>
              <a:t>Reference case with STM loads and EE shapes</a:t>
            </a:r>
          </a:p>
          <a:p>
            <a:pPr marL="514350" indent="-514350"/>
            <a:r>
              <a:rPr lang="en-US" sz="2400" dirty="0" smtClean="0">
                <a:latin typeface="Arial" pitchFamily="34" charset="0"/>
                <a:cs typeface="Arial" pitchFamily="34" charset="0"/>
              </a:rPr>
              <a:t>Fuel limitation: Remove Gray’s Harbor (650 MW)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en-US" sz="2400" dirty="0" smtClean="0">
                <a:latin typeface="Arial" pitchFamily="34" charset="0"/>
                <a:cs typeface="Arial" pitchFamily="34" charset="0"/>
              </a:rPr>
              <a:t>Reference case with no new DR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2911</TotalTime>
  <Words>155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2021 Adequacy Assessment Technical Committee Recommendations Reference Case and Scenarios    Resource Adequacy Advisory Committee </vt:lpstr>
      <vt:lpstr>Reference Case (Based on 7th Plan Assumptions)</vt:lpstr>
      <vt:lpstr>Suggested Scenarios</vt:lpstr>
    </vt:vector>
  </TitlesOfParts>
  <Company>Northwest Power and Conservation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for Council Meeting</dc:title>
  <dc:creator>Steven Simmons</dc:creator>
  <cp:lastModifiedBy>John</cp:lastModifiedBy>
  <cp:revision>445</cp:revision>
  <dcterms:created xsi:type="dcterms:W3CDTF">2013-02-22T21:38:08Z</dcterms:created>
  <dcterms:modified xsi:type="dcterms:W3CDTF">2016-03-22T17:36:57Z</dcterms:modified>
</cp:coreProperties>
</file>