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6"/>
  </p:notesMasterIdLst>
  <p:handoutMasterIdLst>
    <p:handoutMasterId r:id="rId27"/>
  </p:handoutMasterIdLst>
  <p:sldIdLst>
    <p:sldId id="284" r:id="rId5"/>
    <p:sldId id="282" r:id="rId6"/>
    <p:sldId id="264" r:id="rId7"/>
    <p:sldId id="263" r:id="rId8"/>
    <p:sldId id="259" r:id="rId9"/>
    <p:sldId id="260" r:id="rId10"/>
    <p:sldId id="257" r:id="rId11"/>
    <p:sldId id="276" r:id="rId12"/>
    <p:sldId id="275" r:id="rId13"/>
    <p:sldId id="273" r:id="rId14"/>
    <p:sldId id="272" r:id="rId15"/>
    <p:sldId id="266" r:id="rId16"/>
    <p:sldId id="277" r:id="rId17"/>
    <p:sldId id="278" r:id="rId18"/>
    <p:sldId id="279" r:id="rId19"/>
    <p:sldId id="267" r:id="rId20"/>
    <p:sldId id="280" r:id="rId21"/>
    <p:sldId id="281" r:id="rId22"/>
    <p:sldId id="283" r:id="rId23"/>
    <p:sldId id="258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69435" autoAdjust="0"/>
  </p:normalViewPr>
  <p:slideViewPr>
    <p:cSldViewPr>
      <p:cViewPr varScale="1">
        <p:scale>
          <a:sx n="54" d="100"/>
          <a:sy n="54" d="100"/>
        </p:scale>
        <p:origin x="-97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08"/>
    </p:cViewPr>
  </p:sorterViewPr>
  <p:notesViewPr>
    <p:cSldViewPr>
      <p:cViewPr>
        <p:scale>
          <a:sx n="50" d="100"/>
          <a:sy n="50" d="100"/>
        </p:scale>
        <p:origin x="-1944" y="-3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ata\Spreadsheets\LCR%20stock%20assessment%20-%20abundance\2009-10\trends\abundance%20table%20&amp;%20graph%201987-09%2010-26-10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34769346765695"/>
          <c:y val="4.7187445319335122E-2"/>
          <c:w val="0.82578098120019705"/>
          <c:h val="0.76966513560805117"/>
        </c:manualLayout>
      </c:layout>
      <c:stockChart>
        <c:ser>
          <c:idx val="0"/>
          <c:order val="0"/>
          <c:tx>
            <c:strRef>
              <c:f>'abundance (with Willamette)'!$Y$6</c:f>
              <c:strCache>
                <c:ptCount val="1"/>
                <c:pt idx="0">
                  <c:v>upper</c:v>
                </c:pt>
              </c:strCache>
            </c:strRef>
          </c:tx>
          <c:spPr>
            <a:ln w="47625">
              <a:noFill/>
            </a:ln>
          </c:spPr>
          <c:marker>
            <c:symbol val="none"/>
          </c:marker>
          <c:cat>
            <c:numRef>
              <c:f>'abundance (with Willamette)'!$V$8:$V$32</c:f>
              <c:numCache>
                <c:formatCode>General</c:formatCode>
                <c:ptCount val="25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</c:numCache>
            </c:numRef>
          </c:cat>
          <c:val>
            <c:numRef>
              <c:f>'abundance (with Willamette)'!$Y$8:$Y$32</c:f>
              <c:numCache>
                <c:formatCode>#,##0</c:formatCode>
                <c:ptCount val="25"/>
                <c:pt idx="0">
                  <c:v>180</c:v>
                </c:pt>
                <c:pt idx="1">
                  <c:v>152</c:v>
                </c:pt>
                <c:pt idx="2">
                  <c:v>86</c:v>
                </c:pt>
                <c:pt idx="3">
                  <c:v>66</c:v>
                </c:pt>
                <c:pt idx="4">
                  <c:v>76</c:v>
                </c:pt>
                <c:pt idx="5">
                  <c:v>127</c:v>
                </c:pt>
                <c:pt idx="6">
                  <c:v>195</c:v>
                </c:pt>
                <c:pt idx="8">
                  <c:v>319</c:v>
                </c:pt>
                <c:pt idx="9">
                  <c:v>266</c:v>
                </c:pt>
                <c:pt idx="10">
                  <c:v>206</c:v>
                </c:pt>
                <c:pt idx="11">
                  <c:v>164</c:v>
                </c:pt>
                <c:pt idx="12">
                  <c:v>153</c:v>
                </c:pt>
                <c:pt idx="13">
                  <c:v>155</c:v>
                </c:pt>
                <c:pt idx="14">
                  <c:v>156</c:v>
                </c:pt>
                <c:pt idx="15">
                  <c:v>161</c:v>
                </c:pt>
                <c:pt idx="16">
                  <c:v>220</c:v>
                </c:pt>
                <c:pt idx="18">
                  <c:v>194</c:v>
                </c:pt>
                <c:pt idx="19">
                  <c:v>174</c:v>
                </c:pt>
                <c:pt idx="20">
                  <c:v>168</c:v>
                </c:pt>
                <c:pt idx="21">
                  <c:v>140</c:v>
                </c:pt>
                <c:pt idx="22">
                  <c:v>129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'abundance (with Willamette)'!$X$6</c:f>
              <c:strCache>
                <c:ptCount val="1"/>
                <c:pt idx="0">
                  <c:v>lower</c:v>
                </c:pt>
              </c:strCache>
            </c:strRef>
          </c:tx>
          <c:spPr>
            <a:ln w="47625">
              <a:noFill/>
            </a:ln>
          </c:spPr>
          <c:marker>
            <c:symbol val="none"/>
          </c:marker>
          <c:cat>
            <c:numRef>
              <c:f>'abundance (with Willamette)'!$V$8:$V$32</c:f>
              <c:numCache>
                <c:formatCode>General</c:formatCode>
                <c:ptCount val="25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</c:numCache>
            </c:numRef>
          </c:cat>
          <c:val>
            <c:numRef>
              <c:f>'abundance (with Willamette)'!$X$8:$X$32</c:f>
              <c:numCache>
                <c:formatCode>#,##0</c:formatCode>
                <c:ptCount val="25"/>
                <c:pt idx="0">
                  <c:v>64</c:v>
                </c:pt>
                <c:pt idx="1">
                  <c:v>33</c:v>
                </c:pt>
                <c:pt idx="2">
                  <c:v>29</c:v>
                </c:pt>
                <c:pt idx="3">
                  <c:v>23</c:v>
                </c:pt>
                <c:pt idx="4">
                  <c:v>27</c:v>
                </c:pt>
                <c:pt idx="5">
                  <c:v>52</c:v>
                </c:pt>
                <c:pt idx="6">
                  <c:v>89</c:v>
                </c:pt>
                <c:pt idx="8">
                  <c:v>129</c:v>
                </c:pt>
                <c:pt idx="9">
                  <c:v>115</c:v>
                </c:pt>
                <c:pt idx="10">
                  <c:v>147</c:v>
                </c:pt>
                <c:pt idx="11">
                  <c:v>121</c:v>
                </c:pt>
                <c:pt idx="12">
                  <c:v>118</c:v>
                </c:pt>
                <c:pt idx="13">
                  <c:v>117</c:v>
                </c:pt>
                <c:pt idx="14">
                  <c:v>104</c:v>
                </c:pt>
                <c:pt idx="15">
                  <c:v>92</c:v>
                </c:pt>
                <c:pt idx="16">
                  <c:v>84</c:v>
                </c:pt>
                <c:pt idx="18">
                  <c:v>100</c:v>
                </c:pt>
                <c:pt idx="19">
                  <c:v>90</c:v>
                </c:pt>
                <c:pt idx="20">
                  <c:v>103</c:v>
                </c:pt>
                <c:pt idx="21">
                  <c:v>74</c:v>
                </c:pt>
                <c:pt idx="22">
                  <c:v>61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'abundance (with Willamette)'!$W$6</c:f>
              <c:strCache>
                <c:ptCount val="1"/>
                <c:pt idx="0">
                  <c:v>42-60</c:v>
                </c:pt>
              </c:strCache>
            </c:strRef>
          </c:tx>
          <c:spPr>
            <a:ln w="47625">
              <a:noFill/>
            </a:ln>
          </c:spPr>
          <c:marker>
            <c:symbol val="diamond"/>
            <c:size val="11"/>
            <c:spPr>
              <a:solidFill>
                <a:srgbClr val="0070C0"/>
              </a:solidFill>
            </c:spPr>
          </c:marker>
          <c:dPt>
            <c:idx val="23"/>
            <c:marker>
              <c:spPr>
                <a:noFill/>
                <a:ln>
                  <a:noFill/>
                </a:ln>
                <a:effectLst/>
              </c:spPr>
            </c:marker>
            <c:bubble3D val="0"/>
            <c:spPr>
              <a:ln w="47625">
                <a:noFill/>
              </a:ln>
              <a:effectLst/>
            </c:spPr>
          </c:dPt>
          <c:dPt>
            <c:idx val="24"/>
            <c:marker>
              <c:spPr>
                <a:noFill/>
                <a:ln>
                  <a:noFill/>
                </a:ln>
                <a:effectLst/>
              </c:spPr>
            </c:marker>
            <c:bubble3D val="0"/>
            <c:spPr>
              <a:ln w="47625">
                <a:noFill/>
              </a:ln>
              <a:effectLst/>
            </c:spPr>
          </c:dPt>
          <c:cat>
            <c:numRef>
              <c:f>'abundance (with Willamette)'!$V$8:$V$32</c:f>
              <c:numCache>
                <c:formatCode>General</c:formatCode>
                <c:ptCount val="25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</c:numCache>
            </c:numRef>
          </c:cat>
          <c:val>
            <c:numRef>
              <c:f>'abundance (with Willamette)'!$W$8:$W$32</c:f>
              <c:numCache>
                <c:formatCode>#,##0</c:formatCode>
                <c:ptCount val="25"/>
                <c:pt idx="0">
                  <c:v>104</c:v>
                </c:pt>
                <c:pt idx="1">
                  <c:v>68</c:v>
                </c:pt>
                <c:pt idx="2">
                  <c:v>49</c:v>
                </c:pt>
                <c:pt idx="3">
                  <c:v>38</c:v>
                </c:pt>
                <c:pt idx="4">
                  <c:v>44</c:v>
                </c:pt>
                <c:pt idx="5">
                  <c:v>79</c:v>
                </c:pt>
                <c:pt idx="6">
                  <c:v>130</c:v>
                </c:pt>
                <c:pt idx="8">
                  <c:v>202</c:v>
                </c:pt>
                <c:pt idx="9">
                  <c:v>171</c:v>
                </c:pt>
                <c:pt idx="10">
                  <c:v>174</c:v>
                </c:pt>
                <c:pt idx="11">
                  <c:v>141</c:v>
                </c:pt>
                <c:pt idx="12">
                  <c:v>135</c:v>
                </c:pt>
                <c:pt idx="13">
                  <c:v>135</c:v>
                </c:pt>
                <c:pt idx="14">
                  <c:v>128</c:v>
                </c:pt>
                <c:pt idx="15">
                  <c:v>122</c:v>
                </c:pt>
                <c:pt idx="16">
                  <c:v>131</c:v>
                </c:pt>
                <c:pt idx="18">
                  <c:v>137</c:v>
                </c:pt>
                <c:pt idx="19">
                  <c:v>123</c:v>
                </c:pt>
                <c:pt idx="20">
                  <c:v>132</c:v>
                </c:pt>
                <c:pt idx="21">
                  <c:v>101</c:v>
                </c:pt>
                <c:pt idx="22">
                  <c:v>87</c:v>
                </c:pt>
                <c:pt idx="23" formatCode="General">
                  <c:v>85</c:v>
                </c:pt>
                <c:pt idx="24" formatCode="General">
                  <c:v>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9050">
              <a:solidFill>
                <a:srgbClr val="0070C0"/>
              </a:solidFill>
            </a:ln>
          </c:spPr>
        </c:hiLowLines>
        <c:axId val="188100992"/>
        <c:axId val="188102528"/>
      </c:stockChart>
      <c:catAx>
        <c:axId val="188100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160000" vert="horz"/>
          <a:lstStyle/>
          <a:p>
            <a:pPr>
              <a:defRPr/>
            </a:pPr>
            <a:endParaRPr lang="en-US"/>
          </a:p>
        </c:txPr>
        <c:crossAx val="188102528"/>
        <c:crosses val="autoZero"/>
        <c:auto val="0"/>
        <c:lblAlgn val="ctr"/>
        <c:lblOffset val="100"/>
        <c:tickLblSkip val="2"/>
        <c:tickMarkSkip val="1"/>
        <c:noMultiLvlLbl val="0"/>
      </c:catAx>
      <c:valAx>
        <c:axId val="188102528"/>
        <c:scaling>
          <c:orientation val="minMax"/>
          <c:max val="30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dirty="0" smtClean="0"/>
                  <a:t>Thousands</a:t>
                </a:r>
                <a:endParaRPr lang="en-US" sz="2400" dirty="0"/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881009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stockChart>
        <c:ser>
          <c:idx val="0"/>
          <c:order val="0"/>
          <c:tx>
            <c:strRef>
              <c:f>Sheet2!$F$2</c:f>
              <c:strCache>
                <c:ptCount val="1"/>
                <c:pt idx="0">
                  <c:v>High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5"/>
          </c:marker>
          <c:cat>
            <c:strRef>
              <c:f>Sheet2!$E$3:$E$6</c:f>
              <c:strCache>
                <c:ptCount val="4"/>
                <c:pt idx="0">
                  <c:v>1994-1999</c:v>
                </c:pt>
                <c:pt idx="1">
                  <c:v>1999-2003</c:v>
                </c:pt>
                <c:pt idx="2">
                  <c:v>2003-2006</c:v>
                </c:pt>
                <c:pt idx="3">
                  <c:v>2006-2009</c:v>
                </c:pt>
              </c:strCache>
            </c:strRef>
          </c:cat>
          <c:val>
            <c:numRef>
              <c:f>Sheet2!$F$3:$F$6</c:f>
              <c:numCache>
                <c:formatCode>0.0000</c:formatCode>
                <c:ptCount val="4"/>
                <c:pt idx="0">
                  <c:v>0.99827880000000002</c:v>
                </c:pt>
                <c:pt idx="1">
                  <c:v>0.93759899999999996</c:v>
                </c:pt>
                <c:pt idx="2">
                  <c:v>0.95684939999999996</c:v>
                </c:pt>
                <c:pt idx="3">
                  <c:v>0.97397869999999998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Sheet2!$G$2</c:f>
              <c:strCache>
                <c:ptCount val="1"/>
                <c:pt idx="0">
                  <c:v>Low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5"/>
            <c:spPr>
              <a:ln>
                <a:solidFill>
                  <a:srgbClr val="0070C0"/>
                </a:solidFill>
              </a:ln>
            </c:spPr>
          </c:marker>
          <c:cat>
            <c:strRef>
              <c:f>Sheet2!$E$3:$E$6</c:f>
              <c:strCache>
                <c:ptCount val="4"/>
                <c:pt idx="0">
                  <c:v>1994-1999</c:v>
                </c:pt>
                <c:pt idx="1">
                  <c:v>1999-2003</c:v>
                </c:pt>
                <c:pt idx="2">
                  <c:v>2003-2006</c:v>
                </c:pt>
                <c:pt idx="3">
                  <c:v>2006-2009</c:v>
                </c:pt>
              </c:strCache>
            </c:strRef>
          </c:cat>
          <c:val>
            <c:numRef>
              <c:f>Sheet2!$G$3:$G$6</c:f>
              <c:numCache>
                <c:formatCode>0.0000</c:formatCode>
                <c:ptCount val="4"/>
                <c:pt idx="0">
                  <c:v>0.92197770000000001</c:v>
                </c:pt>
                <c:pt idx="1">
                  <c:v>0.81942219999999999</c:v>
                </c:pt>
                <c:pt idx="2">
                  <c:v>0.85797080000000003</c:v>
                </c:pt>
                <c:pt idx="3">
                  <c:v>0.90131680000000003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Sheet2!$H$2</c:f>
              <c:strCache>
                <c:ptCount val="1"/>
                <c:pt idx="0">
                  <c:v>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1"/>
            <c:spPr>
              <a:solidFill>
                <a:schemeClr val="tx2"/>
              </a:solidFill>
            </c:spPr>
          </c:marker>
          <c:cat>
            <c:strRef>
              <c:f>Sheet2!$E$3:$E$6</c:f>
              <c:strCache>
                <c:ptCount val="4"/>
                <c:pt idx="0">
                  <c:v>1994-1999</c:v>
                </c:pt>
                <c:pt idx="1">
                  <c:v>1999-2003</c:v>
                </c:pt>
                <c:pt idx="2">
                  <c:v>2003-2006</c:v>
                </c:pt>
                <c:pt idx="3">
                  <c:v>2006-2009</c:v>
                </c:pt>
              </c:strCache>
            </c:strRef>
          </c:cat>
          <c:val>
            <c:numRef>
              <c:f>Sheet2!$H$3:$H$6</c:f>
              <c:numCache>
                <c:formatCode>0.0000</c:formatCode>
                <c:ptCount val="4"/>
                <c:pt idx="0">
                  <c:v>0.98806490000000002</c:v>
                </c:pt>
                <c:pt idx="1">
                  <c:v>0.89197630000000006</c:v>
                </c:pt>
                <c:pt idx="2">
                  <c:v>0.92046950000000005</c:v>
                </c:pt>
                <c:pt idx="3">
                  <c:v>0.94869060000000005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axId val="188131584"/>
        <c:axId val="188141568"/>
      </c:stockChart>
      <c:catAx>
        <c:axId val="188131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88141568"/>
        <c:crosses val="autoZero"/>
        <c:auto val="1"/>
        <c:lblAlgn val="ctr"/>
        <c:lblOffset val="100"/>
        <c:noMultiLvlLbl val="0"/>
      </c:catAx>
      <c:valAx>
        <c:axId val="188141568"/>
        <c:scaling>
          <c:orientation val="minMax"/>
          <c:max val="1"/>
          <c:min val="0.8"/>
        </c:scaling>
        <c:delete val="0"/>
        <c:axPos val="l"/>
        <c:majorGridlines/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88131584"/>
        <c:crosses val="autoZero"/>
        <c:crossBetween val="between"/>
        <c:minorUnit val="5.000000000000001E-2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61E6C-478C-46BC-A3FA-F3F0B8190937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94288-0F48-4F8A-B4B7-3FD153A2D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73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1BF64-6B59-4D7B-82D8-B66D31D420D2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37435-6E09-4411-8A68-E5C9570CC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5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4267200"/>
            <a:ext cx="54864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DEF9F-90A7-4143-8435-6F2E574EF88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42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7435-6E09-4411-8A68-E5C9570CCA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52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7435-6E09-4411-8A68-E5C9570CCA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9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7435-6E09-4411-8A68-E5C9570CCA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01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7435-6E09-4411-8A68-E5C9570CCA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75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7435-6E09-4411-8A68-E5C9570CCA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98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7435-6E09-4411-8A68-E5C9570CCA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72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7435-6E09-4411-8A68-E5C9570CCA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58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7435-6E09-4411-8A68-E5C9570CCA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95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7435-6E09-4411-8A68-E5C9570CCA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1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7435-6E09-4411-8A68-E5C9570CCA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2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7435-6E09-4411-8A68-E5C9570CCA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34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7435-6E09-4411-8A68-E5C9570CCA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74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DEF9F-90A7-4143-8435-6F2E574EF88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42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7435-6E09-4411-8A68-E5C9570CCA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99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7435-6E09-4411-8A68-E5C9570CCA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2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C41786-0B21-4E3F-BE15-96AB774A9E51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7435-6E09-4411-8A68-E5C9570CCA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22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37435-6E09-4411-8A68-E5C9570CCA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93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66" tIns="45932" rIns="91866" bIns="45932" anchor="b"/>
          <a:lstStyle>
            <a:lvl1pPr defTabSz="96837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C7ECEEF-8266-4D59-8E67-36D0093A8C3D}" type="slidenum">
              <a:rPr lang="en-US" sz="11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1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EF87-2FE7-47F1-B381-6FE188F7EC11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2BAD-9F20-4D44-B181-1C7FEDBD5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EF87-2FE7-47F1-B381-6FE188F7EC11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2BAD-9F20-4D44-B181-1C7FEDBD5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6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EF87-2FE7-47F1-B381-6FE188F7EC11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2BAD-9F20-4D44-B181-1C7FEDBD5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80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AAA72-1E68-482C-A401-A0AA750697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4FBEE-9091-427F-BD5E-F1AF13DABA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84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A33C1-0844-43C1-9261-A1A7BBA2BE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3B37D-CB13-483C-B941-2A24A63AB1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46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C50FC-3BA2-4F4E-BD0A-E9D0F6F9C1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BEDAB-CDC5-4D12-AA69-6B3937941E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76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DA67F-96FC-41E9-932B-9A85E0FD66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8DEB5-EB6B-4F89-862D-3252995ADB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92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11580-7097-4000-96BD-6902A6EDB9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8DA4B-FF20-453F-A806-57DBBC8590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03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C1AD1-CB5C-4727-9F0F-50D64FCCD7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71D7A-730D-4277-B566-8AE560C01E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51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DE462-8072-483B-8B9A-EDF652F78D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88943-C67D-46F1-926E-2772A58468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52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334FA-0E66-496D-83D3-B81691B1A2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68635-0200-42D9-9E18-88F0E35CE4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03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EF87-2FE7-47F1-B381-6FE188F7EC11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2BAD-9F20-4D44-B181-1C7FEDBD5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06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3DE33-E5D5-4D4E-877E-CA43FC6E43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85072-542E-4535-A4AB-36098A11FA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81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6E92C-43EA-45FB-910D-D6B8300631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7F94E-EF0A-4898-A86A-FD5EC7BE62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01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A6874-AAE4-494E-AF82-1C6536B48C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6E00B-C7A4-42DF-9568-2B33C921F3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4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BD18-609F-4D28-81D5-97ECFC789B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A109-4509-4B61-BEDF-D57A40BC17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76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BD18-609F-4D28-81D5-97ECFC789B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A109-4509-4B61-BEDF-D57A40BC17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229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BD18-609F-4D28-81D5-97ECFC789B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A109-4509-4B61-BEDF-D57A40BC17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700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BD18-609F-4D28-81D5-97ECFC789B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A109-4509-4B61-BEDF-D57A40BC17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62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BD18-609F-4D28-81D5-97ECFC789B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A109-4509-4B61-BEDF-D57A40BC17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975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BD18-609F-4D28-81D5-97ECFC789B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A109-4509-4B61-BEDF-D57A40BC17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62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BD18-609F-4D28-81D5-97ECFC789B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A109-4509-4B61-BEDF-D57A40BC17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77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EF87-2FE7-47F1-B381-6FE188F7EC11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2BAD-9F20-4D44-B181-1C7FEDBD5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68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BD18-609F-4D28-81D5-97ECFC789B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A109-4509-4B61-BEDF-D57A40BC17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318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BD18-609F-4D28-81D5-97ECFC789B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A109-4509-4B61-BEDF-D57A40BC17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6515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BD18-609F-4D28-81D5-97ECFC789B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A109-4509-4B61-BEDF-D57A40BC17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212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BD18-609F-4D28-81D5-97ECFC789B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A109-4509-4B61-BEDF-D57A40BC17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994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EF87-2FE7-47F1-B381-6FE188F7EC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2BAD-9F20-4D44-B181-1C7FEDBD5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383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EF87-2FE7-47F1-B381-6FE188F7EC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2BAD-9F20-4D44-B181-1C7FEDBD5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618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EF87-2FE7-47F1-B381-6FE188F7EC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2BAD-9F20-4D44-B181-1C7FEDBD5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74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EF87-2FE7-47F1-B381-6FE188F7EC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2BAD-9F20-4D44-B181-1C7FEDBD5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69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EF87-2FE7-47F1-B381-6FE188F7EC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2BAD-9F20-4D44-B181-1C7FEDBD5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744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EF87-2FE7-47F1-B381-6FE188F7EC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2BAD-9F20-4D44-B181-1C7FEDBD5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3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EF87-2FE7-47F1-B381-6FE188F7EC11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2BAD-9F20-4D44-B181-1C7FEDBD5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040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EF87-2FE7-47F1-B381-6FE188F7EC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2BAD-9F20-4D44-B181-1C7FEDBD5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530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EF87-2FE7-47F1-B381-6FE188F7EC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2BAD-9F20-4D44-B181-1C7FEDBD5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4813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EF87-2FE7-47F1-B381-6FE188F7EC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2BAD-9F20-4D44-B181-1C7FEDBD5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717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EF87-2FE7-47F1-B381-6FE188F7EC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2BAD-9F20-4D44-B181-1C7FEDBD5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434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EF87-2FE7-47F1-B381-6FE188F7EC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2BAD-9F20-4D44-B181-1C7FEDBD5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9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EF87-2FE7-47F1-B381-6FE188F7EC11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2BAD-9F20-4D44-B181-1C7FEDBD5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1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EF87-2FE7-47F1-B381-6FE188F7EC11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2BAD-9F20-4D44-B181-1C7FEDBD5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6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EF87-2FE7-47F1-B381-6FE188F7EC11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2BAD-9F20-4D44-B181-1C7FEDBD5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6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EF87-2FE7-47F1-B381-6FE188F7EC11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2BAD-9F20-4D44-B181-1C7FEDBD5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9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EF87-2FE7-47F1-B381-6FE188F7EC11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2BAD-9F20-4D44-B181-1C7FEDBD5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3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8EF87-2FE7-47F1-B381-6FE188F7EC11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82BAD-9F20-4D44-B181-1C7FEDBD5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1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8F58E0-A04E-4843-B88D-B1909A5226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640E34-17F6-4C6D-B4F0-E055CE02EA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5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CBD18-609F-4D28-81D5-97ECFC789B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0A109-4509-4B61-BEDF-D57A40BC17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8EF87-2FE7-47F1-B381-6FE188F7EC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82BAD-9F20-4D44-B181-1C7FEDBD5C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8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60198">
            <a:off x="403598" y="2222374"/>
            <a:ext cx="7787748" cy="3707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4046538" y="5903913"/>
            <a:ext cx="4399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Presentation to the </a:t>
            </a:r>
            <a:r>
              <a:rPr lang="en-US" sz="1600" dirty="0" smtClean="0"/>
              <a:t>Fish Tagging Forum</a:t>
            </a:r>
            <a:endParaRPr lang="en-US" sz="1600" dirty="0"/>
          </a:p>
          <a:p>
            <a:r>
              <a:rPr lang="en-US" sz="1600" dirty="0"/>
              <a:t> of the Northwest Power and Conservation Council</a:t>
            </a:r>
          </a:p>
          <a:p>
            <a:r>
              <a:rPr lang="en-US" sz="1600" dirty="0" smtClean="0"/>
              <a:t>March 22, 2012</a:t>
            </a:r>
            <a:endParaRPr lang="en-US" sz="1600" dirty="0"/>
          </a:p>
        </p:txBody>
      </p:sp>
      <p:sp>
        <p:nvSpPr>
          <p:cNvPr id="14341" name="Title 1"/>
          <p:cNvSpPr>
            <a:spLocks noGrp="1"/>
          </p:cNvSpPr>
          <p:nvPr>
            <p:ph type="ctrTitle"/>
          </p:nvPr>
        </p:nvSpPr>
        <p:spPr>
          <a:xfrm>
            <a:off x="673869" y="232545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 Tagging and </a:t>
            </a:r>
            <a:b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Sturgeon Assessments</a:t>
            </a:r>
          </a:p>
        </p:txBody>
      </p:sp>
    </p:spTree>
    <p:extLst>
      <p:ext uri="{BB962C8B-B14F-4D97-AF65-F5344CB8AC3E}">
        <p14:creationId xmlns:p14="http://schemas.microsoft.com/office/powerpoint/2010/main" val="40595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371600"/>
            <a:ext cx="8029575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61256"/>
            <a:ext cx="87128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Kootenai Adult Sturgeon Abundance</a:t>
            </a:r>
            <a:endParaRPr lang="en-US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42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153400" cy="516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262979"/>
            <a:ext cx="6208623" cy="769441"/>
          </a:xfr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Kootenai Recapture </a:t>
            </a:r>
            <a:r>
              <a:rPr lang="en-US" b="1" dirty="0" smtClean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Rates</a:t>
            </a:r>
            <a:endParaRPr lang="en-US" b="1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67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Catch rate based assessment of diminishing abundance through time</a:t>
            </a:r>
          </a:p>
          <a:p>
            <a:pPr lvl="1"/>
            <a:r>
              <a:rPr lang="en-US" dirty="0" smtClean="0"/>
              <a:t>Catch curves and cohort analyses</a:t>
            </a:r>
          </a:p>
          <a:p>
            <a:r>
              <a:rPr lang="en-US" dirty="0"/>
              <a:t>Persistent PIT tag</a:t>
            </a:r>
          </a:p>
          <a:p>
            <a:pPr lvl="1"/>
            <a:r>
              <a:rPr lang="en-US" dirty="0"/>
              <a:t>Long time series mark-recapture estimates</a:t>
            </a:r>
          </a:p>
          <a:p>
            <a:pPr lvl="1"/>
            <a:r>
              <a:rPr lang="en-US" dirty="0"/>
              <a:t>Maximum Likelihood Estimator models</a:t>
            </a:r>
          </a:p>
          <a:p>
            <a:pPr lvl="1"/>
            <a:r>
              <a:rPr lang="en-US" dirty="0"/>
              <a:t>Live Dead encounter histories LDLDLDLDLD</a:t>
            </a:r>
          </a:p>
          <a:p>
            <a:pPr lvl="1"/>
            <a:r>
              <a:rPr lang="en-US" dirty="0"/>
              <a:t>Ever growing data set and improved precision over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6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 Curve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454118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8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Bonneville Juvenile White Sturgeon </a:t>
            </a:r>
            <a:br>
              <a:rPr lang="en-US" dirty="0" smtClean="0"/>
            </a:br>
            <a:r>
              <a:rPr lang="en-US" dirty="0" smtClean="0"/>
              <a:t>MLE Annual Survival Rates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3227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71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Assessment</a:t>
            </a:r>
            <a:endParaRPr lang="en-US" dirty="0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685800" y="1338929"/>
            <a:ext cx="7127631" cy="5257800"/>
            <a:chOff x="2688" y="912"/>
            <a:chExt cx="2736" cy="3264"/>
          </a:xfrm>
        </p:grpSpPr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2736" y="1008"/>
              <a:ext cx="2688" cy="3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" name="Object 4"/>
            <p:cNvGraphicFramePr>
              <a:graphicFrameLocks noChangeAspect="1"/>
            </p:cNvGraphicFramePr>
            <p:nvPr/>
          </p:nvGraphicFramePr>
          <p:xfrm>
            <a:off x="3055" y="1016"/>
            <a:ext cx="2321" cy="27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" name="CorelPhotoPaint.Image.8" r:id="rId4" imgW="4876190" imgH="7314286" progId="CorelPhotoPaint.Image.8">
                    <p:embed/>
                  </p:oleObj>
                </mc:Choice>
                <mc:Fallback>
                  <p:oleObj name="CorelPhotoPaint.Image.8" r:id="rId4" imgW="4876190" imgH="7314286" progId="CorelPhotoPaint.Imag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5" y="1016"/>
                          <a:ext cx="2321" cy="27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0"/>
            <p:cNvGraphicFramePr>
              <a:graphicFrameLocks noChangeAspect="1"/>
            </p:cNvGraphicFramePr>
            <p:nvPr/>
          </p:nvGraphicFramePr>
          <p:xfrm>
            <a:off x="2688" y="912"/>
            <a:ext cx="2736" cy="3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5" name="SPW 7.0 Graph" r:id="rId6" imgW="5883120" imgH="4234320" progId="SigmaPlotGraphicObject.5">
                    <p:embed/>
                  </p:oleObj>
                </mc:Choice>
                <mc:Fallback>
                  <p:oleObj name="SPW 7.0 Graph" r:id="rId6" imgW="5883120" imgH="4234320" progId="SigmaPlotGraphicObject.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-3046" r="16237" b="8109"/>
                        <a:stretch>
                          <a:fillRect/>
                        </a:stretch>
                      </p:blipFill>
                      <p:spPr bwMode="auto">
                        <a:xfrm>
                          <a:off x="2688" y="912"/>
                          <a:ext cx="2736" cy="3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0114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Assessment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43000" y="1600200"/>
            <a:ext cx="6705600" cy="4832350"/>
            <a:chOff x="908050" y="990600"/>
            <a:chExt cx="6705600" cy="483235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050" y="990600"/>
              <a:ext cx="6705600" cy="4832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2438400" y="3200400"/>
              <a:ext cx="914400" cy="1066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352800" y="3200400"/>
              <a:ext cx="304800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3657600" y="2362200"/>
              <a:ext cx="990600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648200" y="2362200"/>
              <a:ext cx="1600200" cy="1905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752600" y="1981200"/>
            <a:ext cx="5867400" cy="3810000"/>
            <a:chOff x="1752600" y="1981200"/>
            <a:chExt cx="5867400" cy="3810000"/>
          </a:xfrm>
        </p:grpSpPr>
        <p:sp>
          <p:nvSpPr>
            <p:cNvPr id="12" name="Rectangle 11"/>
            <p:cNvSpPr/>
            <p:nvPr/>
          </p:nvSpPr>
          <p:spPr>
            <a:xfrm>
              <a:off x="1752600" y="1981200"/>
              <a:ext cx="5867400" cy="381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057400" y="2286000"/>
              <a:ext cx="5562600" cy="3124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329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Assessment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43000" y="1600200"/>
            <a:ext cx="6705600" cy="4832350"/>
            <a:chOff x="908050" y="990600"/>
            <a:chExt cx="6705600" cy="483235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050" y="990600"/>
              <a:ext cx="6705600" cy="4832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2438400" y="3200400"/>
              <a:ext cx="914400" cy="1066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352800" y="3200400"/>
              <a:ext cx="304800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3657600" y="2362200"/>
              <a:ext cx="990600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648200" y="2362200"/>
              <a:ext cx="1600200" cy="1905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76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96862" y="33323"/>
            <a:ext cx="4947138" cy="682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Growth </a:t>
            </a:r>
            <a:br>
              <a:rPr lang="en-US" dirty="0" smtClean="0"/>
            </a:br>
            <a:r>
              <a:rPr lang="en-US" dirty="0" smtClean="0"/>
              <a:t>Assessment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81" y="3276600"/>
            <a:ext cx="4110442" cy="33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45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</a:t>
            </a:r>
            <a:r>
              <a:rPr lang="en-US" dirty="0"/>
              <a:t>of how PIT tags are improving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Improved Abundance Estimates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MLE survival estimates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Assessing growth rate relative to traditional methods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Assessing transplant supplementation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Assessing hatchery effectiveness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Assessing movements among reservoirs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Assessing </a:t>
            </a:r>
            <a:r>
              <a:rPr lang="en-US" dirty="0">
                <a:solidFill>
                  <a:schemeClr val="tx2"/>
                </a:solidFill>
              </a:rPr>
              <a:t>exploitation rate relative to harvest number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8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Overview of Sturgeon Management Areas and Projects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tx2"/>
                </a:solidFill>
              </a:rPr>
              <a:t>Broad Management Questions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tx2"/>
                </a:solidFill>
              </a:rPr>
              <a:t>Examples of how PIT tags are improving assessments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tx2"/>
                </a:solidFill>
              </a:rPr>
              <a:t>Down sides of PIT tags for sturgeon?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02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D. Down </a:t>
            </a:r>
            <a:r>
              <a:rPr lang="en-US" dirty="0"/>
              <a:t>sides of PIT tags for sturgeon? </a:t>
            </a:r>
            <a:br>
              <a:rPr lang="en-US" dirty="0"/>
            </a:br>
            <a:r>
              <a:rPr lang="en-US" dirty="0" smtClean="0"/>
              <a:t> Strengths | Shortcomings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Persistent individual mark readily identified by co-managers</a:t>
            </a:r>
          </a:p>
          <a:p>
            <a:r>
              <a:rPr lang="en-US" dirty="0" smtClean="0"/>
              <a:t>Non-lethal detection </a:t>
            </a:r>
          </a:p>
          <a:p>
            <a:r>
              <a:rPr lang="en-US" dirty="0"/>
              <a:t>Centralized data storage</a:t>
            </a:r>
          </a:p>
          <a:p>
            <a:r>
              <a:rPr lang="en-US" dirty="0" smtClean="0"/>
              <a:t>Tiny size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Extra gear for samplers to carry- Special tool to recognize tag</a:t>
            </a:r>
          </a:p>
          <a:p>
            <a:r>
              <a:rPr lang="en-US" dirty="0" smtClean="0"/>
              <a:t>Limited remote detections</a:t>
            </a:r>
          </a:p>
          <a:p>
            <a:r>
              <a:rPr lang="en-US" dirty="0" smtClean="0"/>
              <a:t>No </a:t>
            </a:r>
            <a:r>
              <a:rPr lang="en-US" dirty="0"/>
              <a:t>data volunteered by anglers</a:t>
            </a:r>
          </a:p>
          <a:p>
            <a:r>
              <a:rPr lang="en-US" dirty="0" smtClean="0"/>
              <a:t>Relatively expensive. Esp. w/o </a:t>
            </a:r>
            <a:r>
              <a:rPr lang="en-US" dirty="0"/>
              <a:t>NPCC purchase </a:t>
            </a:r>
            <a:r>
              <a:rPr lang="en-US" dirty="0" smtClean="0"/>
              <a:t>agreements</a:t>
            </a:r>
          </a:p>
          <a:p>
            <a:r>
              <a:rPr lang="en-US" dirty="0" smtClean="0"/>
              <a:t>Tag placement</a:t>
            </a:r>
            <a:endParaRPr lang="en-US" dirty="0"/>
          </a:p>
          <a:p>
            <a:r>
              <a:rPr lang="en-US" dirty="0" smtClean="0"/>
              <a:t>Historic issues with vendors and coding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29601" flipH="1">
            <a:off x="1744487" y="720336"/>
            <a:ext cx="6664777" cy="42409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104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7675" y="123825"/>
            <a:ext cx="6969125" cy="660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3276600" cy="216376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 smtClean="0">
                <a:solidFill>
                  <a:srgbClr val="FFC000"/>
                </a:solidFill>
              </a:rPr>
              <a:t>Sturgeon</a:t>
            </a:r>
            <a:br>
              <a:rPr lang="en-US" sz="4000" b="1" dirty="0" smtClean="0">
                <a:solidFill>
                  <a:srgbClr val="FFC000"/>
                </a:solidFill>
              </a:rPr>
            </a:br>
            <a:r>
              <a:rPr lang="en-US" sz="4000" b="1" dirty="0" smtClean="0">
                <a:solidFill>
                  <a:srgbClr val="FFC000"/>
                </a:solidFill>
              </a:rPr>
              <a:t>Management</a:t>
            </a:r>
            <a:br>
              <a:rPr lang="en-US" sz="4000" b="1" dirty="0" smtClean="0">
                <a:solidFill>
                  <a:srgbClr val="FFC000"/>
                </a:solidFill>
              </a:rPr>
            </a:br>
            <a:r>
              <a:rPr lang="en-US" sz="4000" b="1" dirty="0" smtClean="0">
                <a:solidFill>
                  <a:srgbClr val="FFC000"/>
                </a:solidFill>
              </a:rPr>
              <a:t>Planning</a:t>
            </a:r>
            <a:br>
              <a:rPr lang="en-US" sz="4000" b="1" dirty="0" smtClean="0">
                <a:solidFill>
                  <a:srgbClr val="FFC000"/>
                </a:solidFill>
              </a:rPr>
            </a:br>
            <a:r>
              <a:rPr lang="en-US" sz="4000" b="1" dirty="0" smtClean="0">
                <a:solidFill>
                  <a:srgbClr val="FFC000"/>
                </a:solidFill>
              </a:rPr>
              <a:t>Units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3B37D-CB13-483C-B941-2A24A63AB1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0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46"/>
            <a:ext cx="8229600" cy="890954"/>
          </a:xfrm>
        </p:spPr>
        <p:txBody>
          <a:bodyPr>
            <a:normAutofit/>
          </a:bodyPr>
          <a:lstStyle/>
          <a:p>
            <a:r>
              <a:rPr lang="en-US" dirty="0"/>
              <a:t>Tagged Fish by year and </a:t>
            </a:r>
            <a:r>
              <a:rPr lang="en-US" dirty="0" smtClean="0"/>
              <a:t>area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188147"/>
              </p:ext>
            </p:extLst>
          </p:nvPr>
        </p:nvGraphicFramePr>
        <p:xfrm>
          <a:off x="838199" y="762000"/>
          <a:ext cx="7162801" cy="5887431"/>
        </p:xfrm>
        <a:graphic>
          <a:graphicData uri="http://schemas.openxmlformats.org/drawingml/2006/table">
            <a:tbl>
              <a:tblPr lastRow="1" bandRow="1">
                <a:tableStyleId>{3B4B98B0-60AC-42C2-AFA5-B58CD77FA1E5}</a:tableStyleId>
              </a:tblPr>
              <a:tblGrid>
                <a:gridCol w="1277281"/>
                <a:gridCol w="1177104"/>
                <a:gridCol w="1177104"/>
                <a:gridCol w="1177104"/>
                <a:gridCol w="1177104"/>
                <a:gridCol w="1177104"/>
              </a:tblGrid>
              <a:tr h="219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baseline="0" dirty="0">
                          <a:effectLst/>
                        </a:rPr>
                        <a:t> </a:t>
                      </a:r>
                      <a:endParaRPr lang="en-US" sz="12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baseline="0" dirty="0">
                          <a:effectLst/>
                        </a:rPr>
                        <a:t>Sub-Population / Reach</a:t>
                      </a:r>
                      <a:endParaRPr lang="en-US" sz="18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baseline="0">
                          <a:effectLst/>
                        </a:rPr>
                        <a:t> </a:t>
                      </a:r>
                      <a:endParaRPr lang="en-US" sz="12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baseline="0">
                          <a:effectLst/>
                        </a:rPr>
                        <a:t> </a:t>
                      </a:r>
                      <a:endParaRPr lang="en-US" sz="12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9756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baseline="0" dirty="0">
                          <a:effectLst/>
                        </a:rPr>
                        <a:t>Year</a:t>
                      </a:r>
                      <a:endParaRPr lang="en-US" sz="12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 dirty="0">
                          <a:effectLst/>
                        </a:rPr>
                        <a:t>Below Bonneville</a:t>
                      </a:r>
                      <a:endParaRPr lang="en-US" sz="16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 dirty="0">
                          <a:effectLst/>
                        </a:rPr>
                        <a:t>Bonneville</a:t>
                      </a:r>
                      <a:endParaRPr lang="en-US" sz="16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 dirty="0">
                          <a:effectLst/>
                        </a:rPr>
                        <a:t>The Dalles</a:t>
                      </a:r>
                      <a:endParaRPr lang="en-US" sz="16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 dirty="0">
                          <a:effectLst/>
                        </a:rPr>
                        <a:t>John Day</a:t>
                      </a:r>
                      <a:endParaRPr lang="en-US" sz="16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baseline="0" dirty="0">
                          <a:effectLst/>
                        </a:rPr>
                        <a:t>McNary</a:t>
                      </a:r>
                      <a:endParaRPr lang="en-US" sz="16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vert="vert270" anchor="ctr"/>
                </a:tc>
              </a:tr>
              <a:tr h="2006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1993</a:t>
                      </a:r>
                      <a:endParaRPr lang="en-US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127</a:t>
                      </a:r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006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1994</a:t>
                      </a:r>
                      <a:endParaRPr lang="en-US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1,147</a:t>
                      </a:r>
                      <a:endParaRPr lang="en-US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3,739</a:t>
                      </a:r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006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1995</a:t>
                      </a:r>
                      <a:endParaRPr lang="en-US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5,601</a:t>
                      </a:r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 </a:t>
                      </a:r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467</a:t>
                      </a:r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006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1996</a:t>
                      </a:r>
                      <a:endParaRPr lang="en-US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2,169</a:t>
                      </a:r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4,089</a:t>
                      </a:r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006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1997</a:t>
                      </a:r>
                      <a:endParaRPr lang="en-US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3,799</a:t>
                      </a:r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006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1998</a:t>
                      </a:r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2,641</a:t>
                      </a:r>
                      <a:endParaRPr lang="en-US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006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1999</a:t>
                      </a:r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3,491</a:t>
                      </a:r>
                      <a:endParaRPr lang="en-US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006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2000</a:t>
                      </a:r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006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2001</a:t>
                      </a:r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3,709</a:t>
                      </a:r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006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2002</a:t>
                      </a:r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2,712</a:t>
                      </a:r>
                      <a:endParaRPr lang="en-US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006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2003</a:t>
                      </a:r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6,312</a:t>
                      </a:r>
                      <a:endParaRPr lang="en-US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006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2004</a:t>
                      </a:r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4,704</a:t>
                      </a:r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006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2005</a:t>
                      </a:r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5,293</a:t>
                      </a:r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006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2006</a:t>
                      </a:r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6,909</a:t>
                      </a:r>
                      <a:endParaRPr lang="en-US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006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2007</a:t>
                      </a:r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4,528</a:t>
                      </a:r>
                      <a:endParaRPr lang="en-US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006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2008</a:t>
                      </a:r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6,378</a:t>
                      </a:r>
                      <a:endParaRPr lang="en-US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006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2009</a:t>
                      </a:r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2,853</a:t>
                      </a:r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7,639</a:t>
                      </a:r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006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2010</a:t>
                      </a:r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4,626</a:t>
                      </a:r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4,039</a:t>
                      </a:r>
                      <a:endParaRPr lang="en-US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006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2011</a:t>
                      </a:r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3,317</a:t>
                      </a:r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effectLst/>
                        </a:rPr>
                        <a:t>5,175</a:t>
                      </a:r>
                      <a:endParaRPr lang="en-US" sz="14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 </a:t>
                      </a:r>
                      <a:endParaRPr lang="en-US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273</a:t>
                      </a:r>
                      <a:endParaRPr lang="en-US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172792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baseline="0" dirty="0">
                          <a:effectLst/>
                        </a:rPr>
                        <a:t> </a:t>
                      </a:r>
                      <a:endParaRPr lang="en-US" sz="12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baseline="0">
                          <a:effectLst/>
                        </a:rPr>
                        <a:t> </a:t>
                      </a:r>
                      <a:endParaRPr lang="en-US" sz="12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baseline="0">
                          <a:effectLst/>
                        </a:rPr>
                        <a:t> </a:t>
                      </a:r>
                      <a:endParaRPr lang="en-US" sz="12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baseline="0">
                          <a:effectLst/>
                        </a:rPr>
                        <a:t> </a:t>
                      </a:r>
                      <a:endParaRPr lang="en-US" sz="12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baseline="0" dirty="0">
                          <a:effectLst/>
                        </a:rPr>
                        <a:t> </a:t>
                      </a:r>
                      <a:endParaRPr lang="en-US" sz="12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006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baseline="0">
                          <a:effectLst/>
                        </a:rPr>
                        <a:t>Sum</a:t>
                      </a:r>
                      <a:endParaRPr lang="en-US" sz="12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baseline="0">
                          <a:effectLst/>
                        </a:rPr>
                        <a:t>10,796</a:t>
                      </a:r>
                      <a:endParaRPr lang="en-US" sz="12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baseline="0">
                          <a:effectLst/>
                        </a:rPr>
                        <a:t>24,648</a:t>
                      </a:r>
                      <a:endParaRPr lang="en-US" sz="12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baseline="0">
                          <a:effectLst/>
                        </a:rPr>
                        <a:t>38,484</a:t>
                      </a:r>
                      <a:endParaRPr lang="en-US" sz="12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baseline="0">
                          <a:effectLst/>
                        </a:rPr>
                        <a:t>21,069</a:t>
                      </a:r>
                      <a:endParaRPr lang="en-US" sz="1200" b="0" i="0" u="none" strike="noStrike" baseline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baseline="0" dirty="0">
                          <a:effectLst/>
                        </a:rPr>
                        <a:t>740</a:t>
                      </a:r>
                      <a:endParaRPr lang="en-US" sz="12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23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B. Broad Management Questions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Autofit/>
          </a:bodyPr>
          <a:lstStyle/>
          <a:p>
            <a:pPr>
              <a:buSzPct val="100000"/>
              <a:buFont typeface="Wingdings" pitchFamily="2" charset="2"/>
              <a:buChar char="Ø"/>
            </a:pPr>
            <a:r>
              <a:rPr lang="en-US" dirty="0" smtClean="0"/>
              <a:t>Are populations at risk of extinction?</a:t>
            </a:r>
          </a:p>
          <a:p>
            <a:pPr>
              <a:spcBef>
                <a:spcPts val="0"/>
              </a:spcBef>
              <a:buSzPct val="100000"/>
              <a:buFont typeface="Wingdings" pitchFamily="2" charset="2"/>
              <a:buChar char="Ø"/>
            </a:pPr>
            <a:r>
              <a:rPr lang="en-US" dirty="0" smtClean="0"/>
              <a:t>Are there productivity losses and lost harvest potential due to anthropogenic threats?</a:t>
            </a:r>
          </a:p>
          <a:p>
            <a:pPr>
              <a:spcBef>
                <a:spcPts val="0"/>
              </a:spcBef>
              <a:buSzPct val="100000"/>
              <a:buFont typeface="Wingdings" pitchFamily="2" charset="2"/>
              <a:buChar char="Ø"/>
            </a:pPr>
            <a:r>
              <a:rPr lang="en-US" dirty="0" smtClean="0"/>
              <a:t>How </a:t>
            </a:r>
            <a:r>
              <a:rPr lang="en-US" dirty="0"/>
              <a:t>have various limiting factors and threats affected vital rates? </a:t>
            </a:r>
          </a:p>
          <a:p>
            <a:pPr>
              <a:spcBef>
                <a:spcPts val="0"/>
              </a:spcBef>
              <a:buSzPct val="100000"/>
              <a:buFont typeface="Wingdings" pitchFamily="2" charset="2"/>
              <a:buChar char="Ø"/>
            </a:pPr>
            <a:r>
              <a:rPr lang="en-US" dirty="0" smtClean="0"/>
              <a:t>How effective are management actions at reducing threats?</a:t>
            </a:r>
          </a:p>
          <a:p>
            <a:pPr>
              <a:spcBef>
                <a:spcPts val="0"/>
              </a:spcBef>
              <a:buSzPct val="100000"/>
              <a:buFont typeface="Wingdings" pitchFamily="2" charset="2"/>
              <a:buChar char="Ø"/>
            </a:pPr>
            <a:r>
              <a:rPr lang="en-US" dirty="0" smtClean="0"/>
              <a:t>What </a:t>
            </a:r>
            <a:r>
              <a:rPr lang="en-US" dirty="0"/>
              <a:t>are appropriate sustainable harvest rates in our current environment?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491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5"/>
          <p:cNvSpPr>
            <a:spLocks noChangeArrowheads="1"/>
          </p:cNvSpPr>
          <p:nvPr/>
        </p:nvSpPr>
        <p:spPr bwMode="auto">
          <a:xfrm rot="16200000">
            <a:off x="7469064" y="2823928"/>
            <a:ext cx="466575" cy="590321"/>
          </a:xfrm>
          <a:prstGeom prst="ellipse">
            <a:avLst/>
          </a:prstGeom>
          <a:noFill/>
          <a:ln w="28575">
            <a:solidFill>
              <a:srgbClr val="003366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" name="Line 31"/>
          <p:cNvSpPr>
            <a:spLocks noChangeShapeType="1"/>
          </p:cNvSpPr>
          <p:nvPr/>
        </p:nvSpPr>
        <p:spPr bwMode="auto">
          <a:xfrm flipV="1">
            <a:off x="8001000" y="3047998"/>
            <a:ext cx="0" cy="76201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1" name="Line 31"/>
          <p:cNvSpPr>
            <a:spLocks noChangeShapeType="1"/>
          </p:cNvSpPr>
          <p:nvPr/>
        </p:nvSpPr>
        <p:spPr bwMode="auto">
          <a:xfrm>
            <a:off x="7391400" y="3124200"/>
            <a:ext cx="0" cy="7620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08934" name="Rectangle 3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 smtClean="0">
                <a:solidFill>
                  <a:schemeClr val="tx1"/>
                </a:solidFill>
              </a:rPr>
              <a:t>Population Attributes needed to address Management Questions</a:t>
            </a:r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208898" name="Oval 2"/>
          <p:cNvSpPr>
            <a:spLocks noChangeArrowheads="1"/>
          </p:cNvSpPr>
          <p:nvPr/>
        </p:nvSpPr>
        <p:spPr bwMode="auto">
          <a:xfrm>
            <a:off x="4038600" y="3924300"/>
            <a:ext cx="381000" cy="381000"/>
          </a:xfrm>
          <a:prstGeom prst="ellipse">
            <a:avLst/>
          </a:prstGeom>
          <a:noFill/>
          <a:ln w="15875">
            <a:solidFill>
              <a:srgbClr val="003366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8899" name="Oval 3"/>
          <p:cNvSpPr>
            <a:spLocks noChangeArrowheads="1"/>
          </p:cNvSpPr>
          <p:nvPr/>
        </p:nvSpPr>
        <p:spPr bwMode="auto">
          <a:xfrm>
            <a:off x="3581400" y="3236913"/>
            <a:ext cx="381000" cy="381000"/>
          </a:xfrm>
          <a:prstGeom prst="ellipse">
            <a:avLst/>
          </a:prstGeom>
          <a:noFill/>
          <a:ln w="15875">
            <a:solidFill>
              <a:srgbClr val="003366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8900" name="Line 4"/>
          <p:cNvSpPr>
            <a:spLocks noChangeShapeType="1"/>
          </p:cNvSpPr>
          <p:nvPr/>
        </p:nvSpPr>
        <p:spPr bwMode="auto">
          <a:xfrm>
            <a:off x="4800600" y="4343400"/>
            <a:ext cx="304800" cy="457200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08901" name="Oval 5"/>
          <p:cNvSpPr>
            <a:spLocks noChangeArrowheads="1"/>
          </p:cNvSpPr>
          <p:nvPr/>
        </p:nvSpPr>
        <p:spPr bwMode="auto">
          <a:xfrm>
            <a:off x="4572000" y="4648200"/>
            <a:ext cx="381000" cy="381000"/>
          </a:xfrm>
          <a:prstGeom prst="ellipse">
            <a:avLst/>
          </a:prstGeom>
          <a:noFill/>
          <a:ln w="15875">
            <a:solidFill>
              <a:srgbClr val="003366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8902" name="AutoShape 6"/>
          <p:cNvSpPr>
            <a:spLocks/>
          </p:cNvSpPr>
          <p:nvPr/>
        </p:nvSpPr>
        <p:spPr bwMode="auto">
          <a:xfrm>
            <a:off x="5638800" y="1943100"/>
            <a:ext cx="1143000" cy="3276600"/>
          </a:xfrm>
          <a:prstGeom prst="rightBrace">
            <a:avLst>
              <a:gd name="adj1" fmla="val 23889"/>
              <a:gd name="adj2" fmla="val 50000"/>
            </a:avLst>
          </a:prstGeom>
          <a:solidFill>
            <a:schemeClr val="bg1"/>
          </a:solidFill>
          <a:ln w="31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914400" y="3200400"/>
            <a:ext cx="1295400" cy="457200"/>
            <a:chOff x="477" y="3365"/>
            <a:chExt cx="1107" cy="715"/>
          </a:xfrm>
        </p:grpSpPr>
        <p:sp>
          <p:nvSpPr>
            <p:cNvPr id="208904" name="Freeform 8"/>
            <p:cNvSpPr>
              <a:spLocks/>
            </p:cNvSpPr>
            <p:nvPr/>
          </p:nvSpPr>
          <p:spPr bwMode="auto">
            <a:xfrm>
              <a:off x="528" y="3408"/>
              <a:ext cx="1008" cy="608"/>
            </a:xfrm>
            <a:custGeom>
              <a:avLst/>
              <a:gdLst/>
              <a:ahLst/>
              <a:cxnLst>
                <a:cxn ang="0">
                  <a:pos x="0" y="368"/>
                </a:cxn>
                <a:cxn ang="0">
                  <a:pos x="96" y="176"/>
                </a:cxn>
                <a:cxn ang="0">
                  <a:pos x="192" y="464"/>
                </a:cxn>
                <a:cxn ang="0">
                  <a:pos x="336" y="32"/>
                </a:cxn>
                <a:cxn ang="0">
                  <a:pos x="384" y="272"/>
                </a:cxn>
                <a:cxn ang="0">
                  <a:pos x="432" y="608"/>
                </a:cxn>
                <a:cxn ang="0">
                  <a:pos x="480" y="464"/>
                </a:cxn>
                <a:cxn ang="0">
                  <a:pos x="576" y="224"/>
                </a:cxn>
                <a:cxn ang="0">
                  <a:pos x="672" y="176"/>
                </a:cxn>
                <a:cxn ang="0">
                  <a:pos x="720" y="224"/>
                </a:cxn>
                <a:cxn ang="0">
                  <a:pos x="768" y="320"/>
                </a:cxn>
                <a:cxn ang="0">
                  <a:pos x="816" y="464"/>
                </a:cxn>
                <a:cxn ang="0">
                  <a:pos x="912" y="320"/>
                </a:cxn>
                <a:cxn ang="0">
                  <a:pos x="1008" y="416"/>
                </a:cxn>
              </a:cxnLst>
              <a:rect l="0" t="0" r="r" b="b"/>
              <a:pathLst>
                <a:path w="1008" h="640">
                  <a:moveTo>
                    <a:pt x="0" y="368"/>
                  </a:moveTo>
                  <a:cubicBezTo>
                    <a:pt x="32" y="264"/>
                    <a:pt x="64" y="160"/>
                    <a:pt x="96" y="176"/>
                  </a:cubicBezTo>
                  <a:cubicBezTo>
                    <a:pt x="128" y="192"/>
                    <a:pt x="152" y="488"/>
                    <a:pt x="192" y="464"/>
                  </a:cubicBezTo>
                  <a:cubicBezTo>
                    <a:pt x="232" y="440"/>
                    <a:pt x="304" y="64"/>
                    <a:pt x="336" y="32"/>
                  </a:cubicBezTo>
                  <a:cubicBezTo>
                    <a:pt x="368" y="0"/>
                    <a:pt x="368" y="176"/>
                    <a:pt x="384" y="272"/>
                  </a:cubicBezTo>
                  <a:cubicBezTo>
                    <a:pt x="400" y="368"/>
                    <a:pt x="416" y="576"/>
                    <a:pt x="432" y="608"/>
                  </a:cubicBezTo>
                  <a:cubicBezTo>
                    <a:pt x="448" y="640"/>
                    <a:pt x="456" y="528"/>
                    <a:pt x="480" y="464"/>
                  </a:cubicBezTo>
                  <a:cubicBezTo>
                    <a:pt x="504" y="400"/>
                    <a:pt x="544" y="272"/>
                    <a:pt x="576" y="224"/>
                  </a:cubicBezTo>
                  <a:cubicBezTo>
                    <a:pt x="608" y="176"/>
                    <a:pt x="648" y="176"/>
                    <a:pt x="672" y="176"/>
                  </a:cubicBezTo>
                  <a:cubicBezTo>
                    <a:pt x="696" y="176"/>
                    <a:pt x="704" y="200"/>
                    <a:pt x="720" y="224"/>
                  </a:cubicBezTo>
                  <a:cubicBezTo>
                    <a:pt x="736" y="248"/>
                    <a:pt x="752" y="280"/>
                    <a:pt x="768" y="320"/>
                  </a:cubicBezTo>
                  <a:cubicBezTo>
                    <a:pt x="784" y="360"/>
                    <a:pt x="792" y="464"/>
                    <a:pt x="816" y="464"/>
                  </a:cubicBezTo>
                  <a:cubicBezTo>
                    <a:pt x="840" y="464"/>
                    <a:pt x="880" y="328"/>
                    <a:pt x="912" y="320"/>
                  </a:cubicBezTo>
                  <a:cubicBezTo>
                    <a:pt x="944" y="312"/>
                    <a:pt x="992" y="400"/>
                    <a:pt x="1008" y="4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905" name="Freeform 9"/>
            <p:cNvSpPr>
              <a:spLocks/>
            </p:cNvSpPr>
            <p:nvPr/>
          </p:nvSpPr>
          <p:spPr bwMode="auto">
            <a:xfrm>
              <a:off x="477" y="3365"/>
              <a:ext cx="1107" cy="71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6"/>
                </a:cxn>
                <a:cxn ang="0">
                  <a:pos x="3" y="753"/>
                </a:cxn>
                <a:cxn ang="0">
                  <a:pos x="1107" y="753"/>
                </a:cxn>
              </a:cxnLst>
              <a:rect l="0" t="0" r="r" b="b"/>
              <a:pathLst>
                <a:path w="1107" h="753">
                  <a:moveTo>
                    <a:pt x="8" y="0"/>
                  </a:moveTo>
                  <a:cubicBezTo>
                    <a:pt x="5" y="15"/>
                    <a:pt x="0" y="46"/>
                    <a:pt x="0" y="46"/>
                  </a:cubicBezTo>
                  <a:lnTo>
                    <a:pt x="3" y="753"/>
                  </a:lnTo>
                  <a:lnTo>
                    <a:pt x="1107" y="753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08906" name="AutoShape 10"/>
          <p:cNvSpPr>
            <a:spLocks noChangeArrowheads="1"/>
          </p:cNvSpPr>
          <p:nvPr/>
        </p:nvSpPr>
        <p:spPr bwMode="auto">
          <a:xfrm>
            <a:off x="838200" y="3952875"/>
            <a:ext cx="1676400" cy="323850"/>
          </a:xfrm>
          <a:prstGeom prst="rightArrow">
            <a:avLst>
              <a:gd name="adj1" fmla="val 50000"/>
              <a:gd name="adj2" fmla="val 69633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 dirty="0" smtClean="0"/>
              <a:t>Spawning &amp; Rearing </a:t>
            </a:r>
            <a:br>
              <a:rPr lang="en-US" sz="1200" dirty="0" smtClean="0"/>
            </a:br>
            <a:r>
              <a:rPr lang="en-US" sz="1200" dirty="0" smtClean="0"/>
              <a:t> Conditions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 dirty="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200" dirty="0"/>
          </a:p>
        </p:txBody>
      </p:sp>
      <p:sp>
        <p:nvSpPr>
          <p:cNvPr id="208907" name="Text Box 11"/>
          <p:cNvSpPr txBox="1">
            <a:spLocks noChangeArrowheads="1"/>
          </p:cNvSpPr>
          <p:nvPr/>
        </p:nvSpPr>
        <p:spPr bwMode="auto">
          <a:xfrm>
            <a:off x="2895600" y="514350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/>
              <a:t>Reproduction</a:t>
            </a:r>
          </a:p>
        </p:txBody>
      </p:sp>
      <p:sp>
        <p:nvSpPr>
          <p:cNvPr id="208908" name="Oval 12"/>
          <p:cNvSpPr>
            <a:spLocks noChangeArrowheads="1"/>
          </p:cNvSpPr>
          <p:nvPr/>
        </p:nvSpPr>
        <p:spPr bwMode="auto">
          <a:xfrm>
            <a:off x="3429000" y="2705100"/>
            <a:ext cx="1066800" cy="457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/>
              <a:t>Age-1 </a:t>
            </a:r>
          </a:p>
        </p:txBody>
      </p:sp>
      <p:sp>
        <p:nvSpPr>
          <p:cNvPr id="208909" name="Oval 13"/>
          <p:cNvSpPr>
            <a:spLocks noChangeArrowheads="1"/>
          </p:cNvSpPr>
          <p:nvPr/>
        </p:nvSpPr>
        <p:spPr bwMode="auto">
          <a:xfrm>
            <a:off x="3048000" y="2020888"/>
            <a:ext cx="1066800" cy="457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/>
              <a:t>Eggs </a:t>
            </a:r>
          </a:p>
        </p:txBody>
      </p:sp>
      <p:sp>
        <p:nvSpPr>
          <p:cNvPr id="208910" name="Oval 14"/>
          <p:cNvSpPr>
            <a:spLocks noChangeArrowheads="1"/>
          </p:cNvSpPr>
          <p:nvPr/>
        </p:nvSpPr>
        <p:spPr bwMode="auto">
          <a:xfrm>
            <a:off x="3886200" y="3390900"/>
            <a:ext cx="1066800" cy="457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/>
              <a:t>Juvenile </a:t>
            </a:r>
          </a:p>
        </p:txBody>
      </p:sp>
      <p:sp>
        <p:nvSpPr>
          <p:cNvPr id="208911" name="Line 15"/>
          <p:cNvSpPr>
            <a:spLocks noChangeShapeType="1"/>
          </p:cNvSpPr>
          <p:nvPr/>
        </p:nvSpPr>
        <p:spPr bwMode="auto">
          <a:xfrm>
            <a:off x="3733800" y="3617913"/>
            <a:ext cx="76200" cy="1587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08913" name="Line 17"/>
          <p:cNvSpPr>
            <a:spLocks noChangeShapeType="1"/>
          </p:cNvSpPr>
          <p:nvPr/>
        </p:nvSpPr>
        <p:spPr bwMode="auto">
          <a:xfrm>
            <a:off x="4191000" y="4305300"/>
            <a:ext cx="76200" cy="1588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08914" name="Freeform 18"/>
          <p:cNvSpPr>
            <a:spLocks/>
          </p:cNvSpPr>
          <p:nvPr/>
        </p:nvSpPr>
        <p:spPr bwMode="auto">
          <a:xfrm>
            <a:off x="2044700" y="2400300"/>
            <a:ext cx="3289300" cy="3314700"/>
          </a:xfrm>
          <a:custGeom>
            <a:avLst/>
            <a:gdLst/>
            <a:ahLst/>
            <a:cxnLst>
              <a:cxn ang="0">
                <a:pos x="2264" y="1872"/>
              </a:cxn>
              <a:cxn ang="0">
                <a:pos x="248" y="1872"/>
              </a:cxn>
              <a:cxn ang="0">
                <a:pos x="776" y="0"/>
              </a:cxn>
            </a:cxnLst>
            <a:rect l="0" t="0" r="r" b="b"/>
            <a:pathLst>
              <a:path w="2264" h="2184">
                <a:moveTo>
                  <a:pt x="2264" y="1872"/>
                </a:moveTo>
                <a:cubicBezTo>
                  <a:pt x="1380" y="2028"/>
                  <a:pt x="496" y="2184"/>
                  <a:pt x="248" y="1872"/>
                </a:cubicBezTo>
                <a:cubicBezTo>
                  <a:pt x="0" y="1560"/>
                  <a:pt x="688" y="312"/>
                  <a:pt x="776" y="0"/>
                </a:cubicBezTo>
              </a:path>
            </a:pathLst>
          </a:custGeom>
          <a:noFill/>
          <a:ln w="3175">
            <a:solidFill>
              <a:srgbClr val="FF00FF"/>
            </a:solidFill>
            <a:round/>
            <a:headEnd/>
            <a:tailEnd type="stealth" w="lg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08915" name="Rectangle 19"/>
          <p:cNvSpPr>
            <a:spLocks noChangeArrowheads="1"/>
          </p:cNvSpPr>
          <p:nvPr/>
        </p:nvSpPr>
        <p:spPr bwMode="auto">
          <a:xfrm>
            <a:off x="6781800" y="3314700"/>
            <a:ext cx="1905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dirty="0"/>
              <a:t>Natural Mortality &amp; 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dirty="0"/>
              <a:t>  Unexplained Loss Rates</a:t>
            </a:r>
          </a:p>
        </p:txBody>
      </p:sp>
      <p:sp>
        <p:nvSpPr>
          <p:cNvPr id="208918" name="AutoShape 22"/>
          <p:cNvSpPr>
            <a:spLocks/>
          </p:cNvSpPr>
          <p:nvPr/>
        </p:nvSpPr>
        <p:spPr bwMode="auto">
          <a:xfrm>
            <a:off x="5943600" y="2552700"/>
            <a:ext cx="828675" cy="2667000"/>
          </a:xfrm>
          <a:prstGeom prst="rightBrace">
            <a:avLst>
              <a:gd name="adj1" fmla="val 26820"/>
              <a:gd name="adj2" fmla="val 50000"/>
            </a:avLst>
          </a:prstGeom>
          <a:solidFill>
            <a:schemeClr val="bg2">
              <a:alpha val="31000"/>
            </a:schemeClr>
          </a:solidFill>
          <a:ln w="127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8919" name="Rectangle 23"/>
          <p:cNvSpPr>
            <a:spLocks noChangeArrowheads="1"/>
          </p:cNvSpPr>
          <p:nvPr/>
        </p:nvSpPr>
        <p:spPr bwMode="auto">
          <a:xfrm>
            <a:off x="6781800" y="3771900"/>
            <a:ext cx="1905000" cy="304800"/>
          </a:xfrm>
          <a:prstGeom prst="rect">
            <a:avLst/>
          </a:prstGeom>
          <a:solidFill>
            <a:srgbClr val="DDDDDD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dirty="0"/>
              <a:t>Growth </a:t>
            </a:r>
            <a:r>
              <a:rPr lang="en-US" sz="1200" dirty="0" smtClean="0"/>
              <a:t>Function</a:t>
            </a:r>
            <a:endParaRPr lang="en-US" sz="1200" dirty="0"/>
          </a:p>
        </p:txBody>
      </p:sp>
      <p:sp>
        <p:nvSpPr>
          <p:cNvPr id="208920" name="Line 24"/>
          <p:cNvSpPr>
            <a:spLocks noChangeShapeType="1"/>
          </p:cNvSpPr>
          <p:nvPr/>
        </p:nvSpPr>
        <p:spPr bwMode="auto">
          <a:xfrm>
            <a:off x="3657600" y="2476500"/>
            <a:ext cx="152400" cy="228600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08921" name="Line 25"/>
          <p:cNvSpPr>
            <a:spLocks noChangeShapeType="1"/>
          </p:cNvSpPr>
          <p:nvPr/>
        </p:nvSpPr>
        <p:spPr bwMode="auto">
          <a:xfrm>
            <a:off x="4038600" y="3162300"/>
            <a:ext cx="152400" cy="228600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08922" name="Line 26"/>
          <p:cNvSpPr>
            <a:spLocks noChangeShapeType="1"/>
          </p:cNvSpPr>
          <p:nvPr/>
        </p:nvSpPr>
        <p:spPr bwMode="auto">
          <a:xfrm>
            <a:off x="4495800" y="3848100"/>
            <a:ext cx="152400" cy="228600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08923" name="AutoShape 27"/>
          <p:cNvSpPr>
            <a:spLocks/>
          </p:cNvSpPr>
          <p:nvPr/>
        </p:nvSpPr>
        <p:spPr bwMode="auto">
          <a:xfrm>
            <a:off x="6248400" y="3390900"/>
            <a:ext cx="609600" cy="1828800"/>
          </a:xfrm>
          <a:prstGeom prst="rightBrace">
            <a:avLst>
              <a:gd name="adj1" fmla="val 25000"/>
              <a:gd name="adj2" fmla="val 50000"/>
            </a:avLst>
          </a:prstGeom>
          <a:solidFill>
            <a:schemeClr val="accent1">
              <a:alpha val="30000"/>
            </a:schemeClr>
          </a:solidFill>
          <a:ln w="3175">
            <a:solidFill>
              <a:srgbClr val="99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8924" name="Rectangle 28"/>
          <p:cNvSpPr>
            <a:spLocks noChangeArrowheads="1"/>
          </p:cNvSpPr>
          <p:nvPr/>
        </p:nvSpPr>
        <p:spPr bwMode="auto">
          <a:xfrm>
            <a:off x="6781800" y="4152900"/>
            <a:ext cx="1905000" cy="304800"/>
          </a:xfrm>
          <a:prstGeom prst="rect">
            <a:avLst/>
          </a:prstGeom>
          <a:solidFill>
            <a:srgbClr val="DDDDDD"/>
          </a:solidFill>
          <a:ln w="952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dirty="0"/>
              <a:t>Predation Mortality Rates</a:t>
            </a:r>
          </a:p>
        </p:txBody>
      </p:sp>
      <p:sp>
        <p:nvSpPr>
          <p:cNvPr id="208926" name="Oval 30"/>
          <p:cNvSpPr>
            <a:spLocks noChangeArrowheads="1"/>
          </p:cNvSpPr>
          <p:nvPr/>
        </p:nvSpPr>
        <p:spPr bwMode="auto">
          <a:xfrm>
            <a:off x="4876800" y="4764088"/>
            <a:ext cx="1066800" cy="457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/>
              <a:t>Adult </a:t>
            </a:r>
          </a:p>
        </p:txBody>
      </p:sp>
      <p:sp>
        <p:nvSpPr>
          <p:cNvPr id="208927" name="Line 31"/>
          <p:cNvSpPr>
            <a:spLocks noChangeShapeType="1"/>
          </p:cNvSpPr>
          <p:nvPr/>
        </p:nvSpPr>
        <p:spPr bwMode="auto">
          <a:xfrm>
            <a:off x="4724400" y="5027613"/>
            <a:ext cx="76200" cy="1587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4876800" y="3733800"/>
            <a:ext cx="1981200" cy="1219200"/>
            <a:chOff x="3072" y="2352"/>
            <a:chExt cx="1248" cy="768"/>
          </a:xfrm>
        </p:grpSpPr>
        <p:sp>
          <p:nvSpPr>
            <p:cNvPr id="208929" name="Line 33"/>
            <p:cNvSpPr>
              <a:spLocks noChangeShapeType="1"/>
            </p:cNvSpPr>
            <p:nvPr/>
          </p:nvSpPr>
          <p:spPr bwMode="auto">
            <a:xfrm flipH="1" flipV="1">
              <a:off x="3408" y="2712"/>
              <a:ext cx="864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930" name="Line 34"/>
            <p:cNvSpPr>
              <a:spLocks noChangeShapeType="1"/>
            </p:cNvSpPr>
            <p:nvPr/>
          </p:nvSpPr>
          <p:spPr bwMode="auto">
            <a:xfrm flipH="1">
              <a:off x="3744" y="2976"/>
              <a:ext cx="576" cy="144"/>
            </a:xfrm>
            <a:prstGeom prst="line">
              <a:avLst/>
            </a:prstGeom>
            <a:noFill/>
            <a:ln w="3175" cap="rnd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931" name="Line 35"/>
            <p:cNvSpPr>
              <a:spLocks noChangeShapeType="1"/>
            </p:cNvSpPr>
            <p:nvPr/>
          </p:nvSpPr>
          <p:spPr bwMode="auto">
            <a:xfrm flipH="1" flipV="1">
              <a:off x="3072" y="2352"/>
              <a:ext cx="1200" cy="576"/>
            </a:xfrm>
            <a:prstGeom prst="line">
              <a:avLst/>
            </a:prstGeom>
            <a:noFill/>
            <a:ln w="3175" cap="rnd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08932" name="Rectangle 36"/>
          <p:cNvSpPr>
            <a:spLocks noChangeArrowheads="1"/>
          </p:cNvSpPr>
          <p:nvPr/>
        </p:nvSpPr>
        <p:spPr bwMode="auto">
          <a:xfrm>
            <a:off x="6781800" y="4610100"/>
            <a:ext cx="1905000" cy="304800"/>
          </a:xfrm>
          <a:prstGeom prst="rect">
            <a:avLst/>
          </a:prstGeom>
          <a:solidFill>
            <a:srgbClr val="DDDDDD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dirty="0"/>
              <a:t>Fishing Mortality Rates</a:t>
            </a:r>
          </a:p>
        </p:txBody>
      </p:sp>
      <p:sp>
        <p:nvSpPr>
          <p:cNvPr id="208933" name="Freeform 37"/>
          <p:cNvSpPr>
            <a:spLocks/>
          </p:cNvSpPr>
          <p:nvPr/>
        </p:nvSpPr>
        <p:spPr bwMode="auto">
          <a:xfrm>
            <a:off x="1981200" y="1752600"/>
            <a:ext cx="2298700" cy="1511300"/>
          </a:xfrm>
          <a:custGeom>
            <a:avLst/>
            <a:gdLst/>
            <a:ahLst/>
            <a:cxnLst>
              <a:cxn ang="0">
                <a:pos x="0" y="952"/>
              </a:cxn>
              <a:cxn ang="0">
                <a:pos x="480" y="136"/>
              </a:cxn>
              <a:cxn ang="0">
                <a:pos x="1296" y="136"/>
              </a:cxn>
              <a:cxn ang="0">
                <a:pos x="1392" y="472"/>
              </a:cxn>
              <a:cxn ang="0">
                <a:pos x="1152" y="520"/>
              </a:cxn>
            </a:cxnLst>
            <a:rect l="0" t="0" r="r" b="b"/>
            <a:pathLst>
              <a:path w="1448" h="952">
                <a:moveTo>
                  <a:pt x="0" y="952"/>
                </a:moveTo>
                <a:cubicBezTo>
                  <a:pt x="132" y="612"/>
                  <a:pt x="264" y="272"/>
                  <a:pt x="480" y="136"/>
                </a:cubicBezTo>
                <a:cubicBezTo>
                  <a:pt x="696" y="0"/>
                  <a:pt x="1144" y="80"/>
                  <a:pt x="1296" y="136"/>
                </a:cubicBezTo>
                <a:cubicBezTo>
                  <a:pt x="1448" y="192"/>
                  <a:pt x="1416" y="408"/>
                  <a:pt x="1392" y="472"/>
                </a:cubicBezTo>
                <a:cubicBezTo>
                  <a:pt x="1368" y="536"/>
                  <a:pt x="1192" y="512"/>
                  <a:pt x="1152" y="520"/>
                </a:cubicBezTo>
              </a:path>
            </a:pathLst>
          </a:custGeom>
          <a:noFill/>
          <a:ln w="25400" cap="flat">
            <a:solidFill>
              <a:srgbClr val="00FFFF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553200" y="2590800"/>
            <a:ext cx="228600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Carrying Capacity</a:t>
            </a:r>
            <a:endParaRPr lang="en-US" dirty="0"/>
          </a:p>
        </p:txBody>
      </p:sp>
      <p:sp>
        <p:nvSpPr>
          <p:cNvPr id="208912" name="Oval 16"/>
          <p:cNvSpPr>
            <a:spLocks noChangeArrowheads="1"/>
          </p:cNvSpPr>
          <p:nvPr/>
        </p:nvSpPr>
        <p:spPr bwMode="auto">
          <a:xfrm>
            <a:off x="4343400" y="4078288"/>
            <a:ext cx="1066800" cy="457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/>
              <a:t>Sub-adult 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E9E7-DF73-4300-92C4-DF99CB873A5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0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C. Examples </a:t>
            </a:r>
            <a:r>
              <a:rPr lang="en-US" dirty="0"/>
              <a:t>of how PIT tags are improving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Improved Abundance Estimates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MLE survival estimates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Assessing growth rate relative to traditional methods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Assessing transplant supplementation success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Assessing hatchery effectiveness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Assessing movements among reservoirs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Assessing </a:t>
            </a:r>
            <a:r>
              <a:rPr lang="en-US" dirty="0">
                <a:solidFill>
                  <a:schemeClr val="tx2"/>
                </a:solidFill>
              </a:rPr>
              <a:t>exploitation rate relative to harvest number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82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Abundance 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Short-lived external tags and marks</a:t>
            </a:r>
          </a:p>
          <a:p>
            <a:pPr lvl="1"/>
            <a:r>
              <a:rPr lang="en-US" dirty="0" smtClean="0"/>
              <a:t>Limited time-period for recaptures</a:t>
            </a:r>
          </a:p>
          <a:p>
            <a:pPr lvl="1"/>
            <a:r>
              <a:rPr lang="en-US" dirty="0" smtClean="0"/>
              <a:t>Petersen-like mark-recapture estimates</a:t>
            </a:r>
          </a:p>
          <a:p>
            <a:pPr lvl="1"/>
            <a:r>
              <a:rPr lang="en-US" dirty="0" smtClean="0"/>
              <a:t>N=M*C/R</a:t>
            </a:r>
          </a:p>
          <a:p>
            <a:r>
              <a:rPr lang="en-US" dirty="0" smtClean="0"/>
              <a:t>Persistent PIT tag</a:t>
            </a:r>
          </a:p>
          <a:p>
            <a:pPr lvl="1"/>
            <a:r>
              <a:rPr lang="en-US" dirty="0" smtClean="0"/>
              <a:t>Long time series mark-recapture estimates</a:t>
            </a:r>
          </a:p>
          <a:p>
            <a:pPr lvl="1"/>
            <a:r>
              <a:rPr lang="en-US" dirty="0" smtClean="0"/>
              <a:t>Maximum Likelihood Estimator models</a:t>
            </a:r>
          </a:p>
          <a:p>
            <a:pPr lvl="1"/>
            <a:r>
              <a:rPr lang="en-US" dirty="0" smtClean="0"/>
              <a:t>Live Dead encounter histories LDLDLDLDLD</a:t>
            </a:r>
          </a:p>
          <a:p>
            <a:pPr lvl="1"/>
            <a:r>
              <a:rPr lang="en-US" dirty="0" smtClean="0"/>
              <a:t>Ever growing data set and improved precision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81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B29C1-AFBA-4537-B205-553BD9E22EAC}" type="slidenum">
              <a:rPr lang="en-US">
                <a:solidFill>
                  <a:srgbClr val="1B587C">
                    <a:shade val="75000"/>
                  </a:srgbClr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1B587C">
                  <a:shade val="75000"/>
                </a:srgbClr>
              </a:solidFill>
            </a:endParaRPr>
          </a:p>
        </p:txBody>
      </p:sp>
      <p:sp>
        <p:nvSpPr>
          <p:cNvPr id="22533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64C6C"/>
                </a:solidFill>
              </a:rPr>
              <a:t>Lower Columbia River White Sturgeon</a:t>
            </a:r>
            <a:endParaRPr lang="en-US" sz="2000" b="1" dirty="0" smtClean="0">
              <a:solidFill>
                <a:srgbClr val="164C6C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245468430"/>
              </p:ext>
            </p:extLst>
          </p:nvPr>
        </p:nvGraphicFramePr>
        <p:xfrm>
          <a:off x="0" y="1527175"/>
          <a:ext cx="8686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itle 1"/>
          <p:cNvSpPr txBox="1">
            <a:spLocks/>
          </p:cNvSpPr>
          <p:nvPr/>
        </p:nvSpPr>
        <p:spPr>
          <a:xfrm>
            <a:off x="4419600" y="1752600"/>
            <a:ext cx="41910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b"/>
          <a:lstStyle/>
          <a:p>
            <a:pPr algn="ctr">
              <a:spcBef>
                <a:spcPct val="0"/>
              </a:spcBef>
              <a:defRPr/>
            </a:pPr>
            <a:r>
              <a:rPr lang="en-US" sz="2400" dirty="0">
                <a:solidFill>
                  <a:srgbClr val="1B587C">
                    <a:shade val="75000"/>
                  </a:srgbClr>
                </a:solidFill>
              </a:rPr>
              <a:t>42” – 60” White Sturgeon</a:t>
            </a:r>
          </a:p>
        </p:txBody>
      </p:sp>
    </p:spTree>
    <p:extLst>
      <p:ext uri="{BB962C8B-B14F-4D97-AF65-F5344CB8AC3E}">
        <p14:creationId xmlns:p14="http://schemas.microsoft.com/office/powerpoint/2010/main" val="104723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ivic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489</Words>
  <Application>Microsoft Office PowerPoint</Application>
  <PresentationFormat>On-screen Show (4:3)</PresentationFormat>
  <Paragraphs>179</Paragraphs>
  <Slides>21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Office Theme</vt:lpstr>
      <vt:lpstr>1_Office Theme</vt:lpstr>
      <vt:lpstr>2_Office Theme</vt:lpstr>
      <vt:lpstr>3_Office Theme</vt:lpstr>
      <vt:lpstr>CorelPhotoPaint.Image.8</vt:lpstr>
      <vt:lpstr>SPW 7.0 Graph</vt:lpstr>
      <vt:lpstr>PIT Tagging and  White Sturgeon Assessments</vt:lpstr>
      <vt:lpstr>Topics</vt:lpstr>
      <vt:lpstr>Sturgeon Management Planning Units</vt:lpstr>
      <vt:lpstr>Tagged Fish by year and area</vt:lpstr>
      <vt:lpstr>B. Broad Management Questions</vt:lpstr>
      <vt:lpstr>Population Attributes needed to address Management Questions</vt:lpstr>
      <vt:lpstr>C. Examples of how PIT tags are improving assessments</vt:lpstr>
      <vt:lpstr>Improved Abundance Estimates</vt:lpstr>
      <vt:lpstr>Lower Columbia River White Sturgeon</vt:lpstr>
      <vt:lpstr>PowerPoint Presentation</vt:lpstr>
      <vt:lpstr>Kootenai Recapture Rates</vt:lpstr>
      <vt:lpstr>Survival Assessments</vt:lpstr>
      <vt:lpstr>Catch Curve</vt:lpstr>
      <vt:lpstr>Bonneville Juvenile White Sturgeon  MLE Annual Survival Rates</vt:lpstr>
      <vt:lpstr>Growth Assessment</vt:lpstr>
      <vt:lpstr>Growth Assessment</vt:lpstr>
      <vt:lpstr>Growth Assessment</vt:lpstr>
      <vt:lpstr>Growth  Assessment</vt:lpstr>
      <vt:lpstr>Examples of how PIT tags are improving assessments</vt:lpstr>
      <vt:lpstr>     D. Down sides of PIT tags for sturgeon?   Strengths | Shortcomings</vt:lpstr>
      <vt:lpstr>PowerPoint Presentation</vt:lpstr>
    </vt:vector>
  </TitlesOfParts>
  <Company>Oregon Department of Fish &amp; Wildlife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rient</dc:creator>
  <cp:lastModifiedBy>rient</cp:lastModifiedBy>
  <cp:revision>36</cp:revision>
  <dcterms:created xsi:type="dcterms:W3CDTF">2012-03-01T23:13:26Z</dcterms:created>
  <dcterms:modified xsi:type="dcterms:W3CDTF">2012-03-22T14:57:56Z</dcterms:modified>
</cp:coreProperties>
</file>