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83" r:id="rId4"/>
    <p:sldId id="259" r:id="rId5"/>
    <p:sldId id="269" r:id="rId6"/>
    <p:sldId id="268" r:id="rId7"/>
    <p:sldId id="291" r:id="rId8"/>
    <p:sldId id="290" r:id="rId9"/>
    <p:sldId id="286" r:id="rId10"/>
    <p:sldId id="287" r:id="rId11"/>
    <p:sldId id="288" r:id="rId12"/>
    <p:sldId id="281" r:id="rId13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ryR" initials="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472" autoAdjust="0"/>
  </p:normalViewPr>
  <p:slideViewPr>
    <p:cSldViewPr>
      <p:cViewPr>
        <p:scale>
          <a:sx n="90" d="100"/>
          <a:sy n="90" d="100"/>
        </p:scale>
        <p:origin x="-7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04820" cy="461645"/>
          </a:xfrm>
          <a:prstGeom prst="rect">
            <a:avLst/>
          </a:prstGeom>
        </p:spPr>
        <p:txBody>
          <a:bodyPr vert="horz" lIns="92368" tIns="46184" rIns="92368" bIns="461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7" y="0"/>
            <a:ext cx="3004820" cy="461645"/>
          </a:xfrm>
          <a:prstGeom prst="rect">
            <a:avLst/>
          </a:prstGeom>
        </p:spPr>
        <p:txBody>
          <a:bodyPr vert="horz" lIns="92368" tIns="46184" rIns="92368" bIns="46184" rtlCol="0"/>
          <a:lstStyle>
            <a:lvl1pPr algn="r">
              <a:defRPr sz="1200"/>
            </a:lvl1pPr>
          </a:lstStyle>
          <a:p>
            <a:fld id="{4228E8B9-E2E4-407C-BC77-5262AF10BE04}" type="datetimeFigureOut">
              <a:rPr lang="en-US" smtClean="0"/>
              <a:t>7/25/2012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69654"/>
            <a:ext cx="3004820" cy="461645"/>
          </a:xfrm>
          <a:prstGeom prst="rect">
            <a:avLst/>
          </a:prstGeom>
        </p:spPr>
        <p:txBody>
          <a:bodyPr vert="horz" lIns="92368" tIns="46184" rIns="92368" bIns="461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7" y="8769654"/>
            <a:ext cx="3004820" cy="461645"/>
          </a:xfrm>
          <a:prstGeom prst="rect">
            <a:avLst/>
          </a:prstGeom>
        </p:spPr>
        <p:txBody>
          <a:bodyPr vert="horz" lIns="92368" tIns="46184" rIns="92368" bIns="46184" rtlCol="0" anchor="b"/>
          <a:lstStyle>
            <a:lvl1pPr algn="r">
              <a:defRPr sz="1200"/>
            </a:lvl1pPr>
          </a:lstStyle>
          <a:p>
            <a:fld id="{09032D9C-460C-4C88-89B7-E04CE8ACA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01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04820" cy="461645"/>
          </a:xfrm>
          <a:prstGeom prst="rect">
            <a:avLst/>
          </a:prstGeom>
        </p:spPr>
        <p:txBody>
          <a:bodyPr vert="horz" lIns="92368" tIns="46184" rIns="92368" bIns="461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7" y="0"/>
            <a:ext cx="3004820" cy="461645"/>
          </a:xfrm>
          <a:prstGeom prst="rect">
            <a:avLst/>
          </a:prstGeom>
        </p:spPr>
        <p:txBody>
          <a:bodyPr vert="horz" lIns="92368" tIns="46184" rIns="92368" bIns="46184" rtlCol="0"/>
          <a:lstStyle>
            <a:lvl1pPr algn="r">
              <a:defRPr sz="1200"/>
            </a:lvl1pPr>
          </a:lstStyle>
          <a:p>
            <a:fld id="{50DB981B-1B1D-44A5-AC73-74351CBBEC43}" type="datetimeFigureOut">
              <a:rPr lang="en-US" smtClean="0"/>
              <a:t>7/25/2012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93738"/>
            <a:ext cx="4613275" cy="3460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68" tIns="46184" rIns="92368" bIns="461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1" y="4385628"/>
            <a:ext cx="5547360" cy="4154805"/>
          </a:xfrm>
          <a:prstGeom prst="rect">
            <a:avLst/>
          </a:prstGeom>
        </p:spPr>
        <p:txBody>
          <a:bodyPr vert="horz" lIns="92368" tIns="46184" rIns="92368" bIns="461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69654"/>
            <a:ext cx="3004820" cy="461645"/>
          </a:xfrm>
          <a:prstGeom prst="rect">
            <a:avLst/>
          </a:prstGeom>
        </p:spPr>
        <p:txBody>
          <a:bodyPr vert="horz" lIns="92368" tIns="46184" rIns="92368" bIns="461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7" y="8769654"/>
            <a:ext cx="3004820" cy="461645"/>
          </a:xfrm>
          <a:prstGeom prst="rect">
            <a:avLst/>
          </a:prstGeom>
        </p:spPr>
        <p:txBody>
          <a:bodyPr vert="horz" lIns="92368" tIns="46184" rIns="92368" bIns="46184" rtlCol="0" anchor="b"/>
          <a:lstStyle>
            <a:lvl1pPr algn="r">
              <a:defRPr sz="1200"/>
            </a:lvl1pPr>
          </a:lstStyle>
          <a:p>
            <a:fld id="{F36D0226-F1CD-4B24-817C-CC571122E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6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0226-F1CD-4B24-817C-CC571122E7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61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0226-F1CD-4B24-817C-CC571122E7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0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0226-F1CD-4B24-817C-CC571122E7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97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0226-F1CD-4B24-817C-CC571122E7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16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0226-F1CD-4B24-817C-CC571122E7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0226-F1CD-4B24-817C-CC571122E7D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00400"/>
            <a:ext cx="5410200" cy="1143000"/>
          </a:xfrm>
        </p:spPr>
        <p:txBody>
          <a:bodyPr/>
          <a:lstStyle>
            <a:lvl1pPr>
              <a:defRPr>
                <a:solidFill>
                  <a:srgbClr val="FCDA7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495800"/>
            <a:ext cx="4876800" cy="457200"/>
          </a:xfrm>
        </p:spPr>
        <p:txBody>
          <a:bodyPr/>
          <a:lstStyle>
            <a:lvl1pPr marL="0" indent="0">
              <a:defRPr>
                <a:solidFill>
                  <a:srgbClr val="FCDA7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9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1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11430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1430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72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06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423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62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362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1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94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8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4512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07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355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362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1143000"/>
            <a:ext cx="6019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8610600" y="6477000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fld id="{63670FFB-CB59-4987-8557-C4A743D6724B}" type="slidenum">
              <a:rPr lang="en-US" sz="1200"/>
              <a:pPr eaLnBrk="0" hangingPunct="0">
                <a:spcBef>
                  <a:spcPct val="50000"/>
                </a:spcBef>
                <a:defRPr/>
              </a:pPr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ea typeface="ヒラギノ角ゴ Pro W3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ea typeface="ヒラギノ角ゴ Pro W3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ea typeface="ヒラギノ角ゴ Pro W3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ea typeface="ヒラギノ角ゴ Pro W3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—"/>
        <a:defRPr sz="2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362200"/>
            <a:ext cx="7010400" cy="213360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dirty="0"/>
              <a:t>Overview of the </a:t>
            </a:r>
            <a:r>
              <a:rPr lang="en-US" dirty="0" smtClean="0"/>
              <a:t>Impact of Research </a:t>
            </a:r>
            <a:r>
              <a:rPr lang="en-US" dirty="0"/>
              <a:t>and Monitoring </a:t>
            </a:r>
            <a:r>
              <a:rPr lang="en-US" dirty="0" smtClean="0"/>
              <a:t>in </a:t>
            </a:r>
            <a:r>
              <a:rPr lang="en-US" dirty="0"/>
              <a:t>the Columbia </a:t>
            </a:r>
            <a:r>
              <a:rPr lang="en-US" dirty="0" smtClean="0"/>
              <a:t>River Basin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724400"/>
            <a:ext cx="5486400" cy="1524000"/>
          </a:xfrm>
        </p:spPr>
        <p:txBody>
          <a:bodyPr/>
          <a:lstStyle/>
          <a:p>
            <a:pPr algn="ctr"/>
            <a:r>
              <a:rPr lang="en-US" sz="2000" dirty="0" smtClean="0"/>
              <a:t>Rob Clapp</a:t>
            </a:r>
          </a:p>
          <a:p>
            <a:pPr algn="ctr"/>
            <a:r>
              <a:rPr lang="en-US" sz="2000" dirty="0" smtClean="0"/>
              <a:t>Gary Rule</a:t>
            </a:r>
          </a:p>
          <a:p>
            <a:pPr algn="ctr"/>
            <a:r>
              <a:rPr lang="en-US" sz="2000" dirty="0" err="1" smtClean="0"/>
              <a:t>Blane</a:t>
            </a:r>
            <a:r>
              <a:rPr lang="en-US" sz="2000" dirty="0" smtClean="0"/>
              <a:t> </a:t>
            </a:r>
            <a:r>
              <a:rPr lang="en-US" sz="2000" dirty="0" err="1" smtClean="0"/>
              <a:t>Bellerud</a:t>
            </a:r>
            <a:endParaRPr lang="en-US" sz="2000" dirty="0" smtClean="0"/>
          </a:p>
          <a:p>
            <a:pPr algn="ctr"/>
            <a:r>
              <a:rPr lang="en-US" sz="2000" dirty="0" smtClean="0"/>
              <a:t>Ritchie Graves</a:t>
            </a:r>
          </a:p>
        </p:txBody>
      </p:sp>
    </p:spTree>
    <p:extLst>
      <p:ext uri="{BB962C8B-B14F-4D97-AF65-F5344CB8AC3E}">
        <p14:creationId xmlns:p14="http://schemas.microsoft.com/office/powerpoint/2010/main" val="196232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33600"/>
            <a:ext cx="6934200" cy="41910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1800" dirty="0" smtClean="0"/>
              <a:t>A preliminary review of the published work suggests that our estimates of effect (with respect to mortality, at least) need a hard look.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1800" dirty="0" smtClean="0"/>
              <a:t>A few points to highlight—the research is highly variable with respect to what’s being tested; there seems to be a direct correlation between tag size and mortality rates, there seems to be an inverse correlation between fish size and mortality rates.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1800" dirty="0" smtClean="0"/>
              <a:t>An even more preliminary look at other tags, handling, electrofishing, etc. indicates that our estimates of effect from them may be similarly low.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35675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62200"/>
            <a:ext cx="7239000" cy="4114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Given these factors (amount of effort, increasing scrutiny, poorly understood effects), we need to minimize take and combine efforts. This may well have the added advantage of lowering costs.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We haven’t yet got a handle on take from hatchery, harvest, or habitat effects.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We have not factored in </a:t>
            </a:r>
            <a:r>
              <a:rPr lang="en-US" sz="1800" dirty="0" err="1" smtClean="0"/>
              <a:t>sublethal</a:t>
            </a:r>
            <a:r>
              <a:rPr lang="en-US" sz="1800" dirty="0" smtClean="0"/>
              <a:t> effects and, to some extent, delayed mortality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Several factors driving the increasing level of effort.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The increasing effort, coupled with the increasing scrutiny, points out the need for setting regional priorities and process.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>
                <a:solidFill>
                  <a:srgbClr val="000000"/>
                </a:solidFill>
              </a:rPr>
              <a:t>Regional protocols will also be needed. 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616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743200"/>
            <a:ext cx="5334000" cy="144780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2800" dirty="0" smtClean="0"/>
              <a:t>Questions?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19600"/>
            <a:ext cx="5486400" cy="1447800"/>
          </a:xfrm>
        </p:spPr>
        <p:txBody>
          <a:bodyPr/>
          <a:lstStyle/>
          <a:p>
            <a:pPr algn="ctr"/>
            <a:r>
              <a:rPr lang="en-US" sz="2000" dirty="0" smtClean="0"/>
              <a:t>Rob Clapp </a:t>
            </a:r>
            <a:r>
              <a:rPr lang="en-US" sz="2000" dirty="0"/>
              <a:t>–</a:t>
            </a:r>
            <a:r>
              <a:rPr lang="en-US" sz="2000" dirty="0" smtClean="0"/>
              <a:t> robert.clapp@noaa.gov</a:t>
            </a:r>
          </a:p>
          <a:p>
            <a:pPr algn="ctr"/>
            <a:r>
              <a:rPr lang="en-US" sz="2000" dirty="0" smtClean="0"/>
              <a:t>Gary </a:t>
            </a:r>
            <a:r>
              <a:rPr lang="en-US" sz="2000" dirty="0"/>
              <a:t>Rule – </a:t>
            </a:r>
            <a:r>
              <a:rPr lang="en-US" sz="2000" dirty="0" smtClean="0"/>
              <a:t>gary.rule@noaa.gov</a:t>
            </a:r>
          </a:p>
          <a:p>
            <a:pPr algn="ctr"/>
            <a:r>
              <a:rPr lang="en-US" sz="2000" dirty="0" smtClean="0"/>
              <a:t>Blane Bellerud – blane.bellerud@noaa.gov</a:t>
            </a:r>
          </a:p>
          <a:p>
            <a:pPr algn="ctr"/>
            <a:r>
              <a:rPr lang="en-US" sz="2000" dirty="0" smtClean="0"/>
              <a:t>Ritchie Graves – ritchie.graves@noaa.gov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009" y="1054662"/>
            <a:ext cx="2781591" cy="1612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088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1371600"/>
            <a:ext cx="6019800" cy="8382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438400"/>
            <a:ext cx="7086600" cy="36576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/>
              <a:t>Research and Monitoring Permits</a:t>
            </a:r>
            <a:endParaRPr lang="en-US" sz="1800" dirty="0"/>
          </a:p>
          <a:p>
            <a:pPr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/>
              <a:t>Effects of Research and Monitoring</a:t>
            </a:r>
            <a:endParaRPr lang="en-US" sz="1800" dirty="0"/>
          </a:p>
          <a:p>
            <a:pPr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/>
              <a:t>Effects of Tagging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/>
              <a:t>Goals and Expectations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449" y="3773737"/>
            <a:ext cx="3502751" cy="2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289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447800"/>
            <a:ext cx="6400800" cy="838200"/>
          </a:xfrm>
        </p:spPr>
        <p:txBody>
          <a:bodyPr/>
          <a:lstStyle/>
          <a:p>
            <a:pPr algn="ctr"/>
            <a:r>
              <a:rPr lang="en-US" dirty="0" smtClean="0"/>
              <a:t>Research and Monitoring Permits for ESA Listed Salmon and Steelhead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590800"/>
            <a:ext cx="6629400" cy="2971800"/>
          </a:xfrm>
        </p:spPr>
        <p:txBody>
          <a:bodyPr/>
          <a:lstStyle/>
          <a:p>
            <a:pPr marL="0" indent="0">
              <a:spcAft>
                <a:spcPts val="600"/>
              </a:spcAft>
            </a:pPr>
            <a:r>
              <a:rPr lang="en-US" sz="2000" dirty="0" smtClean="0"/>
              <a:t>NOAA Fisheries authorizes hundreds of research and monitoring projects each year.</a:t>
            </a:r>
          </a:p>
          <a:p>
            <a:pPr marL="0" indent="0">
              <a:spcAft>
                <a:spcPts val="600"/>
              </a:spcAft>
            </a:pPr>
            <a:r>
              <a:rPr lang="en-US" sz="2000" dirty="0" smtClean="0"/>
              <a:t>We consult on both naturally produced and listed hatchery fish.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/>
              <a:t>4(d) Limit 7 Authorizations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/>
              <a:t>Letters of Authorization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/>
              <a:t>Section </a:t>
            </a:r>
            <a:r>
              <a:rPr lang="en-US" sz="1800" dirty="0"/>
              <a:t>10 </a:t>
            </a:r>
            <a:r>
              <a:rPr lang="en-US" sz="1800" dirty="0" smtClean="0"/>
              <a:t>Scientific Research Permits</a:t>
            </a:r>
          </a:p>
          <a:p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090570"/>
            <a:ext cx="2400300" cy="1615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028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447800"/>
            <a:ext cx="6896100" cy="8382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/>
              <a:t>ESA Section 4 – Listing Determinations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7239000" cy="3733800"/>
          </a:xfrm>
        </p:spPr>
        <p:txBody>
          <a:bodyPr/>
          <a:lstStyle/>
          <a:p>
            <a:pPr marL="0" indent="0">
              <a:spcAft>
                <a:spcPts val="0"/>
              </a:spcAft>
              <a:defRPr/>
            </a:pPr>
            <a:r>
              <a:rPr lang="en-US" sz="1800" dirty="0" smtClean="0"/>
              <a:t>Protective </a:t>
            </a:r>
            <a:r>
              <a:rPr lang="en-US" sz="1800" dirty="0"/>
              <a:t>regulations for </a:t>
            </a:r>
            <a:r>
              <a:rPr lang="en-US" sz="1800" u="sng" dirty="0"/>
              <a:t>threatened</a:t>
            </a:r>
            <a:r>
              <a:rPr lang="en-US" sz="1800" dirty="0"/>
              <a:t> salmon and steelhead – </a:t>
            </a:r>
            <a:r>
              <a:rPr lang="en-US" sz="1800" b="1" dirty="0"/>
              <a:t>“4(d) Rules”</a:t>
            </a:r>
          </a:p>
          <a:p>
            <a:pPr marL="685800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600" dirty="0" smtClean="0"/>
              <a:t>13 </a:t>
            </a:r>
            <a:r>
              <a:rPr lang="en-US" sz="1600" dirty="0"/>
              <a:t>“Limits” on the take </a:t>
            </a:r>
            <a:r>
              <a:rPr lang="en-US" sz="1600" dirty="0" smtClean="0"/>
              <a:t>prohibitions </a:t>
            </a:r>
          </a:p>
          <a:p>
            <a:pPr marL="685800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600" dirty="0" smtClean="0"/>
              <a:t>Limit </a:t>
            </a:r>
            <a:r>
              <a:rPr lang="en-US" sz="1600" dirty="0"/>
              <a:t>7 allows NMFS to exempt state scientific research programs from the take </a:t>
            </a:r>
            <a:r>
              <a:rPr lang="en-US" sz="1600" dirty="0" smtClean="0"/>
              <a:t>prohibitions (annual authorization)</a:t>
            </a:r>
            <a:endParaRPr lang="en-US" sz="1600" dirty="0"/>
          </a:p>
          <a:p>
            <a:pPr marL="685800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/>
              <a:t>Types of research and purposes vary</a:t>
            </a:r>
          </a:p>
          <a:p>
            <a:pPr marL="685800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/>
              <a:t>Many of the projects are linked to other actions</a:t>
            </a:r>
          </a:p>
          <a:p>
            <a:pPr marL="685800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600" dirty="0" smtClean="0"/>
              <a:t>There were 165 projects in the 2011 research program (ID, OR, WA)</a:t>
            </a:r>
            <a:endParaRPr lang="en-US" sz="1600" dirty="0"/>
          </a:p>
          <a:p>
            <a:pPr marL="685800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600" dirty="0" smtClean="0"/>
              <a:t>Two-thirds of those projects were in </a:t>
            </a:r>
            <a:r>
              <a:rPr lang="en-US" sz="1600" dirty="0"/>
              <a:t>the Columbia </a:t>
            </a:r>
            <a:r>
              <a:rPr lang="en-US" sz="1600" dirty="0" smtClean="0"/>
              <a:t>Basin</a:t>
            </a:r>
          </a:p>
          <a:p>
            <a:pPr marL="685800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</a:rPr>
              <a:t>58 of the Columbia Basin projects include tagging and/or marking</a:t>
            </a:r>
            <a:endParaRPr lang="en-US" sz="1600" dirty="0">
              <a:solidFill>
                <a:srgbClr val="000000"/>
              </a:solidFill>
            </a:endParaRPr>
          </a:p>
          <a:p>
            <a:pPr marL="0" indent="0">
              <a:spcAft>
                <a:spcPts val="0"/>
              </a:spcAft>
              <a:defRPr/>
            </a:pPr>
            <a:endParaRPr lang="en-US" sz="1800" dirty="0" smtClean="0"/>
          </a:p>
          <a:p>
            <a:pPr marL="285750" indent="-285750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400" dirty="0" smtClean="0"/>
          </a:p>
          <a:p>
            <a:pPr lvl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076032"/>
            <a:ext cx="1983529" cy="1577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117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086600" cy="6858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/>
              <a:t>ESA Section 7 – </a:t>
            </a:r>
            <a:r>
              <a:rPr lang="en-US" sz="2000" dirty="0" smtClean="0"/>
              <a:t>Interagency Cooperation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38400"/>
            <a:ext cx="7162800" cy="3352800"/>
          </a:xfrm>
        </p:spPr>
        <p:txBody>
          <a:bodyPr/>
          <a:lstStyle/>
          <a:p>
            <a:pPr marL="0" indent="0">
              <a:lnSpc>
                <a:spcPct val="150000"/>
              </a:lnSpc>
            </a:pPr>
            <a:r>
              <a:rPr lang="en-US" sz="1800" dirty="0" smtClean="0"/>
              <a:t>FCRPS and Willamette Biological Opinions </a:t>
            </a:r>
          </a:p>
          <a:p>
            <a:pPr marL="685800"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/>
              <a:t>Consultation with a Federal agency</a:t>
            </a:r>
          </a:p>
          <a:p>
            <a:pPr marL="685800"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/>
              <a:t>Authorizes incidental take</a:t>
            </a:r>
          </a:p>
          <a:p>
            <a:pPr marL="685800"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/>
              <a:t>The Incidental Take Statement includes research and monitoring</a:t>
            </a:r>
          </a:p>
          <a:p>
            <a:pPr marL="685800"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/>
              <a:t>Annual Letters of Authorization from NMFS Hydro Division </a:t>
            </a:r>
          </a:p>
          <a:p>
            <a:pPr marL="685800"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/>
              <a:t>Approximately 30 FCRPS and 10 Willamette </a:t>
            </a:r>
            <a:r>
              <a:rPr lang="en-US" sz="1600" dirty="0" err="1" smtClean="0"/>
              <a:t>Biop</a:t>
            </a:r>
            <a:r>
              <a:rPr lang="en-US" sz="1600" dirty="0" smtClean="0"/>
              <a:t> LOAs annually</a:t>
            </a:r>
            <a:endParaRPr lang="en-US" sz="1600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667" y="5181600"/>
            <a:ext cx="1964666" cy="1306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22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447800"/>
            <a:ext cx="6019800" cy="5334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/>
              <a:t>ESA Section 10 - 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133600"/>
            <a:ext cx="7239000" cy="3505200"/>
          </a:xfrm>
        </p:spPr>
        <p:txBody>
          <a:bodyPr/>
          <a:lstStyle/>
          <a:p>
            <a:pPr marL="0" indent="0">
              <a:spcAft>
                <a:spcPts val="600"/>
              </a:spcAft>
            </a:pPr>
            <a:r>
              <a:rPr lang="en-US" sz="1800" dirty="0" smtClean="0"/>
              <a:t>Sec. 10(a)(1)(A)—direct take permits for scientific purposes</a:t>
            </a:r>
          </a:p>
          <a:p>
            <a:pPr marL="685800"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Anyone can apply</a:t>
            </a:r>
          </a:p>
          <a:p>
            <a:pPr marL="685800"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Endangered and threatened species</a:t>
            </a:r>
          </a:p>
          <a:p>
            <a:pPr marL="685800"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/>
              <a:t>Types of research and purposes vary</a:t>
            </a:r>
          </a:p>
          <a:p>
            <a:pPr marL="685800"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/>
              <a:t>Many of the projects are linked to other actions</a:t>
            </a:r>
          </a:p>
          <a:p>
            <a:pPr marL="685800"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About 108 permits in 2011, more than half of which were for projects in the Columbia Basin</a:t>
            </a:r>
          </a:p>
          <a:p>
            <a:pPr marL="685800"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25 of the Columbia Basin permits include tagging and/or marking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029200"/>
            <a:ext cx="2209800" cy="1641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6868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6705600" cy="762000"/>
          </a:xfr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sz="1600" dirty="0" smtClean="0"/>
              <a:t>Authorized </a:t>
            </a:r>
            <a:r>
              <a:rPr lang="en-US" sz="1600" dirty="0"/>
              <a:t>take </a:t>
            </a:r>
            <a:r>
              <a:rPr lang="en-US" sz="1600" dirty="0" smtClean="0"/>
              <a:t>of naturally produced fish for research </a:t>
            </a:r>
            <a:r>
              <a:rPr lang="en-US" sz="1600" dirty="0"/>
              <a:t>and monitoring under </a:t>
            </a:r>
            <a:r>
              <a:rPr lang="en-US" sz="1600" dirty="0" smtClean="0"/>
              <a:t>Section 10, 4d, and FCRPS (2011)</a:t>
            </a:r>
            <a:endParaRPr lang="en-US" sz="1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68" y="1219200"/>
            <a:ext cx="7372265" cy="54134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485076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638"/>
            <a:ext cx="8685213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0536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the Authorized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362200"/>
            <a:ext cx="7086600" cy="41148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1800" dirty="0" smtClean="0"/>
              <a:t>Protected Resources Division authorizes/permits research under sections 4(d) and 10 of the ESA.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1800" dirty="0" smtClean="0"/>
              <a:t>For years, the assigned mortality rates have ranged from 1% to 3%.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1800" dirty="0" err="1" smtClean="0"/>
              <a:t>N.b.</a:t>
            </a:r>
            <a:r>
              <a:rPr lang="en-US" sz="1800" dirty="0" smtClean="0"/>
              <a:t>, under the ESA and NEPA, research and monitoring are not considered to be the same: Research must “not operate to the disadvantage of the species,” AND not be individually or cumulatively significant.  This is starting to raise some concerns.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66318762"/>
      </p:ext>
    </p:extLst>
  </p:cSld>
  <p:clrMapOvr>
    <a:masterClrMapping/>
  </p:clrMapOvr>
</p:sld>
</file>

<file path=ppt/theme/theme1.xml><?xml version="1.0" encoding="utf-8"?>
<a:theme xmlns:a="http://schemas.openxmlformats.org/drawingml/2006/main" name="NOAA">
  <a:themeElements>
    <a:clrScheme name="">
      <a:dk1>
        <a:srgbClr val="002950"/>
      </a:dk1>
      <a:lt1>
        <a:srgbClr val="FFFFFF"/>
      </a:lt1>
      <a:dk2>
        <a:srgbClr val="007262"/>
      </a:dk2>
      <a:lt2>
        <a:srgbClr val="808080"/>
      </a:lt2>
      <a:accent1>
        <a:srgbClr val="BBE0E3"/>
      </a:accent1>
      <a:accent2>
        <a:srgbClr val="FCDA7F"/>
      </a:accent2>
      <a:accent3>
        <a:srgbClr val="FFFFFF"/>
      </a:accent3>
      <a:accent4>
        <a:srgbClr val="002143"/>
      </a:accent4>
      <a:accent5>
        <a:srgbClr val="DAEDEF"/>
      </a:accent5>
      <a:accent6>
        <a:srgbClr val="E4C572"/>
      </a:accent6>
      <a:hlink>
        <a:srgbClr val="955F22"/>
      </a:hlink>
      <a:folHlink>
        <a:srgbClr val="99CC00"/>
      </a:folHlink>
    </a:clrScheme>
    <a:fontScheme name="Blank Presentation">
      <a:majorFont>
        <a:latin typeface="Arial Black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NOAA</Template>
  <TotalTime>1625</TotalTime>
  <Words>624</Words>
  <Application>Microsoft Office PowerPoint</Application>
  <PresentationFormat>On-screen Show (4:3)</PresentationFormat>
  <Paragraphs>68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NOAA</vt:lpstr>
      <vt:lpstr>Overview of the Impact of Research and Monitoring in the Columbia River Basin</vt:lpstr>
      <vt:lpstr>Outline</vt:lpstr>
      <vt:lpstr>Research and Monitoring Permits for ESA Listed Salmon and Steelhead</vt:lpstr>
      <vt:lpstr>ESA Section 4 – Listing Determinations</vt:lpstr>
      <vt:lpstr>ESA Section 7 – Interagency Cooperation</vt:lpstr>
      <vt:lpstr>ESA Section 10 - Exceptions</vt:lpstr>
      <vt:lpstr>Authorized take of naturally produced fish for research and monitoring under Section 10, 4d, and FCRPS (2011)</vt:lpstr>
      <vt:lpstr>PowerPoint Presentation</vt:lpstr>
      <vt:lpstr>Effects of the Authorized Research</vt:lpstr>
      <vt:lpstr>Literature Review</vt:lpstr>
      <vt:lpstr>Summary</vt:lpstr>
      <vt:lpstr>Questions?</vt:lpstr>
    </vt:vector>
  </TitlesOfParts>
  <Company>NOAA Fisheries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GaryR</dc:creator>
  <cp:lastModifiedBy>GaryR</cp:lastModifiedBy>
  <cp:revision>170</cp:revision>
  <cp:lastPrinted>2012-07-24T21:25:42Z</cp:lastPrinted>
  <dcterms:created xsi:type="dcterms:W3CDTF">2012-02-24T17:59:27Z</dcterms:created>
  <dcterms:modified xsi:type="dcterms:W3CDTF">2012-07-25T15:03:05Z</dcterms:modified>
</cp:coreProperties>
</file>